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405" r:id="rId3"/>
    <p:sldId id="258" r:id="rId4"/>
    <p:sldId id="259" r:id="rId5"/>
    <p:sldId id="355" r:id="rId6"/>
    <p:sldId id="294" r:id="rId7"/>
    <p:sldId id="299" r:id="rId8"/>
    <p:sldId id="300" r:id="rId9"/>
    <p:sldId id="323" r:id="rId10"/>
    <p:sldId id="361" r:id="rId11"/>
    <p:sldId id="391" r:id="rId12"/>
    <p:sldId id="261" r:id="rId13"/>
    <p:sldId id="358" r:id="rId14"/>
    <p:sldId id="279" r:id="rId15"/>
    <p:sldId id="313" r:id="rId16"/>
    <p:sldId id="371" r:id="rId17"/>
    <p:sldId id="360" r:id="rId18"/>
    <p:sldId id="319" r:id="rId19"/>
    <p:sldId id="356" r:id="rId20"/>
    <p:sldId id="324" r:id="rId21"/>
    <p:sldId id="325" r:id="rId22"/>
    <p:sldId id="353" r:id="rId23"/>
    <p:sldId id="328" r:id="rId24"/>
    <p:sldId id="357" r:id="rId25"/>
    <p:sldId id="329" r:id="rId26"/>
    <p:sldId id="388" r:id="rId27"/>
    <p:sldId id="372" r:id="rId28"/>
    <p:sldId id="283" r:id="rId29"/>
    <p:sldId id="345" r:id="rId30"/>
    <p:sldId id="292" r:id="rId31"/>
    <p:sldId id="382" r:id="rId32"/>
    <p:sldId id="385" r:id="rId33"/>
    <p:sldId id="392" r:id="rId34"/>
    <p:sldId id="386" r:id="rId35"/>
    <p:sldId id="390" r:id="rId36"/>
    <p:sldId id="393" r:id="rId37"/>
    <p:sldId id="394" r:id="rId38"/>
    <p:sldId id="395" r:id="rId39"/>
    <p:sldId id="397" r:id="rId40"/>
    <p:sldId id="398" r:id="rId41"/>
    <p:sldId id="399" r:id="rId42"/>
    <p:sldId id="400" r:id="rId43"/>
    <p:sldId id="401" r:id="rId44"/>
    <p:sldId id="402" r:id="rId45"/>
    <p:sldId id="403" r:id="rId46"/>
    <p:sldId id="406" r:id="rId4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A028"/>
    <a:srgbClr val="161A74"/>
    <a:srgbClr val="4B4B4B"/>
    <a:srgbClr val="646464"/>
    <a:srgbClr val="FFFF00"/>
    <a:srgbClr val="01000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19" autoAdjust="0"/>
  </p:normalViewPr>
  <p:slideViewPr>
    <p:cSldViewPr>
      <p:cViewPr varScale="1">
        <p:scale>
          <a:sx n="56" d="100"/>
          <a:sy n="56" d="100"/>
        </p:scale>
        <p:origin x="-17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B6F772E5-650C-4D6D-AE8B-426A666EA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E002CA-C5CB-45B8-A9F7-1C7AEC81F93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F967B-2E3E-41B4-9ADF-B928E1FD077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9292AC-CE84-4C38-9387-B93B1B285E94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92142E-0182-4E70-94DA-9FA3CEC7F10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33353-7198-4490-99BE-834E9353F0B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960DD-565F-4A11-83AB-A690583998E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15E191-825D-4334-8EAE-63153613138B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04A456-0417-4F08-ABD6-0C5CF3BEC2C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CFB3BF-78D2-42F1-8C15-734FA8C4E50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BD3940-A71B-41A4-A5A9-FCB3EDE8A57E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97F058-9C85-4247-B6D6-BFF686A2D1F8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F27BC-B80B-4A93-8E5A-D04ABA09B19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0CD4D9-9029-45B8-96A7-2536FDDDEAC3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8016A5-C7A7-45E9-ACC8-AA580605F99F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88F353-D646-471D-B020-2BF5F2EEFEBB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0C842F-5F8C-4014-8B57-22685FA5A496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642A2-3677-4A03-8A47-EF4B073DE608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7CFF5-2730-4F31-B432-3C14C7C45A62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7CFF5-2730-4F31-B432-3C14C7C45A6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267A81-71B7-4385-BFA0-51C47E68D0A7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6918A5-030B-4B4F-AD2C-E9A0FF8C6F9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13E88A-157A-4E03-98C0-F7318F8396B8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B3198-1EAB-4EF3-B379-006CE76B85C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88BD0E-8E18-4398-B0CE-C0B8D0CD7E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2E1EF1-5F55-45D0-9235-C008CEE682B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462C0-8F8E-41F6-BED1-3A8ACD78B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B77E5-50D1-417E-A500-BCFB282B6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A94DC-3454-477F-814E-DBBC2AF17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D4B32-CADD-46DB-8D49-3E0A816EF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687C-EAAA-448A-A4AD-560B42125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93B12-A90C-47BC-8AF0-9F03B46F0D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8188C-53CF-4C5C-900C-554FCDBFB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EB2E6-DE60-4B7F-8981-12F739171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303A9-404B-41DB-A4B5-6015DF70F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86F07-8670-4475-BFBB-228066BEB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5E64E-3729-4DF4-98BB-78CB30CF8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4CFD319-4CCF-43A0-A66F-3A0C954A5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jpe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6.jpe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5.png"/><Relationship Id="rId5" Type="http://schemas.openxmlformats.org/officeDocument/2006/relationships/image" Target="../media/image9.jpeg"/><Relationship Id="rId15" Type="http://schemas.openxmlformats.org/officeDocument/2006/relationships/image" Target="../media/image18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25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49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wmf"/><Relationship Id="rId5" Type="http://schemas.openxmlformats.org/officeDocument/2006/relationships/image" Target="../media/image92.png"/><Relationship Id="rId4" Type="http://schemas.openxmlformats.org/officeDocument/2006/relationships/image" Target="../media/image91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8" descr="C:\Users\tom\Desktop\New folder (2)\a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276600"/>
            <a:ext cx="228441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114800"/>
            <a:ext cx="3529013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/>
          <a:lstStyle/>
          <a:p>
            <a:pPr eaLnBrk="1" hangingPunct="1"/>
            <a:r>
              <a:rPr lang="en-US" sz="4000" smtClean="0"/>
              <a:t>Wannier Function Based First Principles Method for Disordered Systems</a:t>
            </a:r>
            <a:br>
              <a:rPr lang="en-US" sz="4000" smtClean="0"/>
            </a:br>
            <a:r>
              <a:rPr lang="en-US" sz="4000" u="sng" smtClean="0"/>
              <a:t>Tom Berlijn</a:t>
            </a:r>
            <a:r>
              <a:rPr lang="en-US" sz="4000" smtClean="0"/>
              <a:t>, Wei Ku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pic>
        <p:nvPicPr>
          <p:cNvPr id="2053" name="Picture 7" descr="bn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5105400"/>
            <a:ext cx="202088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0" descr="sbu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4322763"/>
            <a:ext cx="1481138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>
            <a:spLocks noChangeAspect="1"/>
          </p:cNvSpPr>
          <p:nvPr/>
        </p:nvSpPr>
        <p:spPr>
          <a:xfrm>
            <a:off x="1730375" y="5494338"/>
            <a:ext cx="92075" cy="904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422525" y="5257800"/>
            <a:ext cx="92075" cy="920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228600" y="3810000"/>
            <a:ext cx="1447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PhD</a:t>
            </a:r>
          </a:p>
        </p:txBody>
      </p:sp>
      <p:sp>
        <p:nvSpPr>
          <p:cNvPr id="2058" name="TextBox 15"/>
          <p:cNvSpPr txBox="1">
            <a:spLocks noChangeArrowheads="1"/>
          </p:cNvSpPr>
          <p:nvPr/>
        </p:nvSpPr>
        <p:spPr bwMode="auto">
          <a:xfrm>
            <a:off x="2133600" y="327660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postdoc</a:t>
            </a:r>
          </a:p>
        </p:txBody>
      </p:sp>
      <p:sp>
        <p:nvSpPr>
          <p:cNvPr id="14" name="Curved Down Arrow 13"/>
          <p:cNvSpPr/>
          <p:nvPr/>
        </p:nvSpPr>
        <p:spPr>
          <a:xfrm rot="20556092">
            <a:off x="1585913" y="4835525"/>
            <a:ext cx="938212" cy="522288"/>
          </a:xfrm>
          <a:prstGeom prst="curved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pic>
        <p:nvPicPr>
          <p:cNvPr id="2060" name="Picture 13" descr="C:\Users\tom\Desktop\New folder (2)\uf_logo_fu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3733800"/>
            <a:ext cx="1930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4" descr="C:\Users\tom\Desktop\New folder (2)\LSU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5876925"/>
            <a:ext cx="2217738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2" name="TextBox 15"/>
          <p:cNvSpPr txBox="1">
            <a:spLocks noChangeArrowheads="1"/>
          </p:cNvSpPr>
          <p:nvPr/>
        </p:nvSpPr>
        <p:spPr bwMode="auto">
          <a:xfrm>
            <a:off x="4724400" y="4743450"/>
            <a:ext cx="220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/>
              <a:t>CMSN network</a:t>
            </a:r>
          </a:p>
        </p:txBody>
      </p:sp>
      <p:sp>
        <p:nvSpPr>
          <p:cNvPr id="22" name="Down Arrow 21"/>
          <p:cNvSpPr/>
          <p:nvPr/>
        </p:nvSpPr>
        <p:spPr>
          <a:xfrm rot="7989041">
            <a:off x="3862388" y="5629275"/>
            <a:ext cx="381000" cy="4984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4" name="Picture 19" descr="C:\Users\tom\Desktop\New folder (2)\logo_PNN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5257800"/>
            <a:ext cx="2139950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own Arrow 19"/>
          <p:cNvSpPr/>
          <p:nvPr/>
        </p:nvSpPr>
        <p:spPr>
          <a:xfrm rot="12332354">
            <a:off x="3975100" y="4400550"/>
            <a:ext cx="381000" cy="5000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6307932" y="3369468"/>
            <a:ext cx="381000" cy="500063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Down Arrow 23"/>
          <p:cNvSpPr/>
          <p:nvPr/>
        </p:nvSpPr>
        <p:spPr>
          <a:xfrm rot="20253050">
            <a:off x="7983538" y="4818063"/>
            <a:ext cx="381000" cy="498475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Down Arrow 24"/>
          <p:cNvSpPr/>
          <p:nvPr/>
        </p:nvSpPr>
        <p:spPr>
          <a:xfrm rot="3818479">
            <a:off x="6900069" y="6326982"/>
            <a:ext cx="381000" cy="50006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title"/>
          </p:nvPr>
        </p:nvSpPr>
        <p:spPr>
          <a:xfrm>
            <a:off x="-685800" y="-533400"/>
            <a:ext cx="9829800" cy="2590800"/>
          </a:xfrm>
        </p:spPr>
        <p:txBody>
          <a:bodyPr/>
          <a:lstStyle/>
          <a:p>
            <a:pPr eaLnBrk="1" hangingPunct="1"/>
            <a:r>
              <a:rPr lang="en-US" sz="3400" smtClean="0"/>
              <a:t>non-local physics 3 : Short Range Order</a:t>
            </a:r>
          </a:p>
        </p:txBody>
      </p:sp>
      <p:sp>
        <p:nvSpPr>
          <p:cNvPr id="11267" name="Rectangle 39"/>
          <p:cNvSpPr>
            <a:spLocks noChangeAspect="1" noChangeArrowheads="1"/>
          </p:cNvSpPr>
          <p:nvPr/>
        </p:nvSpPr>
        <p:spPr bwMode="auto">
          <a:xfrm>
            <a:off x="4662488" y="511175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40"/>
          <p:cNvSpPr>
            <a:spLocks noChangeAspect="1" noChangeArrowheads="1"/>
          </p:cNvSpPr>
          <p:nvPr/>
        </p:nvSpPr>
        <p:spPr bwMode="auto">
          <a:xfrm>
            <a:off x="5205413" y="511175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41"/>
          <p:cNvSpPr>
            <a:spLocks noChangeAspect="1" noChangeArrowheads="1"/>
          </p:cNvSpPr>
          <p:nvPr/>
        </p:nvSpPr>
        <p:spPr bwMode="auto">
          <a:xfrm>
            <a:off x="4670425" y="556260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43"/>
          <p:cNvSpPr>
            <a:spLocks noChangeAspect="1" noChangeArrowheads="1"/>
          </p:cNvSpPr>
          <p:nvPr/>
        </p:nvSpPr>
        <p:spPr bwMode="auto">
          <a:xfrm>
            <a:off x="5205413" y="5576888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Oval 45"/>
          <p:cNvSpPr>
            <a:spLocks noChangeAspect="1" noChangeArrowheads="1"/>
          </p:cNvSpPr>
          <p:nvPr/>
        </p:nvSpPr>
        <p:spPr bwMode="auto">
          <a:xfrm>
            <a:off x="5118100" y="5507038"/>
            <a:ext cx="258763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2" name="Oval 46"/>
          <p:cNvSpPr>
            <a:spLocks noChangeAspect="1" noChangeArrowheads="1"/>
          </p:cNvSpPr>
          <p:nvPr/>
        </p:nvSpPr>
        <p:spPr bwMode="auto">
          <a:xfrm>
            <a:off x="5097463" y="594836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Rectangle 50"/>
          <p:cNvSpPr>
            <a:spLocks noChangeAspect="1" noChangeArrowheads="1"/>
          </p:cNvSpPr>
          <p:nvPr/>
        </p:nvSpPr>
        <p:spPr bwMode="auto">
          <a:xfrm>
            <a:off x="5726113" y="510857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4" name="Rectangle 51"/>
          <p:cNvSpPr>
            <a:spLocks noChangeAspect="1" noChangeArrowheads="1"/>
          </p:cNvSpPr>
          <p:nvPr/>
        </p:nvSpPr>
        <p:spPr bwMode="auto">
          <a:xfrm>
            <a:off x="6269038" y="510857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Rectangle 52"/>
          <p:cNvSpPr>
            <a:spLocks noChangeAspect="1" noChangeArrowheads="1"/>
          </p:cNvSpPr>
          <p:nvPr/>
        </p:nvSpPr>
        <p:spPr bwMode="auto">
          <a:xfrm>
            <a:off x="5732463" y="5559425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Oval 53"/>
          <p:cNvSpPr>
            <a:spLocks noChangeAspect="1" noChangeArrowheads="1"/>
          </p:cNvSpPr>
          <p:nvPr/>
        </p:nvSpPr>
        <p:spPr bwMode="auto">
          <a:xfrm>
            <a:off x="5656263" y="59293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54"/>
          <p:cNvSpPr>
            <a:spLocks noChangeAspect="1" noChangeArrowheads="1"/>
          </p:cNvSpPr>
          <p:nvPr/>
        </p:nvSpPr>
        <p:spPr bwMode="auto">
          <a:xfrm>
            <a:off x="6269038" y="5573713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Oval 55"/>
          <p:cNvSpPr>
            <a:spLocks noChangeAspect="1" noChangeArrowheads="1"/>
          </p:cNvSpPr>
          <p:nvPr/>
        </p:nvSpPr>
        <p:spPr bwMode="auto">
          <a:xfrm>
            <a:off x="5657850" y="5495925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Oval 56"/>
          <p:cNvSpPr>
            <a:spLocks noChangeAspect="1" noChangeArrowheads="1"/>
          </p:cNvSpPr>
          <p:nvPr/>
        </p:nvSpPr>
        <p:spPr bwMode="auto">
          <a:xfrm>
            <a:off x="6181725" y="5503863"/>
            <a:ext cx="257175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Oval 57"/>
          <p:cNvSpPr>
            <a:spLocks noChangeAspect="1" noChangeArrowheads="1"/>
          </p:cNvSpPr>
          <p:nvPr/>
        </p:nvSpPr>
        <p:spPr bwMode="auto">
          <a:xfrm>
            <a:off x="6161088" y="594518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1" name="Rectangle 59"/>
          <p:cNvSpPr>
            <a:spLocks noChangeAspect="1" noChangeArrowheads="1"/>
          </p:cNvSpPr>
          <p:nvPr/>
        </p:nvSpPr>
        <p:spPr bwMode="auto">
          <a:xfrm>
            <a:off x="4662488" y="41957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Rectangle 60"/>
          <p:cNvSpPr>
            <a:spLocks noChangeAspect="1" noChangeArrowheads="1"/>
          </p:cNvSpPr>
          <p:nvPr/>
        </p:nvSpPr>
        <p:spPr bwMode="auto">
          <a:xfrm>
            <a:off x="5205413" y="41957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3" name="Rectangle 61"/>
          <p:cNvSpPr>
            <a:spLocks noChangeAspect="1" noChangeArrowheads="1"/>
          </p:cNvSpPr>
          <p:nvPr/>
        </p:nvSpPr>
        <p:spPr bwMode="auto">
          <a:xfrm>
            <a:off x="4670425" y="464661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4" name="Rectangle 63"/>
          <p:cNvSpPr>
            <a:spLocks noChangeAspect="1" noChangeArrowheads="1"/>
          </p:cNvSpPr>
          <p:nvPr/>
        </p:nvSpPr>
        <p:spPr bwMode="auto">
          <a:xfrm>
            <a:off x="5205413" y="4662488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5" name="Oval 65"/>
          <p:cNvSpPr>
            <a:spLocks noChangeAspect="1" noChangeArrowheads="1"/>
          </p:cNvSpPr>
          <p:nvPr/>
        </p:nvSpPr>
        <p:spPr bwMode="auto">
          <a:xfrm>
            <a:off x="5118100" y="4592638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6" name="Oval 66"/>
          <p:cNvSpPr>
            <a:spLocks noChangeAspect="1" noChangeArrowheads="1"/>
          </p:cNvSpPr>
          <p:nvPr/>
        </p:nvSpPr>
        <p:spPr bwMode="auto">
          <a:xfrm>
            <a:off x="5097463" y="503237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7" name="Rectangle 68"/>
          <p:cNvSpPr>
            <a:spLocks noChangeAspect="1" noChangeArrowheads="1"/>
          </p:cNvSpPr>
          <p:nvPr/>
        </p:nvSpPr>
        <p:spPr bwMode="auto">
          <a:xfrm>
            <a:off x="5737225" y="4187825"/>
            <a:ext cx="523875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8" name="Rectangle 69"/>
          <p:cNvSpPr>
            <a:spLocks noChangeAspect="1" noChangeArrowheads="1"/>
          </p:cNvSpPr>
          <p:nvPr/>
        </p:nvSpPr>
        <p:spPr bwMode="auto">
          <a:xfrm>
            <a:off x="6281738" y="4187825"/>
            <a:ext cx="5222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9" name="Rectangle 70"/>
          <p:cNvSpPr>
            <a:spLocks noChangeAspect="1" noChangeArrowheads="1"/>
          </p:cNvSpPr>
          <p:nvPr/>
        </p:nvSpPr>
        <p:spPr bwMode="auto">
          <a:xfrm>
            <a:off x="5745163" y="46402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0" name="Oval 71"/>
          <p:cNvSpPr>
            <a:spLocks noChangeAspect="1" noChangeArrowheads="1"/>
          </p:cNvSpPr>
          <p:nvPr/>
        </p:nvSpPr>
        <p:spPr bwMode="auto">
          <a:xfrm>
            <a:off x="5667375" y="5010150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1" name="Rectangle 72"/>
          <p:cNvSpPr>
            <a:spLocks noChangeAspect="1" noChangeArrowheads="1"/>
          </p:cNvSpPr>
          <p:nvPr/>
        </p:nvSpPr>
        <p:spPr bwMode="auto">
          <a:xfrm>
            <a:off x="6281738" y="4654550"/>
            <a:ext cx="511175" cy="4476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2" name="Oval 73"/>
          <p:cNvSpPr>
            <a:spLocks noChangeAspect="1" noChangeArrowheads="1"/>
          </p:cNvSpPr>
          <p:nvPr/>
        </p:nvSpPr>
        <p:spPr bwMode="auto">
          <a:xfrm>
            <a:off x="5670550" y="457676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3" name="Oval 74"/>
          <p:cNvSpPr>
            <a:spLocks noChangeAspect="1" noChangeArrowheads="1"/>
          </p:cNvSpPr>
          <p:nvPr/>
        </p:nvSpPr>
        <p:spPr bwMode="auto">
          <a:xfrm>
            <a:off x="6194425" y="4584700"/>
            <a:ext cx="25717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Oval 75"/>
          <p:cNvSpPr>
            <a:spLocks noChangeAspect="1" noChangeArrowheads="1"/>
          </p:cNvSpPr>
          <p:nvPr/>
        </p:nvSpPr>
        <p:spPr bwMode="auto">
          <a:xfrm>
            <a:off x="6173788" y="5026025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5" name="Rectangle 77"/>
          <p:cNvSpPr>
            <a:spLocks noChangeAspect="1" noChangeArrowheads="1"/>
          </p:cNvSpPr>
          <p:nvPr/>
        </p:nvSpPr>
        <p:spPr bwMode="auto">
          <a:xfrm>
            <a:off x="6777038" y="512127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6" name="Rectangle 78"/>
          <p:cNvSpPr>
            <a:spLocks noChangeAspect="1" noChangeArrowheads="1"/>
          </p:cNvSpPr>
          <p:nvPr/>
        </p:nvSpPr>
        <p:spPr bwMode="auto">
          <a:xfrm>
            <a:off x="7319963" y="512127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7" name="Rectangle 79"/>
          <p:cNvSpPr>
            <a:spLocks noChangeAspect="1" noChangeArrowheads="1"/>
          </p:cNvSpPr>
          <p:nvPr/>
        </p:nvSpPr>
        <p:spPr bwMode="auto">
          <a:xfrm>
            <a:off x="6783388" y="5572125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Oval 80"/>
          <p:cNvSpPr>
            <a:spLocks noChangeAspect="1" noChangeArrowheads="1"/>
          </p:cNvSpPr>
          <p:nvPr/>
        </p:nvSpPr>
        <p:spPr bwMode="auto">
          <a:xfrm>
            <a:off x="6707188" y="59420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Rectangle 81"/>
          <p:cNvSpPr>
            <a:spLocks noChangeAspect="1" noChangeArrowheads="1"/>
          </p:cNvSpPr>
          <p:nvPr/>
        </p:nvSpPr>
        <p:spPr bwMode="auto">
          <a:xfrm>
            <a:off x="7319963" y="5586413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Oval 82"/>
          <p:cNvSpPr>
            <a:spLocks noChangeAspect="1" noChangeArrowheads="1"/>
          </p:cNvSpPr>
          <p:nvPr/>
        </p:nvSpPr>
        <p:spPr bwMode="auto">
          <a:xfrm>
            <a:off x="6708775" y="550862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1" name="Oval 83"/>
          <p:cNvSpPr>
            <a:spLocks noChangeAspect="1" noChangeArrowheads="1"/>
          </p:cNvSpPr>
          <p:nvPr/>
        </p:nvSpPr>
        <p:spPr bwMode="auto">
          <a:xfrm>
            <a:off x="7232650" y="5516563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2" name="Oval 84"/>
          <p:cNvSpPr>
            <a:spLocks noChangeAspect="1" noChangeArrowheads="1"/>
          </p:cNvSpPr>
          <p:nvPr/>
        </p:nvSpPr>
        <p:spPr bwMode="auto">
          <a:xfrm>
            <a:off x="7212013" y="595788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3" name="Rectangle 86"/>
          <p:cNvSpPr>
            <a:spLocks noChangeAspect="1" noChangeArrowheads="1"/>
          </p:cNvSpPr>
          <p:nvPr/>
        </p:nvSpPr>
        <p:spPr bwMode="auto">
          <a:xfrm>
            <a:off x="7827963" y="5108575"/>
            <a:ext cx="5222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4" name="Rectangle 88"/>
          <p:cNvSpPr>
            <a:spLocks noChangeAspect="1" noChangeArrowheads="1"/>
          </p:cNvSpPr>
          <p:nvPr/>
        </p:nvSpPr>
        <p:spPr bwMode="auto">
          <a:xfrm>
            <a:off x="7835900" y="556101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Oval 89"/>
          <p:cNvSpPr>
            <a:spLocks noChangeAspect="1" noChangeArrowheads="1"/>
          </p:cNvSpPr>
          <p:nvPr/>
        </p:nvSpPr>
        <p:spPr bwMode="auto">
          <a:xfrm>
            <a:off x="7758113" y="59309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Oval 91"/>
          <p:cNvSpPr>
            <a:spLocks noChangeAspect="1" noChangeArrowheads="1"/>
          </p:cNvSpPr>
          <p:nvPr/>
        </p:nvSpPr>
        <p:spPr bwMode="auto">
          <a:xfrm>
            <a:off x="7759700" y="5497513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Oval 92"/>
          <p:cNvSpPr>
            <a:spLocks noChangeAspect="1" noChangeArrowheads="1"/>
          </p:cNvSpPr>
          <p:nvPr/>
        </p:nvSpPr>
        <p:spPr bwMode="auto">
          <a:xfrm>
            <a:off x="8283575" y="55054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8" name="Oval 93"/>
          <p:cNvSpPr>
            <a:spLocks noChangeAspect="1" noChangeArrowheads="1"/>
          </p:cNvSpPr>
          <p:nvPr/>
        </p:nvSpPr>
        <p:spPr bwMode="auto">
          <a:xfrm>
            <a:off x="8262938" y="594677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9" name="Rectangle 95"/>
          <p:cNvSpPr>
            <a:spLocks noChangeAspect="1" noChangeArrowheads="1"/>
          </p:cNvSpPr>
          <p:nvPr/>
        </p:nvSpPr>
        <p:spPr bwMode="auto">
          <a:xfrm>
            <a:off x="6789738" y="41878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0" name="Rectangle 96"/>
          <p:cNvSpPr>
            <a:spLocks noChangeAspect="1" noChangeArrowheads="1"/>
          </p:cNvSpPr>
          <p:nvPr/>
        </p:nvSpPr>
        <p:spPr bwMode="auto">
          <a:xfrm>
            <a:off x="7332663" y="4187825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1" name="Rectangle 97"/>
          <p:cNvSpPr>
            <a:spLocks noChangeAspect="1" noChangeArrowheads="1"/>
          </p:cNvSpPr>
          <p:nvPr/>
        </p:nvSpPr>
        <p:spPr bwMode="auto">
          <a:xfrm>
            <a:off x="6797675" y="46386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2" name="Oval 98"/>
          <p:cNvSpPr>
            <a:spLocks noChangeAspect="1" noChangeArrowheads="1"/>
          </p:cNvSpPr>
          <p:nvPr/>
        </p:nvSpPr>
        <p:spPr bwMode="auto">
          <a:xfrm>
            <a:off x="6719888" y="5008563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3" name="Rectangle 99"/>
          <p:cNvSpPr>
            <a:spLocks noChangeAspect="1" noChangeArrowheads="1"/>
          </p:cNvSpPr>
          <p:nvPr/>
        </p:nvSpPr>
        <p:spPr bwMode="auto">
          <a:xfrm>
            <a:off x="7332663" y="4652963"/>
            <a:ext cx="523875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4" name="Oval 100"/>
          <p:cNvSpPr>
            <a:spLocks noChangeAspect="1" noChangeArrowheads="1"/>
          </p:cNvSpPr>
          <p:nvPr/>
        </p:nvSpPr>
        <p:spPr bwMode="auto">
          <a:xfrm>
            <a:off x="6723063" y="4575175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5" name="Oval 101"/>
          <p:cNvSpPr>
            <a:spLocks noChangeAspect="1" noChangeArrowheads="1"/>
          </p:cNvSpPr>
          <p:nvPr/>
        </p:nvSpPr>
        <p:spPr bwMode="auto">
          <a:xfrm>
            <a:off x="7246938" y="4583113"/>
            <a:ext cx="25717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6" name="Oval 102"/>
          <p:cNvSpPr>
            <a:spLocks noChangeAspect="1" noChangeArrowheads="1"/>
          </p:cNvSpPr>
          <p:nvPr/>
        </p:nvSpPr>
        <p:spPr bwMode="auto">
          <a:xfrm>
            <a:off x="7226300" y="5024438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7" name="Rectangle 104"/>
          <p:cNvSpPr>
            <a:spLocks noChangeAspect="1" noChangeArrowheads="1"/>
          </p:cNvSpPr>
          <p:nvPr/>
        </p:nvSpPr>
        <p:spPr bwMode="auto">
          <a:xfrm>
            <a:off x="7854950" y="417671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Rectangle 106"/>
          <p:cNvSpPr>
            <a:spLocks noChangeAspect="1" noChangeArrowheads="1"/>
          </p:cNvSpPr>
          <p:nvPr/>
        </p:nvSpPr>
        <p:spPr bwMode="auto">
          <a:xfrm>
            <a:off x="7861300" y="462756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19" name="Oval 107"/>
          <p:cNvSpPr>
            <a:spLocks noChangeAspect="1" noChangeArrowheads="1"/>
          </p:cNvSpPr>
          <p:nvPr/>
        </p:nvSpPr>
        <p:spPr bwMode="auto">
          <a:xfrm>
            <a:off x="7785100" y="499745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0" name="Oval 109"/>
          <p:cNvSpPr>
            <a:spLocks noChangeAspect="1" noChangeArrowheads="1"/>
          </p:cNvSpPr>
          <p:nvPr/>
        </p:nvSpPr>
        <p:spPr bwMode="auto">
          <a:xfrm>
            <a:off x="7786688" y="456406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1" name="Oval 110"/>
          <p:cNvSpPr>
            <a:spLocks noChangeAspect="1" noChangeArrowheads="1"/>
          </p:cNvSpPr>
          <p:nvPr/>
        </p:nvSpPr>
        <p:spPr bwMode="auto">
          <a:xfrm>
            <a:off x="8310563" y="4573588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2" name="Oval 111"/>
          <p:cNvSpPr>
            <a:spLocks noChangeAspect="1" noChangeArrowheads="1"/>
          </p:cNvSpPr>
          <p:nvPr/>
        </p:nvSpPr>
        <p:spPr bwMode="auto">
          <a:xfrm>
            <a:off x="8289925" y="5013325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3" name="Rectangle 115"/>
          <p:cNvSpPr>
            <a:spLocks noChangeAspect="1" noChangeArrowheads="1"/>
          </p:cNvSpPr>
          <p:nvPr/>
        </p:nvSpPr>
        <p:spPr bwMode="auto">
          <a:xfrm>
            <a:off x="4679950" y="3729038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4" name="Rectangle 117"/>
          <p:cNvSpPr>
            <a:spLocks noChangeAspect="1" noChangeArrowheads="1"/>
          </p:cNvSpPr>
          <p:nvPr/>
        </p:nvSpPr>
        <p:spPr bwMode="auto">
          <a:xfrm>
            <a:off x="5214938" y="374491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5" name="Oval 120"/>
          <p:cNvSpPr>
            <a:spLocks noChangeAspect="1" noChangeArrowheads="1"/>
          </p:cNvSpPr>
          <p:nvPr/>
        </p:nvSpPr>
        <p:spPr bwMode="auto">
          <a:xfrm>
            <a:off x="5108575" y="4114800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6" name="Rectangle 124"/>
          <p:cNvSpPr>
            <a:spLocks noChangeAspect="1" noChangeArrowheads="1"/>
          </p:cNvSpPr>
          <p:nvPr/>
        </p:nvSpPr>
        <p:spPr bwMode="auto">
          <a:xfrm>
            <a:off x="5759450" y="370681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7" name="Oval 125"/>
          <p:cNvSpPr>
            <a:spLocks noChangeAspect="1" noChangeArrowheads="1"/>
          </p:cNvSpPr>
          <p:nvPr/>
        </p:nvSpPr>
        <p:spPr bwMode="auto">
          <a:xfrm>
            <a:off x="5681663" y="40767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8" name="Rectangle 126"/>
          <p:cNvSpPr>
            <a:spLocks noChangeAspect="1" noChangeArrowheads="1"/>
          </p:cNvSpPr>
          <p:nvPr/>
        </p:nvSpPr>
        <p:spPr bwMode="auto">
          <a:xfrm>
            <a:off x="6296025" y="3722688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29" name="Oval 129"/>
          <p:cNvSpPr>
            <a:spLocks noChangeAspect="1" noChangeArrowheads="1"/>
          </p:cNvSpPr>
          <p:nvPr/>
        </p:nvSpPr>
        <p:spPr bwMode="auto">
          <a:xfrm>
            <a:off x="6188075" y="409257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0" name="Rectangle 133"/>
          <p:cNvSpPr>
            <a:spLocks noChangeAspect="1" noChangeArrowheads="1"/>
          </p:cNvSpPr>
          <p:nvPr/>
        </p:nvSpPr>
        <p:spPr bwMode="auto">
          <a:xfrm>
            <a:off x="6824663" y="371951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1" name="Oval 134"/>
          <p:cNvSpPr>
            <a:spLocks noChangeAspect="1" noChangeArrowheads="1"/>
          </p:cNvSpPr>
          <p:nvPr/>
        </p:nvSpPr>
        <p:spPr bwMode="auto">
          <a:xfrm>
            <a:off x="6746875" y="4089400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2" name="Rectangle 135"/>
          <p:cNvSpPr>
            <a:spLocks noChangeAspect="1" noChangeArrowheads="1"/>
          </p:cNvSpPr>
          <p:nvPr/>
        </p:nvSpPr>
        <p:spPr bwMode="auto">
          <a:xfrm>
            <a:off x="7359650" y="373380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3" name="Oval 138"/>
          <p:cNvSpPr>
            <a:spLocks noChangeAspect="1" noChangeArrowheads="1"/>
          </p:cNvSpPr>
          <p:nvPr/>
        </p:nvSpPr>
        <p:spPr bwMode="auto">
          <a:xfrm>
            <a:off x="7251700" y="4105275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Rectangle 142"/>
          <p:cNvSpPr>
            <a:spLocks noChangeAspect="1" noChangeArrowheads="1"/>
          </p:cNvSpPr>
          <p:nvPr/>
        </p:nvSpPr>
        <p:spPr bwMode="auto">
          <a:xfrm>
            <a:off x="7888288" y="37306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5" name="Oval 143"/>
          <p:cNvSpPr>
            <a:spLocks noChangeAspect="1" noChangeArrowheads="1"/>
          </p:cNvSpPr>
          <p:nvPr/>
        </p:nvSpPr>
        <p:spPr bwMode="auto">
          <a:xfrm>
            <a:off x="7810500" y="410051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6" name="Oval 147"/>
          <p:cNvSpPr>
            <a:spLocks noChangeAspect="1" noChangeArrowheads="1"/>
          </p:cNvSpPr>
          <p:nvPr/>
        </p:nvSpPr>
        <p:spPr bwMode="auto">
          <a:xfrm>
            <a:off x="8316913" y="411638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7" name="Rectangle 39"/>
          <p:cNvSpPr>
            <a:spLocks noChangeAspect="1" noChangeArrowheads="1"/>
          </p:cNvSpPr>
          <p:nvPr/>
        </p:nvSpPr>
        <p:spPr bwMode="auto">
          <a:xfrm>
            <a:off x="4660900" y="2817813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8" name="Rectangle 40"/>
          <p:cNvSpPr>
            <a:spLocks noChangeAspect="1" noChangeArrowheads="1"/>
          </p:cNvSpPr>
          <p:nvPr/>
        </p:nvSpPr>
        <p:spPr bwMode="auto">
          <a:xfrm>
            <a:off x="5216525" y="2817813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9" name="Rectangle 41"/>
          <p:cNvSpPr>
            <a:spLocks noChangeAspect="1" noChangeArrowheads="1"/>
          </p:cNvSpPr>
          <p:nvPr/>
        </p:nvSpPr>
        <p:spPr bwMode="auto">
          <a:xfrm>
            <a:off x="4668838" y="3270250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0" name="Rectangle 43"/>
          <p:cNvSpPr>
            <a:spLocks noChangeAspect="1" noChangeArrowheads="1"/>
          </p:cNvSpPr>
          <p:nvPr/>
        </p:nvSpPr>
        <p:spPr bwMode="auto">
          <a:xfrm>
            <a:off x="5216525" y="3284538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1" name="Oval 45"/>
          <p:cNvSpPr>
            <a:spLocks noChangeAspect="1" noChangeArrowheads="1"/>
          </p:cNvSpPr>
          <p:nvPr/>
        </p:nvSpPr>
        <p:spPr bwMode="auto">
          <a:xfrm>
            <a:off x="5127625" y="3214688"/>
            <a:ext cx="174625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2" name="Rectangle 50"/>
          <p:cNvSpPr>
            <a:spLocks noChangeAspect="1" noChangeArrowheads="1"/>
          </p:cNvSpPr>
          <p:nvPr/>
        </p:nvSpPr>
        <p:spPr bwMode="auto">
          <a:xfrm>
            <a:off x="5748338" y="2814638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3" name="Rectangle 51"/>
          <p:cNvSpPr>
            <a:spLocks noChangeAspect="1" noChangeArrowheads="1"/>
          </p:cNvSpPr>
          <p:nvPr/>
        </p:nvSpPr>
        <p:spPr bwMode="auto">
          <a:xfrm>
            <a:off x="6302375" y="2814638"/>
            <a:ext cx="5349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4" name="Rectangle 52"/>
          <p:cNvSpPr>
            <a:spLocks noChangeAspect="1" noChangeArrowheads="1"/>
          </p:cNvSpPr>
          <p:nvPr/>
        </p:nvSpPr>
        <p:spPr bwMode="auto">
          <a:xfrm>
            <a:off x="5754688" y="3267075"/>
            <a:ext cx="5349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5" name="Rectangle 54"/>
          <p:cNvSpPr>
            <a:spLocks noChangeAspect="1" noChangeArrowheads="1"/>
          </p:cNvSpPr>
          <p:nvPr/>
        </p:nvSpPr>
        <p:spPr bwMode="auto">
          <a:xfrm>
            <a:off x="6302375" y="3281363"/>
            <a:ext cx="5349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6" name="Oval 55"/>
          <p:cNvSpPr>
            <a:spLocks noChangeAspect="1" noChangeArrowheads="1"/>
          </p:cNvSpPr>
          <p:nvPr/>
        </p:nvSpPr>
        <p:spPr bwMode="auto">
          <a:xfrm>
            <a:off x="5678488" y="3201988"/>
            <a:ext cx="176212" cy="1539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7" name="Oval 56"/>
          <p:cNvSpPr>
            <a:spLocks noChangeAspect="1" noChangeArrowheads="1"/>
          </p:cNvSpPr>
          <p:nvPr/>
        </p:nvSpPr>
        <p:spPr bwMode="auto">
          <a:xfrm>
            <a:off x="6213475" y="3211513"/>
            <a:ext cx="176213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8" name="Rectangle 59"/>
          <p:cNvSpPr>
            <a:spLocks noChangeAspect="1" noChangeArrowheads="1"/>
          </p:cNvSpPr>
          <p:nvPr/>
        </p:nvSpPr>
        <p:spPr bwMode="auto">
          <a:xfrm>
            <a:off x="4660900" y="1901825"/>
            <a:ext cx="533400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49" name="Rectangle 60"/>
          <p:cNvSpPr>
            <a:spLocks noChangeAspect="1" noChangeArrowheads="1"/>
          </p:cNvSpPr>
          <p:nvPr/>
        </p:nvSpPr>
        <p:spPr bwMode="auto">
          <a:xfrm>
            <a:off x="5216525" y="1901825"/>
            <a:ext cx="533400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0" name="Rectangle 61"/>
          <p:cNvSpPr>
            <a:spLocks noChangeAspect="1" noChangeArrowheads="1"/>
          </p:cNvSpPr>
          <p:nvPr/>
        </p:nvSpPr>
        <p:spPr bwMode="auto">
          <a:xfrm>
            <a:off x="4668838" y="2354263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1" name="Rectangle 63"/>
          <p:cNvSpPr>
            <a:spLocks noChangeAspect="1" noChangeArrowheads="1"/>
          </p:cNvSpPr>
          <p:nvPr/>
        </p:nvSpPr>
        <p:spPr bwMode="auto">
          <a:xfrm>
            <a:off x="5216525" y="2368550"/>
            <a:ext cx="533400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2" name="Oval 65"/>
          <p:cNvSpPr>
            <a:spLocks noChangeAspect="1" noChangeArrowheads="1"/>
          </p:cNvSpPr>
          <p:nvPr/>
        </p:nvSpPr>
        <p:spPr bwMode="auto">
          <a:xfrm>
            <a:off x="5127625" y="2298700"/>
            <a:ext cx="261938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3" name="Oval 66"/>
          <p:cNvSpPr>
            <a:spLocks noChangeAspect="1" noChangeArrowheads="1"/>
          </p:cNvSpPr>
          <p:nvPr/>
        </p:nvSpPr>
        <p:spPr bwMode="auto">
          <a:xfrm>
            <a:off x="5105400" y="2740025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4" name="Rectangle 68"/>
          <p:cNvSpPr>
            <a:spLocks noChangeAspect="1" noChangeArrowheads="1"/>
          </p:cNvSpPr>
          <p:nvPr/>
        </p:nvSpPr>
        <p:spPr bwMode="auto">
          <a:xfrm>
            <a:off x="5759450" y="1895475"/>
            <a:ext cx="5349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5" name="Rectangle 69"/>
          <p:cNvSpPr>
            <a:spLocks noChangeAspect="1" noChangeArrowheads="1"/>
          </p:cNvSpPr>
          <p:nvPr/>
        </p:nvSpPr>
        <p:spPr bwMode="auto">
          <a:xfrm>
            <a:off x="6315075" y="18954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6" name="Rectangle 70"/>
          <p:cNvSpPr>
            <a:spLocks noChangeAspect="1" noChangeArrowheads="1"/>
          </p:cNvSpPr>
          <p:nvPr/>
        </p:nvSpPr>
        <p:spPr bwMode="auto">
          <a:xfrm>
            <a:off x="5767388" y="234632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7" name="Oval 71"/>
          <p:cNvSpPr>
            <a:spLocks noChangeAspect="1" noChangeArrowheads="1"/>
          </p:cNvSpPr>
          <p:nvPr/>
        </p:nvSpPr>
        <p:spPr bwMode="auto">
          <a:xfrm>
            <a:off x="5688013" y="2716213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8" name="Rectangle 72"/>
          <p:cNvSpPr>
            <a:spLocks noChangeAspect="1" noChangeArrowheads="1"/>
          </p:cNvSpPr>
          <p:nvPr/>
        </p:nvSpPr>
        <p:spPr bwMode="auto">
          <a:xfrm>
            <a:off x="6315075" y="2360613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59" name="Oval 73"/>
          <p:cNvSpPr>
            <a:spLocks noChangeAspect="1" noChangeArrowheads="1"/>
          </p:cNvSpPr>
          <p:nvPr/>
        </p:nvSpPr>
        <p:spPr bwMode="auto">
          <a:xfrm>
            <a:off x="5691188" y="2282825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0" name="Oval 74"/>
          <p:cNvSpPr>
            <a:spLocks noChangeAspect="1" noChangeArrowheads="1"/>
          </p:cNvSpPr>
          <p:nvPr/>
        </p:nvSpPr>
        <p:spPr bwMode="auto">
          <a:xfrm>
            <a:off x="6226175" y="2290763"/>
            <a:ext cx="176213" cy="1539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1" name="Oval 75"/>
          <p:cNvSpPr>
            <a:spLocks noChangeAspect="1" noChangeArrowheads="1"/>
          </p:cNvSpPr>
          <p:nvPr/>
        </p:nvSpPr>
        <p:spPr bwMode="auto">
          <a:xfrm>
            <a:off x="6205538" y="2732088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2" name="Rectangle 77"/>
          <p:cNvSpPr>
            <a:spLocks noChangeAspect="1" noChangeArrowheads="1"/>
          </p:cNvSpPr>
          <p:nvPr/>
        </p:nvSpPr>
        <p:spPr bwMode="auto">
          <a:xfrm>
            <a:off x="6821488" y="2827338"/>
            <a:ext cx="5349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3" name="Rectangle 78"/>
          <p:cNvSpPr>
            <a:spLocks noChangeAspect="1" noChangeArrowheads="1"/>
          </p:cNvSpPr>
          <p:nvPr/>
        </p:nvSpPr>
        <p:spPr bwMode="auto">
          <a:xfrm>
            <a:off x="7377113" y="2827338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4" name="Rectangle 79"/>
          <p:cNvSpPr>
            <a:spLocks noChangeAspect="1" noChangeArrowheads="1"/>
          </p:cNvSpPr>
          <p:nvPr/>
        </p:nvSpPr>
        <p:spPr bwMode="auto">
          <a:xfrm>
            <a:off x="6829425" y="32797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5" name="Rectangle 81"/>
          <p:cNvSpPr>
            <a:spLocks noChangeAspect="1" noChangeArrowheads="1"/>
          </p:cNvSpPr>
          <p:nvPr/>
        </p:nvSpPr>
        <p:spPr bwMode="auto">
          <a:xfrm>
            <a:off x="7377113" y="3294063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6" name="Oval 82"/>
          <p:cNvSpPr>
            <a:spLocks noChangeAspect="1" noChangeArrowheads="1"/>
          </p:cNvSpPr>
          <p:nvPr/>
        </p:nvSpPr>
        <p:spPr bwMode="auto">
          <a:xfrm>
            <a:off x="6753225" y="3214688"/>
            <a:ext cx="176213" cy="1539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7" name="Oval 83"/>
          <p:cNvSpPr>
            <a:spLocks noChangeAspect="1" noChangeArrowheads="1"/>
          </p:cNvSpPr>
          <p:nvPr/>
        </p:nvSpPr>
        <p:spPr bwMode="auto">
          <a:xfrm>
            <a:off x="7288213" y="3224213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8" name="Rectangle 86"/>
          <p:cNvSpPr>
            <a:spLocks noChangeAspect="1" noChangeArrowheads="1"/>
          </p:cNvSpPr>
          <p:nvPr/>
        </p:nvSpPr>
        <p:spPr bwMode="auto">
          <a:xfrm>
            <a:off x="7896225" y="2816225"/>
            <a:ext cx="5349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69" name="Rectangle 88"/>
          <p:cNvSpPr>
            <a:spLocks noChangeAspect="1" noChangeArrowheads="1"/>
          </p:cNvSpPr>
          <p:nvPr/>
        </p:nvSpPr>
        <p:spPr bwMode="auto">
          <a:xfrm>
            <a:off x="7904163" y="3267075"/>
            <a:ext cx="533400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0" name="Oval 91"/>
          <p:cNvSpPr>
            <a:spLocks noChangeAspect="1" noChangeArrowheads="1"/>
          </p:cNvSpPr>
          <p:nvPr/>
        </p:nvSpPr>
        <p:spPr bwMode="auto">
          <a:xfrm>
            <a:off x="7826375" y="3203575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1" name="Oval 92"/>
          <p:cNvSpPr>
            <a:spLocks noChangeAspect="1" noChangeArrowheads="1"/>
          </p:cNvSpPr>
          <p:nvPr/>
        </p:nvSpPr>
        <p:spPr bwMode="auto">
          <a:xfrm>
            <a:off x="8362950" y="3211513"/>
            <a:ext cx="174625" cy="1539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2" name="Rectangle 95"/>
          <p:cNvSpPr>
            <a:spLocks noChangeAspect="1" noChangeArrowheads="1"/>
          </p:cNvSpPr>
          <p:nvPr/>
        </p:nvSpPr>
        <p:spPr bwMode="auto">
          <a:xfrm>
            <a:off x="6835775" y="1893888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3" name="Rectangle 96"/>
          <p:cNvSpPr>
            <a:spLocks noChangeAspect="1" noChangeArrowheads="1"/>
          </p:cNvSpPr>
          <p:nvPr/>
        </p:nvSpPr>
        <p:spPr bwMode="auto">
          <a:xfrm>
            <a:off x="7391400" y="1893888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4" name="Rectangle 97"/>
          <p:cNvSpPr>
            <a:spLocks noChangeAspect="1" noChangeArrowheads="1"/>
          </p:cNvSpPr>
          <p:nvPr/>
        </p:nvSpPr>
        <p:spPr bwMode="auto">
          <a:xfrm>
            <a:off x="6843713" y="2344738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5" name="Oval 98"/>
          <p:cNvSpPr>
            <a:spLocks noChangeAspect="1" noChangeArrowheads="1"/>
          </p:cNvSpPr>
          <p:nvPr/>
        </p:nvSpPr>
        <p:spPr bwMode="auto">
          <a:xfrm>
            <a:off x="6764338" y="2714625"/>
            <a:ext cx="265112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6" name="Rectangle 99"/>
          <p:cNvSpPr>
            <a:spLocks noChangeAspect="1" noChangeArrowheads="1"/>
          </p:cNvSpPr>
          <p:nvPr/>
        </p:nvSpPr>
        <p:spPr bwMode="auto">
          <a:xfrm>
            <a:off x="7391400" y="2360613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7" name="Oval 100"/>
          <p:cNvSpPr>
            <a:spLocks noChangeAspect="1" noChangeArrowheads="1"/>
          </p:cNvSpPr>
          <p:nvPr/>
        </p:nvSpPr>
        <p:spPr bwMode="auto">
          <a:xfrm>
            <a:off x="6765925" y="2281238"/>
            <a:ext cx="265113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8" name="Oval 101"/>
          <p:cNvSpPr>
            <a:spLocks noChangeAspect="1" noChangeArrowheads="1"/>
          </p:cNvSpPr>
          <p:nvPr/>
        </p:nvSpPr>
        <p:spPr bwMode="auto">
          <a:xfrm>
            <a:off x="7300913" y="2290763"/>
            <a:ext cx="26352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79" name="Oval 102"/>
          <p:cNvSpPr>
            <a:spLocks noChangeAspect="1" noChangeArrowheads="1"/>
          </p:cNvSpPr>
          <p:nvPr/>
        </p:nvSpPr>
        <p:spPr bwMode="auto">
          <a:xfrm>
            <a:off x="7280275" y="2730500"/>
            <a:ext cx="265113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0" name="Rectangle 104"/>
          <p:cNvSpPr>
            <a:spLocks noChangeAspect="1" noChangeArrowheads="1"/>
          </p:cNvSpPr>
          <p:nvPr/>
        </p:nvSpPr>
        <p:spPr bwMode="auto">
          <a:xfrm>
            <a:off x="7923213" y="1882775"/>
            <a:ext cx="5349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1" name="Rectangle 106"/>
          <p:cNvSpPr>
            <a:spLocks noChangeAspect="1" noChangeArrowheads="1"/>
          </p:cNvSpPr>
          <p:nvPr/>
        </p:nvSpPr>
        <p:spPr bwMode="auto">
          <a:xfrm>
            <a:off x="7931150" y="2335213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2" name="Oval 107"/>
          <p:cNvSpPr>
            <a:spLocks noChangeAspect="1" noChangeArrowheads="1"/>
          </p:cNvSpPr>
          <p:nvPr/>
        </p:nvSpPr>
        <p:spPr bwMode="auto">
          <a:xfrm>
            <a:off x="7851775" y="2705100"/>
            <a:ext cx="2651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3" name="Oval 109"/>
          <p:cNvSpPr>
            <a:spLocks noChangeAspect="1" noChangeArrowheads="1"/>
          </p:cNvSpPr>
          <p:nvPr/>
        </p:nvSpPr>
        <p:spPr bwMode="auto">
          <a:xfrm>
            <a:off x="7854950" y="2271713"/>
            <a:ext cx="2651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4" name="Oval 110"/>
          <p:cNvSpPr>
            <a:spLocks noChangeAspect="1" noChangeArrowheads="1"/>
          </p:cNvSpPr>
          <p:nvPr/>
        </p:nvSpPr>
        <p:spPr bwMode="auto">
          <a:xfrm>
            <a:off x="8389938" y="2279650"/>
            <a:ext cx="26352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5" name="Oval 111"/>
          <p:cNvSpPr>
            <a:spLocks noChangeAspect="1" noChangeArrowheads="1"/>
          </p:cNvSpPr>
          <p:nvPr/>
        </p:nvSpPr>
        <p:spPr bwMode="auto">
          <a:xfrm>
            <a:off x="8369300" y="2720975"/>
            <a:ext cx="176213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6" name="Rectangle 115"/>
          <p:cNvSpPr>
            <a:spLocks noChangeAspect="1" noChangeArrowheads="1"/>
          </p:cNvSpPr>
          <p:nvPr/>
        </p:nvSpPr>
        <p:spPr bwMode="auto">
          <a:xfrm>
            <a:off x="4678363" y="1436688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7" name="Rectangle 117"/>
          <p:cNvSpPr>
            <a:spLocks noChangeAspect="1" noChangeArrowheads="1"/>
          </p:cNvSpPr>
          <p:nvPr/>
        </p:nvSpPr>
        <p:spPr bwMode="auto">
          <a:xfrm>
            <a:off x="5226050" y="14509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8" name="Oval 119"/>
          <p:cNvSpPr>
            <a:spLocks noChangeAspect="1" noChangeArrowheads="1"/>
          </p:cNvSpPr>
          <p:nvPr/>
        </p:nvSpPr>
        <p:spPr bwMode="auto">
          <a:xfrm>
            <a:off x="5137150" y="1381125"/>
            <a:ext cx="174625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89" name="Oval 120"/>
          <p:cNvSpPr>
            <a:spLocks noChangeAspect="1" noChangeArrowheads="1"/>
          </p:cNvSpPr>
          <p:nvPr/>
        </p:nvSpPr>
        <p:spPr bwMode="auto">
          <a:xfrm>
            <a:off x="5116513" y="1822450"/>
            <a:ext cx="2651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0" name="Rectangle 124"/>
          <p:cNvSpPr>
            <a:spLocks noChangeAspect="1" noChangeArrowheads="1"/>
          </p:cNvSpPr>
          <p:nvPr/>
        </p:nvSpPr>
        <p:spPr bwMode="auto">
          <a:xfrm>
            <a:off x="5781675" y="1414463"/>
            <a:ext cx="5349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1" name="Oval 125"/>
          <p:cNvSpPr>
            <a:spLocks noChangeAspect="1" noChangeArrowheads="1"/>
          </p:cNvSpPr>
          <p:nvPr/>
        </p:nvSpPr>
        <p:spPr bwMode="auto">
          <a:xfrm>
            <a:off x="5702300" y="1784350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2" name="Rectangle 126"/>
          <p:cNvSpPr>
            <a:spLocks noChangeAspect="1" noChangeArrowheads="1"/>
          </p:cNvSpPr>
          <p:nvPr/>
        </p:nvSpPr>
        <p:spPr bwMode="auto">
          <a:xfrm>
            <a:off x="6329363" y="1428750"/>
            <a:ext cx="5349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3" name="Oval 127"/>
          <p:cNvSpPr>
            <a:spLocks noChangeAspect="1" noChangeArrowheads="1"/>
          </p:cNvSpPr>
          <p:nvPr/>
        </p:nvSpPr>
        <p:spPr bwMode="auto">
          <a:xfrm>
            <a:off x="5705475" y="1350963"/>
            <a:ext cx="176213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4" name="Oval 128"/>
          <p:cNvSpPr>
            <a:spLocks noChangeAspect="1" noChangeArrowheads="1"/>
          </p:cNvSpPr>
          <p:nvPr/>
        </p:nvSpPr>
        <p:spPr bwMode="auto">
          <a:xfrm>
            <a:off x="6240463" y="1358900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5" name="Oval 129"/>
          <p:cNvSpPr>
            <a:spLocks noChangeAspect="1" noChangeArrowheads="1"/>
          </p:cNvSpPr>
          <p:nvPr/>
        </p:nvSpPr>
        <p:spPr bwMode="auto">
          <a:xfrm>
            <a:off x="6219825" y="1800225"/>
            <a:ext cx="2651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6" name="Rectangle 133"/>
          <p:cNvSpPr>
            <a:spLocks noChangeAspect="1" noChangeArrowheads="1"/>
          </p:cNvSpPr>
          <p:nvPr/>
        </p:nvSpPr>
        <p:spPr bwMode="auto">
          <a:xfrm>
            <a:off x="6870700" y="1425575"/>
            <a:ext cx="5334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7" name="Oval 134"/>
          <p:cNvSpPr>
            <a:spLocks noChangeAspect="1" noChangeArrowheads="1"/>
          </p:cNvSpPr>
          <p:nvPr/>
        </p:nvSpPr>
        <p:spPr bwMode="auto">
          <a:xfrm>
            <a:off x="6791325" y="1795463"/>
            <a:ext cx="2651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8" name="Rectangle 135"/>
          <p:cNvSpPr>
            <a:spLocks noChangeAspect="1" noChangeArrowheads="1"/>
          </p:cNvSpPr>
          <p:nvPr/>
        </p:nvSpPr>
        <p:spPr bwMode="auto">
          <a:xfrm>
            <a:off x="7418388" y="1439863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99" name="Oval 136"/>
          <p:cNvSpPr>
            <a:spLocks noChangeAspect="1" noChangeArrowheads="1"/>
          </p:cNvSpPr>
          <p:nvPr/>
        </p:nvSpPr>
        <p:spPr bwMode="auto">
          <a:xfrm>
            <a:off x="6792913" y="1362075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0" name="Oval 137"/>
          <p:cNvSpPr>
            <a:spLocks noChangeAspect="1" noChangeArrowheads="1"/>
          </p:cNvSpPr>
          <p:nvPr/>
        </p:nvSpPr>
        <p:spPr bwMode="auto">
          <a:xfrm>
            <a:off x="7329488" y="1370013"/>
            <a:ext cx="174625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1" name="Oval 138"/>
          <p:cNvSpPr>
            <a:spLocks noChangeAspect="1" noChangeArrowheads="1"/>
          </p:cNvSpPr>
          <p:nvPr/>
        </p:nvSpPr>
        <p:spPr bwMode="auto">
          <a:xfrm>
            <a:off x="7307263" y="1811338"/>
            <a:ext cx="2651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2" name="Rectangle 142"/>
          <p:cNvSpPr>
            <a:spLocks noChangeAspect="1" noChangeArrowheads="1"/>
          </p:cNvSpPr>
          <p:nvPr/>
        </p:nvSpPr>
        <p:spPr bwMode="auto">
          <a:xfrm>
            <a:off x="7958138" y="1436688"/>
            <a:ext cx="533400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3" name="Oval 143"/>
          <p:cNvSpPr>
            <a:spLocks noChangeAspect="1" noChangeArrowheads="1"/>
          </p:cNvSpPr>
          <p:nvPr/>
        </p:nvSpPr>
        <p:spPr bwMode="auto">
          <a:xfrm>
            <a:off x="7878763" y="1806575"/>
            <a:ext cx="17780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4" name="Oval 145"/>
          <p:cNvSpPr>
            <a:spLocks noChangeAspect="1" noChangeArrowheads="1"/>
          </p:cNvSpPr>
          <p:nvPr/>
        </p:nvSpPr>
        <p:spPr bwMode="auto">
          <a:xfrm>
            <a:off x="7881938" y="1373188"/>
            <a:ext cx="265112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5" name="Oval 146"/>
          <p:cNvSpPr>
            <a:spLocks noChangeAspect="1" noChangeArrowheads="1"/>
          </p:cNvSpPr>
          <p:nvPr/>
        </p:nvSpPr>
        <p:spPr bwMode="auto">
          <a:xfrm>
            <a:off x="8416925" y="1382713"/>
            <a:ext cx="176213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6" name="Oval 147"/>
          <p:cNvSpPr>
            <a:spLocks noChangeAspect="1" noChangeArrowheads="1"/>
          </p:cNvSpPr>
          <p:nvPr/>
        </p:nvSpPr>
        <p:spPr bwMode="auto">
          <a:xfrm>
            <a:off x="8396288" y="1822450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7" name="Rectangle 39"/>
          <p:cNvSpPr>
            <a:spLocks noChangeAspect="1" noChangeArrowheads="1"/>
          </p:cNvSpPr>
          <p:nvPr/>
        </p:nvSpPr>
        <p:spPr bwMode="auto">
          <a:xfrm>
            <a:off x="955675" y="511175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8" name="Rectangle 40"/>
          <p:cNvSpPr>
            <a:spLocks noChangeAspect="1" noChangeArrowheads="1"/>
          </p:cNvSpPr>
          <p:nvPr/>
        </p:nvSpPr>
        <p:spPr bwMode="auto">
          <a:xfrm>
            <a:off x="1498600" y="511175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09" name="Rectangle 41"/>
          <p:cNvSpPr>
            <a:spLocks noChangeAspect="1" noChangeArrowheads="1"/>
          </p:cNvSpPr>
          <p:nvPr/>
        </p:nvSpPr>
        <p:spPr bwMode="auto">
          <a:xfrm>
            <a:off x="962025" y="5562600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0" name="Oval 42"/>
          <p:cNvSpPr>
            <a:spLocks noChangeAspect="1" noChangeArrowheads="1"/>
          </p:cNvSpPr>
          <p:nvPr/>
        </p:nvSpPr>
        <p:spPr bwMode="auto">
          <a:xfrm>
            <a:off x="885825" y="5932488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1" name="Rectangle 43"/>
          <p:cNvSpPr>
            <a:spLocks noChangeAspect="1" noChangeArrowheads="1"/>
          </p:cNvSpPr>
          <p:nvPr/>
        </p:nvSpPr>
        <p:spPr bwMode="auto">
          <a:xfrm>
            <a:off x="1498600" y="5576888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2" name="Oval 44"/>
          <p:cNvSpPr>
            <a:spLocks noChangeAspect="1" noChangeArrowheads="1"/>
          </p:cNvSpPr>
          <p:nvPr/>
        </p:nvSpPr>
        <p:spPr bwMode="auto">
          <a:xfrm>
            <a:off x="887413" y="54991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3" name="Oval 45"/>
          <p:cNvSpPr>
            <a:spLocks noChangeAspect="1" noChangeArrowheads="1"/>
          </p:cNvSpPr>
          <p:nvPr/>
        </p:nvSpPr>
        <p:spPr bwMode="auto">
          <a:xfrm>
            <a:off x="1411288" y="5507038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4" name="Oval 46"/>
          <p:cNvSpPr>
            <a:spLocks noChangeAspect="1" noChangeArrowheads="1"/>
          </p:cNvSpPr>
          <p:nvPr/>
        </p:nvSpPr>
        <p:spPr bwMode="auto">
          <a:xfrm>
            <a:off x="1390650" y="594836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5" name="Rectangle 50"/>
          <p:cNvSpPr>
            <a:spLocks noChangeAspect="1" noChangeArrowheads="1"/>
          </p:cNvSpPr>
          <p:nvPr/>
        </p:nvSpPr>
        <p:spPr bwMode="auto">
          <a:xfrm>
            <a:off x="2019300" y="51085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6" name="Rectangle 51"/>
          <p:cNvSpPr>
            <a:spLocks noChangeAspect="1" noChangeArrowheads="1"/>
          </p:cNvSpPr>
          <p:nvPr/>
        </p:nvSpPr>
        <p:spPr bwMode="auto">
          <a:xfrm>
            <a:off x="2562225" y="51085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7" name="Rectangle 52"/>
          <p:cNvSpPr>
            <a:spLocks noChangeAspect="1" noChangeArrowheads="1"/>
          </p:cNvSpPr>
          <p:nvPr/>
        </p:nvSpPr>
        <p:spPr bwMode="auto">
          <a:xfrm>
            <a:off x="2025650" y="555942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8" name="Oval 53"/>
          <p:cNvSpPr>
            <a:spLocks noChangeAspect="1" noChangeArrowheads="1"/>
          </p:cNvSpPr>
          <p:nvPr/>
        </p:nvSpPr>
        <p:spPr bwMode="auto">
          <a:xfrm>
            <a:off x="1947863" y="59293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9" name="Rectangle 54"/>
          <p:cNvSpPr>
            <a:spLocks noChangeAspect="1" noChangeArrowheads="1"/>
          </p:cNvSpPr>
          <p:nvPr/>
        </p:nvSpPr>
        <p:spPr bwMode="auto">
          <a:xfrm>
            <a:off x="2562225" y="557371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0" name="Oval 55"/>
          <p:cNvSpPr>
            <a:spLocks noChangeAspect="1" noChangeArrowheads="1"/>
          </p:cNvSpPr>
          <p:nvPr/>
        </p:nvSpPr>
        <p:spPr bwMode="auto">
          <a:xfrm>
            <a:off x="1951038" y="5495925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1" name="Oval 56"/>
          <p:cNvSpPr>
            <a:spLocks noChangeAspect="1" noChangeArrowheads="1"/>
          </p:cNvSpPr>
          <p:nvPr/>
        </p:nvSpPr>
        <p:spPr bwMode="auto">
          <a:xfrm>
            <a:off x="2474913" y="5503863"/>
            <a:ext cx="257175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2" name="Oval 57"/>
          <p:cNvSpPr>
            <a:spLocks noChangeAspect="1" noChangeArrowheads="1"/>
          </p:cNvSpPr>
          <p:nvPr/>
        </p:nvSpPr>
        <p:spPr bwMode="auto">
          <a:xfrm>
            <a:off x="2454275" y="5945188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3" name="Rectangle 59"/>
          <p:cNvSpPr>
            <a:spLocks noChangeAspect="1" noChangeArrowheads="1"/>
          </p:cNvSpPr>
          <p:nvPr/>
        </p:nvSpPr>
        <p:spPr bwMode="auto">
          <a:xfrm>
            <a:off x="955675" y="419576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4" name="Rectangle 60"/>
          <p:cNvSpPr>
            <a:spLocks noChangeAspect="1" noChangeArrowheads="1"/>
          </p:cNvSpPr>
          <p:nvPr/>
        </p:nvSpPr>
        <p:spPr bwMode="auto">
          <a:xfrm>
            <a:off x="1498600" y="419576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5" name="Rectangle 61"/>
          <p:cNvSpPr>
            <a:spLocks noChangeAspect="1" noChangeArrowheads="1"/>
          </p:cNvSpPr>
          <p:nvPr/>
        </p:nvSpPr>
        <p:spPr bwMode="auto">
          <a:xfrm>
            <a:off x="962025" y="4646613"/>
            <a:ext cx="523875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6" name="Oval 62"/>
          <p:cNvSpPr>
            <a:spLocks noChangeAspect="1" noChangeArrowheads="1"/>
          </p:cNvSpPr>
          <p:nvPr/>
        </p:nvSpPr>
        <p:spPr bwMode="auto">
          <a:xfrm>
            <a:off x="885825" y="501650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7" name="Rectangle 63"/>
          <p:cNvSpPr>
            <a:spLocks noChangeAspect="1" noChangeArrowheads="1"/>
          </p:cNvSpPr>
          <p:nvPr/>
        </p:nvSpPr>
        <p:spPr bwMode="auto">
          <a:xfrm>
            <a:off x="1498600" y="4662488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8" name="Oval 64"/>
          <p:cNvSpPr>
            <a:spLocks noChangeAspect="1" noChangeArrowheads="1"/>
          </p:cNvSpPr>
          <p:nvPr/>
        </p:nvSpPr>
        <p:spPr bwMode="auto">
          <a:xfrm>
            <a:off x="887413" y="45831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29" name="Oval 65"/>
          <p:cNvSpPr>
            <a:spLocks noChangeAspect="1" noChangeArrowheads="1"/>
          </p:cNvSpPr>
          <p:nvPr/>
        </p:nvSpPr>
        <p:spPr bwMode="auto">
          <a:xfrm>
            <a:off x="1411288" y="4592638"/>
            <a:ext cx="25717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0" name="Oval 66"/>
          <p:cNvSpPr>
            <a:spLocks noChangeAspect="1" noChangeArrowheads="1"/>
          </p:cNvSpPr>
          <p:nvPr/>
        </p:nvSpPr>
        <p:spPr bwMode="auto">
          <a:xfrm>
            <a:off x="1390650" y="5032375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1" name="Rectangle 68"/>
          <p:cNvSpPr>
            <a:spLocks noChangeAspect="1" noChangeArrowheads="1"/>
          </p:cNvSpPr>
          <p:nvPr/>
        </p:nvSpPr>
        <p:spPr bwMode="auto">
          <a:xfrm>
            <a:off x="2030413" y="4187825"/>
            <a:ext cx="5222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2" name="Rectangle 69"/>
          <p:cNvSpPr>
            <a:spLocks noChangeAspect="1" noChangeArrowheads="1"/>
          </p:cNvSpPr>
          <p:nvPr/>
        </p:nvSpPr>
        <p:spPr bwMode="auto">
          <a:xfrm>
            <a:off x="2573338" y="4187825"/>
            <a:ext cx="5222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3" name="Rectangle 70"/>
          <p:cNvSpPr>
            <a:spLocks noChangeAspect="1" noChangeArrowheads="1"/>
          </p:cNvSpPr>
          <p:nvPr/>
        </p:nvSpPr>
        <p:spPr bwMode="auto">
          <a:xfrm>
            <a:off x="2038350" y="464026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4" name="Oval 71"/>
          <p:cNvSpPr>
            <a:spLocks noChangeAspect="1" noChangeArrowheads="1"/>
          </p:cNvSpPr>
          <p:nvPr/>
        </p:nvSpPr>
        <p:spPr bwMode="auto">
          <a:xfrm>
            <a:off x="1960563" y="5010150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5" name="Rectangle 72"/>
          <p:cNvSpPr>
            <a:spLocks noChangeAspect="1" noChangeArrowheads="1"/>
          </p:cNvSpPr>
          <p:nvPr/>
        </p:nvSpPr>
        <p:spPr bwMode="auto">
          <a:xfrm>
            <a:off x="2573338" y="465455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6" name="Oval 73"/>
          <p:cNvSpPr>
            <a:spLocks noChangeAspect="1" noChangeArrowheads="1"/>
          </p:cNvSpPr>
          <p:nvPr/>
        </p:nvSpPr>
        <p:spPr bwMode="auto">
          <a:xfrm>
            <a:off x="1963738" y="4576763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7" name="Oval 74"/>
          <p:cNvSpPr>
            <a:spLocks noChangeAspect="1" noChangeArrowheads="1"/>
          </p:cNvSpPr>
          <p:nvPr/>
        </p:nvSpPr>
        <p:spPr bwMode="auto">
          <a:xfrm>
            <a:off x="2486025" y="4584700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8" name="Oval 75"/>
          <p:cNvSpPr>
            <a:spLocks noChangeAspect="1" noChangeArrowheads="1"/>
          </p:cNvSpPr>
          <p:nvPr/>
        </p:nvSpPr>
        <p:spPr bwMode="auto">
          <a:xfrm>
            <a:off x="2465388" y="5026025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39" name="Rectangle 77"/>
          <p:cNvSpPr>
            <a:spLocks noChangeAspect="1" noChangeArrowheads="1"/>
          </p:cNvSpPr>
          <p:nvPr/>
        </p:nvSpPr>
        <p:spPr bwMode="auto">
          <a:xfrm>
            <a:off x="3070225" y="51212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0" name="Rectangle 78"/>
          <p:cNvSpPr>
            <a:spLocks noChangeAspect="1" noChangeArrowheads="1"/>
          </p:cNvSpPr>
          <p:nvPr/>
        </p:nvSpPr>
        <p:spPr bwMode="auto">
          <a:xfrm>
            <a:off x="3613150" y="51212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1" name="Rectangle 79"/>
          <p:cNvSpPr>
            <a:spLocks noChangeAspect="1" noChangeArrowheads="1"/>
          </p:cNvSpPr>
          <p:nvPr/>
        </p:nvSpPr>
        <p:spPr bwMode="auto">
          <a:xfrm>
            <a:off x="3076575" y="557212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2" name="Oval 80"/>
          <p:cNvSpPr>
            <a:spLocks noChangeAspect="1" noChangeArrowheads="1"/>
          </p:cNvSpPr>
          <p:nvPr/>
        </p:nvSpPr>
        <p:spPr bwMode="auto">
          <a:xfrm>
            <a:off x="2998788" y="59420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3" name="Rectangle 81"/>
          <p:cNvSpPr>
            <a:spLocks noChangeAspect="1" noChangeArrowheads="1"/>
          </p:cNvSpPr>
          <p:nvPr/>
        </p:nvSpPr>
        <p:spPr bwMode="auto">
          <a:xfrm>
            <a:off x="3613150" y="558641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4" name="Oval 82"/>
          <p:cNvSpPr>
            <a:spLocks noChangeAspect="1" noChangeArrowheads="1"/>
          </p:cNvSpPr>
          <p:nvPr/>
        </p:nvSpPr>
        <p:spPr bwMode="auto">
          <a:xfrm>
            <a:off x="3001963" y="55086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5" name="Oval 83"/>
          <p:cNvSpPr>
            <a:spLocks noChangeAspect="1" noChangeArrowheads="1"/>
          </p:cNvSpPr>
          <p:nvPr/>
        </p:nvSpPr>
        <p:spPr bwMode="auto">
          <a:xfrm>
            <a:off x="3525838" y="5516563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6" name="Oval 84"/>
          <p:cNvSpPr>
            <a:spLocks noChangeAspect="1" noChangeArrowheads="1"/>
          </p:cNvSpPr>
          <p:nvPr/>
        </p:nvSpPr>
        <p:spPr bwMode="auto">
          <a:xfrm>
            <a:off x="3505200" y="5957888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7" name="Rectangle 86"/>
          <p:cNvSpPr>
            <a:spLocks noChangeAspect="1" noChangeArrowheads="1"/>
          </p:cNvSpPr>
          <p:nvPr/>
        </p:nvSpPr>
        <p:spPr bwMode="auto">
          <a:xfrm>
            <a:off x="4121150" y="5108575"/>
            <a:ext cx="522288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8" name="Rectangle 88"/>
          <p:cNvSpPr>
            <a:spLocks noChangeAspect="1" noChangeArrowheads="1"/>
          </p:cNvSpPr>
          <p:nvPr/>
        </p:nvSpPr>
        <p:spPr bwMode="auto">
          <a:xfrm>
            <a:off x="4127500" y="556101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49" name="Oval 89"/>
          <p:cNvSpPr>
            <a:spLocks noChangeAspect="1" noChangeArrowheads="1"/>
          </p:cNvSpPr>
          <p:nvPr/>
        </p:nvSpPr>
        <p:spPr bwMode="auto">
          <a:xfrm>
            <a:off x="4051300" y="593090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0" name="Oval 91"/>
          <p:cNvSpPr>
            <a:spLocks noChangeAspect="1" noChangeArrowheads="1"/>
          </p:cNvSpPr>
          <p:nvPr/>
        </p:nvSpPr>
        <p:spPr bwMode="auto">
          <a:xfrm>
            <a:off x="4052888" y="54975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1" name="Oval 93"/>
          <p:cNvSpPr>
            <a:spLocks noChangeAspect="1" noChangeArrowheads="1"/>
          </p:cNvSpPr>
          <p:nvPr/>
        </p:nvSpPr>
        <p:spPr bwMode="auto">
          <a:xfrm>
            <a:off x="4556125" y="594677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2" name="Rectangle 95"/>
          <p:cNvSpPr>
            <a:spLocks noChangeAspect="1" noChangeArrowheads="1"/>
          </p:cNvSpPr>
          <p:nvPr/>
        </p:nvSpPr>
        <p:spPr bwMode="auto">
          <a:xfrm>
            <a:off x="3082925" y="418782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3" name="Rectangle 96"/>
          <p:cNvSpPr>
            <a:spLocks noChangeAspect="1" noChangeArrowheads="1"/>
          </p:cNvSpPr>
          <p:nvPr/>
        </p:nvSpPr>
        <p:spPr bwMode="auto">
          <a:xfrm>
            <a:off x="3625850" y="418782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4" name="Rectangle 97"/>
          <p:cNvSpPr>
            <a:spLocks noChangeAspect="1" noChangeArrowheads="1"/>
          </p:cNvSpPr>
          <p:nvPr/>
        </p:nvSpPr>
        <p:spPr bwMode="auto">
          <a:xfrm>
            <a:off x="3090863" y="463867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5" name="Oval 98"/>
          <p:cNvSpPr>
            <a:spLocks noChangeAspect="1" noChangeArrowheads="1"/>
          </p:cNvSpPr>
          <p:nvPr/>
        </p:nvSpPr>
        <p:spPr bwMode="auto">
          <a:xfrm>
            <a:off x="3013075" y="5008563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6" name="Rectangle 99"/>
          <p:cNvSpPr>
            <a:spLocks noChangeAspect="1" noChangeArrowheads="1"/>
          </p:cNvSpPr>
          <p:nvPr/>
        </p:nvSpPr>
        <p:spPr bwMode="auto">
          <a:xfrm>
            <a:off x="3625850" y="465296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7" name="Oval 100"/>
          <p:cNvSpPr>
            <a:spLocks noChangeAspect="1" noChangeArrowheads="1"/>
          </p:cNvSpPr>
          <p:nvPr/>
        </p:nvSpPr>
        <p:spPr bwMode="auto">
          <a:xfrm>
            <a:off x="3014663" y="4575175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8" name="Oval 101"/>
          <p:cNvSpPr>
            <a:spLocks noChangeAspect="1" noChangeArrowheads="1"/>
          </p:cNvSpPr>
          <p:nvPr/>
        </p:nvSpPr>
        <p:spPr bwMode="auto">
          <a:xfrm>
            <a:off x="3538538" y="4583113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59" name="Oval 102"/>
          <p:cNvSpPr>
            <a:spLocks noChangeAspect="1" noChangeArrowheads="1"/>
          </p:cNvSpPr>
          <p:nvPr/>
        </p:nvSpPr>
        <p:spPr bwMode="auto">
          <a:xfrm>
            <a:off x="3517900" y="5024438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0" name="Rectangle 104"/>
          <p:cNvSpPr>
            <a:spLocks noChangeAspect="1" noChangeArrowheads="1"/>
          </p:cNvSpPr>
          <p:nvPr/>
        </p:nvSpPr>
        <p:spPr bwMode="auto">
          <a:xfrm>
            <a:off x="4146550" y="4176713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1" name="Rectangle 106"/>
          <p:cNvSpPr>
            <a:spLocks noChangeAspect="1" noChangeArrowheads="1"/>
          </p:cNvSpPr>
          <p:nvPr/>
        </p:nvSpPr>
        <p:spPr bwMode="auto">
          <a:xfrm>
            <a:off x="4154488" y="4627563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2" name="Oval 107"/>
          <p:cNvSpPr>
            <a:spLocks noChangeAspect="1" noChangeArrowheads="1"/>
          </p:cNvSpPr>
          <p:nvPr/>
        </p:nvSpPr>
        <p:spPr bwMode="auto">
          <a:xfrm>
            <a:off x="4076700" y="499745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3" name="Oval 109"/>
          <p:cNvSpPr>
            <a:spLocks noChangeAspect="1" noChangeArrowheads="1"/>
          </p:cNvSpPr>
          <p:nvPr/>
        </p:nvSpPr>
        <p:spPr bwMode="auto">
          <a:xfrm>
            <a:off x="4079875" y="456406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4" name="Rectangle 115"/>
          <p:cNvSpPr>
            <a:spLocks noChangeAspect="1" noChangeArrowheads="1"/>
          </p:cNvSpPr>
          <p:nvPr/>
        </p:nvSpPr>
        <p:spPr bwMode="auto">
          <a:xfrm>
            <a:off x="973138" y="3729038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5" name="Oval 116"/>
          <p:cNvSpPr>
            <a:spLocks noChangeAspect="1" noChangeArrowheads="1"/>
          </p:cNvSpPr>
          <p:nvPr/>
        </p:nvSpPr>
        <p:spPr bwMode="auto">
          <a:xfrm>
            <a:off x="895350" y="409892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6" name="Rectangle 117"/>
          <p:cNvSpPr>
            <a:spLocks noChangeAspect="1" noChangeArrowheads="1"/>
          </p:cNvSpPr>
          <p:nvPr/>
        </p:nvSpPr>
        <p:spPr bwMode="auto">
          <a:xfrm>
            <a:off x="1508125" y="374491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7" name="Oval 120"/>
          <p:cNvSpPr>
            <a:spLocks noChangeAspect="1" noChangeArrowheads="1"/>
          </p:cNvSpPr>
          <p:nvPr/>
        </p:nvSpPr>
        <p:spPr bwMode="auto">
          <a:xfrm>
            <a:off x="1400175" y="411480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8" name="Rectangle 124"/>
          <p:cNvSpPr>
            <a:spLocks noChangeAspect="1" noChangeArrowheads="1"/>
          </p:cNvSpPr>
          <p:nvPr/>
        </p:nvSpPr>
        <p:spPr bwMode="auto">
          <a:xfrm>
            <a:off x="2052638" y="3706813"/>
            <a:ext cx="522287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69" name="Oval 125"/>
          <p:cNvSpPr>
            <a:spLocks noChangeAspect="1" noChangeArrowheads="1"/>
          </p:cNvSpPr>
          <p:nvPr/>
        </p:nvSpPr>
        <p:spPr bwMode="auto">
          <a:xfrm>
            <a:off x="1974850" y="4076700"/>
            <a:ext cx="26035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0" name="Rectangle 126"/>
          <p:cNvSpPr>
            <a:spLocks noChangeAspect="1" noChangeArrowheads="1"/>
          </p:cNvSpPr>
          <p:nvPr/>
        </p:nvSpPr>
        <p:spPr bwMode="auto">
          <a:xfrm>
            <a:off x="2587625" y="3722688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1" name="Oval 129"/>
          <p:cNvSpPr>
            <a:spLocks noChangeAspect="1" noChangeArrowheads="1"/>
          </p:cNvSpPr>
          <p:nvPr/>
        </p:nvSpPr>
        <p:spPr bwMode="auto">
          <a:xfrm>
            <a:off x="2481263" y="409257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2" name="Rectangle 133"/>
          <p:cNvSpPr>
            <a:spLocks noChangeAspect="1" noChangeArrowheads="1"/>
          </p:cNvSpPr>
          <p:nvPr/>
        </p:nvSpPr>
        <p:spPr bwMode="auto">
          <a:xfrm>
            <a:off x="3116263" y="3719513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3" name="Oval 134"/>
          <p:cNvSpPr>
            <a:spLocks noChangeAspect="1" noChangeArrowheads="1"/>
          </p:cNvSpPr>
          <p:nvPr/>
        </p:nvSpPr>
        <p:spPr bwMode="auto">
          <a:xfrm>
            <a:off x="3040063" y="40894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4" name="Rectangle 135"/>
          <p:cNvSpPr>
            <a:spLocks noChangeAspect="1" noChangeArrowheads="1"/>
          </p:cNvSpPr>
          <p:nvPr/>
        </p:nvSpPr>
        <p:spPr bwMode="auto">
          <a:xfrm>
            <a:off x="3652838" y="373380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5" name="Oval 138"/>
          <p:cNvSpPr>
            <a:spLocks noChangeAspect="1" noChangeArrowheads="1"/>
          </p:cNvSpPr>
          <p:nvPr/>
        </p:nvSpPr>
        <p:spPr bwMode="auto">
          <a:xfrm>
            <a:off x="3544888" y="410527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6" name="Rectangle 142"/>
          <p:cNvSpPr>
            <a:spLocks noChangeAspect="1" noChangeArrowheads="1"/>
          </p:cNvSpPr>
          <p:nvPr/>
        </p:nvSpPr>
        <p:spPr bwMode="auto">
          <a:xfrm>
            <a:off x="4181475" y="373062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7" name="Oval 143"/>
          <p:cNvSpPr>
            <a:spLocks noChangeAspect="1" noChangeArrowheads="1"/>
          </p:cNvSpPr>
          <p:nvPr/>
        </p:nvSpPr>
        <p:spPr bwMode="auto">
          <a:xfrm>
            <a:off x="4103688" y="41005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8" name="Rectangle 39"/>
          <p:cNvSpPr>
            <a:spLocks noChangeAspect="1" noChangeArrowheads="1"/>
          </p:cNvSpPr>
          <p:nvPr/>
        </p:nvSpPr>
        <p:spPr bwMode="auto">
          <a:xfrm>
            <a:off x="982663" y="2832100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79" name="Rectangle 40"/>
          <p:cNvSpPr>
            <a:spLocks noChangeAspect="1" noChangeArrowheads="1"/>
          </p:cNvSpPr>
          <p:nvPr/>
        </p:nvSpPr>
        <p:spPr bwMode="auto">
          <a:xfrm>
            <a:off x="1525588" y="2832100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0" name="Rectangle 41"/>
          <p:cNvSpPr>
            <a:spLocks noChangeAspect="1" noChangeArrowheads="1"/>
          </p:cNvSpPr>
          <p:nvPr/>
        </p:nvSpPr>
        <p:spPr bwMode="auto">
          <a:xfrm>
            <a:off x="990600" y="3282950"/>
            <a:ext cx="522288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1" name="Rectangle 43"/>
          <p:cNvSpPr>
            <a:spLocks noChangeAspect="1" noChangeArrowheads="1"/>
          </p:cNvSpPr>
          <p:nvPr/>
        </p:nvSpPr>
        <p:spPr bwMode="auto">
          <a:xfrm>
            <a:off x="1525588" y="3298825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2" name="Oval 44"/>
          <p:cNvSpPr>
            <a:spLocks noChangeAspect="1" noChangeArrowheads="1"/>
          </p:cNvSpPr>
          <p:nvPr/>
        </p:nvSpPr>
        <p:spPr bwMode="auto">
          <a:xfrm>
            <a:off x="915988" y="3219450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3" name="Oval 45"/>
          <p:cNvSpPr>
            <a:spLocks noChangeAspect="1" noChangeArrowheads="1"/>
          </p:cNvSpPr>
          <p:nvPr/>
        </p:nvSpPr>
        <p:spPr bwMode="auto">
          <a:xfrm>
            <a:off x="1439863" y="3228975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4" name="Rectangle 50"/>
          <p:cNvSpPr>
            <a:spLocks noChangeAspect="1" noChangeArrowheads="1"/>
          </p:cNvSpPr>
          <p:nvPr/>
        </p:nvSpPr>
        <p:spPr bwMode="auto">
          <a:xfrm>
            <a:off x="2046288" y="28289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5" name="Rectangle 51"/>
          <p:cNvSpPr>
            <a:spLocks noChangeAspect="1" noChangeArrowheads="1"/>
          </p:cNvSpPr>
          <p:nvPr/>
        </p:nvSpPr>
        <p:spPr bwMode="auto">
          <a:xfrm>
            <a:off x="2589213" y="28289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6" name="Rectangle 52"/>
          <p:cNvSpPr>
            <a:spLocks noChangeAspect="1" noChangeArrowheads="1"/>
          </p:cNvSpPr>
          <p:nvPr/>
        </p:nvSpPr>
        <p:spPr bwMode="auto">
          <a:xfrm>
            <a:off x="2054225" y="3279775"/>
            <a:ext cx="522288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7" name="Rectangle 54"/>
          <p:cNvSpPr>
            <a:spLocks noChangeAspect="1" noChangeArrowheads="1"/>
          </p:cNvSpPr>
          <p:nvPr/>
        </p:nvSpPr>
        <p:spPr bwMode="auto">
          <a:xfrm>
            <a:off x="2589213" y="329565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8" name="Oval 55"/>
          <p:cNvSpPr>
            <a:spLocks noChangeAspect="1" noChangeArrowheads="1"/>
          </p:cNvSpPr>
          <p:nvPr/>
        </p:nvSpPr>
        <p:spPr bwMode="auto">
          <a:xfrm>
            <a:off x="1978025" y="321627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89" name="Oval 56"/>
          <p:cNvSpPr>
            <a:spLocks noChangeAspect="1" noChangeArrowheads="1"/>
          </p:cNvSpPr>
          <p:nvPr/>
        </p:nvSpPr>
        <p:spPr bwMode="auto">
          <a:xfrm>
            <a:off x="2501900" y="3225800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0" name="Rectangle 59"/>
          <p:cNvSpPr>
            <a:spLocks noChangeAspect="1" noChangeArrowheads="1"/>
          </p:cNvSpPr>
          <p:nvPr/>
        </p:nvSpPr>
        <p:spPr bwMode="auto">
          <a:xfrm>
            <a:off x="982663" y="1916113"/>
            <a:ext cx="523875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1" name="Rectangle 60"/>
          <p:cNvSpPr>
            <a:spLocks noChangeAspect="1" noChangeArrowheads="1"/>
          </p:cNvSpPr>
          <p:nvPr/>
        </p:nvSpPr>
        <p:spPr bwMode="auto">
          <a:xfrm>
            <a:off x="1525588" y="1916113"/>
            <a:ext cx="523875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2" name="Rectangle 61"/>
          <p:cNvSpPr>
            <a:spLocks noChangeAspect="1" noChangeArrowheads="1"/>
          </p:cNvSpPr>
          <p:nvPr/>
        </p:nvSpPr>
        <p:spPr bwMode="auto">
          <a:xfrm>
            <a:off x="990600" y="236855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3" name="Oval 62"/>
          <p:cNvSpPr>
            <a:spLocks noChangeAspect="1" noChangeArrowheads="1"/>
          </p:cNvSpPr>
          <p:nvPr/>
        </p:nvSpPr>
        <p:spPr bwMode="auto">
          <a:xfrm>
            <a:off x="912813" y="273843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4" name="Rectangle 63"/>
          <p:cNvSpPr>
            <a:spLocks noChangeAspect="1" noChangeArrowheads="1"/>
          </p:cNvSpPr>
          <p:nvPr/>
        </p:nvSpPr>
        <p:spPr bwMode="auto">
          <a:xfrm>
            <a:off x="1525588" y="2382838"/>
            <a:ext cx="523875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5" name="Oval 64"/>
          <p:cNvSpPr>
            <a:spLocks noChangeAspect="1" noChangeArrowheads="1"/>
          </p:cNvSpPr>
          <p:nvPr/>
        </p:nvSpPr>
        <p:spPr bwMode="auto">
          <a:xfrm>
            <a:off x="915988" y="230505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6" name="Oval 65"/>
          <p:cNvSpPr>
            <a:spLocks noChangeAspect="1" noChangeArrowheads="1"/>
          </p:cNvSpPr>
          <p:nvPr/>
        </p:nvSpPr>
        <p:spPr bwMode="auto">
          <a:xfrm>
            <a:off x="1439863" y="2312988"/>
            <a:ext cx="25717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7" name="Oval 66"/>
          <p:cNvSpPr>
            <a:spLocks noChangeAspect="1" noChangeArrowheads="1"/>
          </p:cNvSpPr>
          <p:nvPr/>
        </p:nvSpPr>
        <p:spPr bwMode="auto">
          <a:xfrm>
            <a:off x="1419225" y="275431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8" name="Rectangle 68"/>
          <p:cNvSpPr>
            <a:spLocks noChangeAspect="1" noChangeArrowheads="1"/>
          </p:cNvSpPr>
          <p:nvPr/>
        </p:nvSpPr>
        <p:spPr bwMode="auto">
          <a:xfrm>
            <a:off x="2058988" y="19097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99" name="Rectangle 69"/>
          <p:cNvSpPr>
            <a:spLocks noChangeAspect="1" noChangeArrowheads="1"/>
          </p:cNvSpPr>
          <p:nvPr/>
        </p:nvSpPr>
        <p:spPr bwMode="auto">
          <a:xfrm>
            <a:off x="2601913" y="19097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0" name="Rectangle 70"/>
          <p:cNvSpPr>
            <a:spLocks noChangeAspect="1" noChangeArrowheads="1"/>
          </p:cNvSpPr>
          <p:nvPr/>
        </p:nvSpPr>
        <p:spPr bwMode="auto">
          <a:xfrm>
            <a:off x="2065338" y="236061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1" name="Oval 71"/>
          <p:cNvSpPr>
            <a:spLocks noChangeAspect="1" noChangeArrowheads="1"/>
          </p:cNvSpPr>
          <p:nvPr/>
        </p:nvSpPr>
        <p:spPr bwMode="auto">
          <a:xfrm>
            <a:off x="1989138" y="273050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2" name="Rectangle 72"/>
          <p:cNvSpPr>
            <a:spLocks noChangeAspect="1" noChangeArrowheads="1"/>
          </p:cNvSpPr>
          <p:nvPr/>
        </p:nvSpPr>
        <p:spPr bwMode="auto">
          <a:xfrm>
            <a:off x="2601913" y="2374900"/>
            <a:ext cx="522287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3" name="Oval 73"/>
          <p:cNvSpPr>
            <a:spLocks noChangeAspect="1" noChangeArrowheads="1"/>
          </p:cNvSpPr>
          <p:nvPr/>
        </p:nvSpPr>
        <p:spPr bwMode="auto">
          <a:xfrm>
            <a:off x="1990725" y="2297113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4" name="Oval 74"/>
          <p:cNvSpPr>
            <a:spLocks noChangeAspect="1" noChangeArrowheads="1"/>
          </p:cNvSpPr>
          <p:nvPr/>
        </p:nvSpPr>
        <p:spPr bwMode="auto">
          <a:xfrm>
            <a:off x="2514600" y="23050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5" name="Oval 75"/>
          <p:cNvSpPr>
            <a:spLocks noChangeAspect="1" noChangeArrowheads="1"/>
          </p:cNvSpPr>
          <p:nvPr/>
        </p:nvSpPr>
        <p:spPr bwMode="auto">
          <a:xfrm>
            <a:off x="2493963" y="274637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6" name="Rectangle 77"/>
          <p:cNvSpPr>
            <a:spLocks noChangeAspect="1" noChangeArrowheads="1"/>
          </p:cNvSpPr>
          <p:nvPr/>
        </p:nvSpPr>
        <p:spPr bwMode="auto">
          <a:xfrm>
            <a:off x="3097213" y="28416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7" name="Rectangle 78"/>
          <p:cNvSpPr>
            <a:spLocks noChangeAspect="1" noChangeArrowheads="1"/>
          </p:cNvSpPr>
          <p:nvPr/>
        </p:nvSpPr>
        <p:spPr bwMode="auto">
          <a:xfrm>
            <a:off x="3640138" y="2841625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8" name="Rectangle 79"/>
          <p:cNvSpPr>
            <a:spLocks noChangeAspect="1" noChangeArrowheads="1"/>
          </p:cNvSpPr>
          <p:nvPr/>
        </p:nvSpPr>
        <p:spPr bwMode="auto">
          <a:xfrm>
            <a:off x="3105150" y="3292475"/>
            <a:ext cx="522288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09" name="Rectangle 81"/>
          <p:cNvSpPr>
            <a:spLocks noChangeAspect="1" noChangeArrowheads="1"/>
          </p:cNvSpPr>
          <p:nvPr/>
        </p:nvSpPr>
        <p:spPr bwMode="auto">
          <a:xfrm>
            <a:off x="3640138" y="330835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0" name="Oval 82"/>
          <p:cNvSpPr>
            <a:spLocks noChangeAspect="1" noChangeArrowheads="1"/>
          </p:cNvSpPr>
          <p:nvPr/>
        </p:nvSpPr>
        <p:spPr bwMode="auto">
          <a:xfrm>
            <a:off x="3030538" y="3228975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1" name="Oval 83"/>
          <p:cNvSpPr>
            <a:spLocks noChangeAspect="1" noChangeArrowheads="1"/>
          </p:cNvSpPr>
          <p:nvPr/>
        </p:nvSpPr>
        <p:spPr bwMode="auto">
          <a:xfrm>
            <a:off x="3552825" y="323850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2" name="Rectangle 86"/>
          <p:cNvSpPr>
            <a:spLocks noChangeAspect="1" noChangeArrowheads="1"/>
          </p:cNvSpPr>
          <p:nvPr/>
        </p:nvSpPr>
        <p:spPr bwMode="auto">
          <a:xfrm>
            <a:off x="4148138" y="283051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3" name="Rectangle 88"/>
          <p:cNvSpPr>
            <a:spLocks noChangeAspect="1" noChangeArrowheads="1"/>
          </p:cNvSpPr>
          <p:nvPr/>
        </p:nvSpPr>
        <p:spPr bwMode="auto">
          <a:xfrm>
            <a:off x="4156075" y="328136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4" name="Oval 91"/>
          <p:cNvSpPr>
            <a:spLocks noChangeAspect="1" noChangeArrowheads="1"/>
          </p:cNvSpPr>
          <p:nvPr/>
        </p:nvSpPr>
        <p:spPr bwMode="auto">
          <a:xfrm>
            <a:off x="4081463" y="3217863"/>
            <a:ext cx="25876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5" name="Rectangle 95"/>
          <p:cNvSpPr>
            <a:spLocks noChangeAspect="1" noChangeArrowheads="1"/>
          </p:cNvSpPr>
          <p:nvPr/>
        </p:nvSpPr>
        <p:spPr bwMode="auto">
          <a:xfrm>
            <a:off x="3111500" y="19081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6" name="Rectangle 96"/>
          <p:cNvSpPr>
            <a:spLocks noChangeAspect="1" noChangeArrowheads="1"/>
          </p:cNvSpPr>
          <p:nvPr/>
        </p:nvSpPr>
        <p:spPr bwMode="auto">
          <a:xfrm>
            <a:off x="3654425" y="1908175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7" name="Rectangle 97"/>
          <p:cNvSpPr>
            <a:spLocks noChangeAspect="1" noChangeArrowheads="1"/>
          </p:cNvSpPr>
          <p:nvPr/>
        </p:nvSpPr>
        <p:spPr bwMode="auto">
          <a:xfrm>
            <a:off x="3117850" y="2359025"/>
            <a:ext cx="522288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8" name="Oval 98"/>
          <p:cNvSpPr>
            <a:spLocks noChangeAspect="1" noChangeArrowheads="1"/>
          </p:cNvSpPr>
          <p:nvPr/>
        </p:nvSpPr>
        <p:spPr bwMode="auto">
          <a:xfrm>
            <a:off x="3040063" y="27289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19" name="Rectangle 99"/>
          <p:cNvSpPr>
            <a:spLocks noChangeAspect="1" noChangeArrowheads="1"/>
          </p:cNvSpPr>
          <p:nvPr/>
        </p:nvSpPr>
        <p:spPr bwMode="auto">
          <a:xfrm>
            <a:off x="3654425" y="2374900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0" name="Oval 100"/>
          <p:cNvSpPr>
            <a:spLocks noChangeAspect="1" noChangeArrowheads="1"/>
          </p:cNvSpPr>
          <p:nvPr/>
        </p:nvSpPr>
        <p:spPr bwMode="auto">
          <a:xfrm>
            <a:off x="3043238" y="22955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1" name="Oval 101"/>
          <p:cNvSpPr>
            <a:spLocks noChangeAspect="1" noChangeArrowheads="1"/>
          </p:cNvSpPr>
          <p:nvPr/>
        </p:nvSpPr>
        <p:spPr bwMode="auto">
          <a:xfrm>
            <a:off x="3567113" y="23050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2" name="Oval 102"/>
          <p:cNvSpPr>
            <a:spLocks noChangeAspect="1" noChangeArrowheads="1"/>
          </p:cNvSpPr>
          <p:nvPr/>
        </p:nvSpPr>
        <p:spPr bwMode="auto">
          <a:xfrm>
            <a:off x="3546475" y="2744788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3" name="Rectangle 104"/>
          <p:cNvSpPr>
            <a:spLocks noChangeAspect="1" noChangeArrowheads="1"/>
          </p:cNvSpPr>
          <p:nvPr/>
        </p:nvSpPr>
        <p:spPr bwMode="auto">
          <a:xfrm>
            <a:off x="4175125" y="1897063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4" name="Rectangle 106"/>
          <p:cNvSpPr>
            <a:spLocks noChangeAspect="1" noChangeArrowheads="1"/>
          </p:cNvSpPr>
          <p:nvPr/>
        </p:nvSpPr>
        <p:spPr bwMode="auto">
          <a:xfrm>
            <a:off x="4183063" y="2349500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5" name="Oval 107"/>
          <p:cNvSpPr>
            <a:spLocks noChangeAspect="1" noChangeArrowheads="1"/>
          </p:cNvSpPr>
          <p:nvPr/>
        </p:nvSpPr>
        <p:spPr bwMode="auto">
          <a:xfrm>
            <a:off x="4105275" y="2719388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6" name="Oval 109"/>
          <p:cNvSpPr>
            <a:spLocks noChangeAspect="1" noChangeArrowheads="1"/>
          </p:cNvSpPr>
          <p:nvPr/>
        </p:nvSpPr>
        <p:spPr bwMode="auto">
          <a:xfrm>
            <a:off x="4106863" y="22860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7" name="Rectangle 115"/>
          <p:cNvSpPr>
            <a:spLocks noChangeAspect="1" noChangeArrowheads="1"/>
          </p:cNvSpPr>
          <p:nvPr/>
        </p:nvSpPr>
        <p:spPr bwMode="auto">
          <a:xfrm>
            <a:off x="1000125" y="1449388"/>
            <a:ext cx="522288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8" name="Oval 116"/>
          <p:cNvSpPr>
            <a:spLocks noChangeAspect="1" noChangeArrowheads="1"/>
          </p:cNvSpPr>
          <p:nvPr/>
        </p:nvSpPr>
        <p:spPr bwMode="auto">
          <a:xfrm>
            <a:off x="922338" y="1819275"/>
            <a:ext cx="260350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29" name="Rectangle 117"/>
          <p:cNvSpPr>
            <a:spLocks noChangeAspect="1" noChangeArrowheads="1"/>
          </p:cNvSpPr>
          <p:nvPr/>
        </p:nvSpPr>
        <p:spPr bwMode="auto">
          <a:xfrm>
            <a:off x="1536700" y="1465263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0" name="Oval 118"/>
          <p:cNvSpPr>
            <a:spLocks noChangeAspect="1" noChangeArrowheads="1"/>
          </p:cNvSpPr>
          <p:nvPr/>
        </p:nvSpPr>
        <p:spPr bwMode="auto">
          <a:xfrm>
            <a:off x="925513" y="1385888"/>
            <a:ext cx="258762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1" name="Oval 119"/>
          <p:cNvSpPr>
            <a:spLocks noChangeAspect="1" noChangeArrowheads="1"/>
          </p:cNvSpPr>
          <p:nvPr/>
        </p:nvSpPr>
        <p:spPr bwMode="auto">
          <a:xfrm>
            <a:off x="1449388" y="1395413"/>
            <a:ext cx="25717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2" name="Oval 120"/>
          <p:cNvSpPr>
            <a:spLocks noChangeAspect="1" noChangeArrowheads="1"/>
          </p:cNvSpPr>
          <p:nvPr/>
        </p:nvSpPr>
        <p:spPr bwMode="auto">
          <a:xfrm>
            <a:off x="1428750" y="1835150"/>
            <a:ext cx="258763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3" name="Rectangle 124"/>
          <p:cNvSpPr>
            <a:spLocks noChangeAspect="1" noChangeArrowheads="1"/>
          </p:cNvSpPr>
          <p:nvPr/>
        </p:nvSpPr>
        <p:spPr bwMode="auto">
          <a:xfrm>
            <a:off x="2079625" y="1427163"/>
            <a:ext cx="523875" cy="4587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4" name="Oval 125"/>
          <p:cNvSpPr>
            <a:spLocks noChangeAspect="1" noChangeArrowheads="1"/>
          </p:cNvSpPr>
          <p:nvPr/>
        </p:nvSpPr>
        <p:spPr bwMode="auto">
          <a:xfrm>
            <a:off x="2003425" y="1797050"/>
            <a:ext cx="173038" cy="1539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5" name="Rectangle 126"/>
          <p:cNvSpPr>
            <a:spLocks noChangeAspect="1" noChangeArrowheads="1"/>
          </p:cNvSpPr>
          <p:nvPr/>
        </p:nvSpPr>
        <p:spPr bwMode="auto">
          <a:xfrm>
            <a:off x="2616200" y="1443038"/>
            <a:ext cx="522288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6" name="Oval 127"/>
          <p:cNvSpPr>
            <a:spLocks noChangeAspect="1" noChangeArrowheads="1"/>
          </p:cNvSpPr>
          <p:nvPr/>
        </p:nvSpPr>
        <p:spPr bwMode="auto">
          <a:xfrm>
            <a:off x="2005013" y="1363663"/>
            <a:ext cx="260350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7" name="Oval 128"/>
          <p:cNvSpPr>
            <a:spLocks noChangeAspect="1" noChangeArrowheads="1"/>
          </p:cNvSpPr>
          <p:nvPr/>
        </p:nvSpPr>
        <p:spPr bwMode="auto">
          <a:xfrm>
            <a:off x="2528888" y="1373188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8" name="Oval 129"/>
          <p:cNvSpPr>
            <a:spLocks noChangeAspect="1" noChangeArrowheads="1"/>
          </p:cNvSpPr>
          <p:nvPr/>
        </p:nvSpPr>
        <p:spPr bwMode="auto">
          <a:xfrm>
            <a:off x="2508250" y="1812925"/>
            <a:ext cx="173038" cy="1539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39" name="Rectangle 133"/>
          <p:cNvSpPr>
            <a:spLocks noChangeAspect="1" noChangeArrowheads="1"/>
          </p:cNvSpPr>
          <p:nvPr/>
        </p:nvSpPr>
        <p:spPr bwMode="auto">
          <a:xfrm>
            <a:off x="3144838" y="1439863"/>
            <a:ext cx="522287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0" name="Oval 134"/>
          <p:cNvSpPr>
            <a:spLocks noChangeAspect="1" noChangeArrowheads="1"/>
          </p:cNvSpPr>
          <p:nvPr/>
        </p:nvSpPr>
        <p:spPr bwMode="auto">
          <a:xfrm>
            <a:off x="3067050" y="180975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1" name="Rectangle 135"/>
          <p:cNvSpPr>
            <a:spLocks noChangeAspect="1" noChangeArrowheads="1"/>
          </p:cNvSpPr>
          <p:nvPr/>
        </p:nvSpPr>
        <p:spPr bwMode="auto">
          <a:xfrm>
            <a:off x="3679825" y="1454150"/>
            <a:ext cx="523875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2" name="Oval 136"/>
          <p:cNvSpPr>
            <a:spLocks noChangeAspect="1" noChangeArrowheads="1"/>
          </p:cNvSpPr>
          <p:nvPr/>
        </p:nvSpPr>
        <p:spPr bwMode="auto">
          <a:xfrm>
            <a:off x="3070225" y="137636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3" name="Oval 137"/>
          <p:cNvSpPr>
            <a:spLocks noChangeAspect="1" noChangeArrowheads="1"/>
          </p:cNvSpPr>
          <p:nvPr/>
        </p:nvSpPr>
        <p:spPr bwMode="auto">
          <a:xfrm>
            <a:off x="3594100" y="138430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4" name="Oval 138"/>
          <p:cNvSpPr>
            <a:spLocks noChangeAspect="1" noChangeArrowheads="1"/>
          </p:cNvSpPr>
          <p:nvPr/>
        </p:nvSpPr>
        <p:spPr bwMode="auto">
          <a:xfrm>
            <a:off x="3573463" y="18256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5" name="Rectangle 142"/>
          <p:cNvSpPr>
            <a:spLocks noChangeAspect="1" noChangeArrowheads="1"/>
          </p:cNvSpPr>
          <p:nvPr/>
        </p:nvSpPr>
        <p:spPr bwMode="auto">
          <a:xfrm>
            <a:off x="4208463" y="1450975"/>
            <a:ext cx="508000" cy="458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6" name="Oval 143"/>
          <p:cNvSpPr>
            <a:spLocks noChangeAspect="1" noChangeArrowheads="1"/>
          </p:cNvSpPr>
          <p:nvPr/>
        </p:nvSpPr>
        <p:spPr bwMode="auto">
          <a:xfrm>
            <a:off x="4132263" y="182086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7" name="Oval 145"/>
          <p:cNvSpPr>
            <a:spLocks noChangeAspect="1" noChangeArrowheads="1"/>
          </p:cNvSpPr>
          <p:nvPr/>
        </p:nvSpPr>
        <p:spPr bwMode="auto">
          <a:xfrm>
            <a:off x="4133850" y="138747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8" name="Oval 119"/>
          <p:cNvSpPr>
            <a:spLocks noChangeAspect="1" noChangeArrowheads="1"/>
          </p:cNvSpPr>
          <p:nvPr/>
        </p:nvSpPr>
        <p:spPr bwMode="auto">
          <a:xfrm>
            <a:off x="5127625" y="3675063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49" name="Oval 127"/>
          <p:cNvSpPr>
            <a:spLocks noChangeAspect="1" noChangeArrowheads="1"/>
          </p:cNvSpPr>
          <p:nvPr/>
        </p:nvSpPr>
        <p:spPr bwMode="auto">
          <a:xfrm>
            <a:off x="5684838" y="3643313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0" name="Oval 128"/>
          <p:cNvSpPr>
            <a:spLocks noChangeAspect="1" noChangeArrowheads="1"/>
          </p:cNvSpPr>
          <p:nvPr/>
        </p:nvSpPr>
        <p:spPr bwMode="auto">
          <a:xfrm>
            <a:off x="6208713" y="3651250"/>
            <a:ext cx="171450" cy="1539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1" name="Oval 136"/>
          <p:cNvSpPr>
            <a:spLocks noChangeAspect="1" noChangeArrowheads="1"/>
          </p:cNvSpPr>
          <p:nvPr/>
        </p:nvSpPr>
        <p:spPr bwMode="auto">
          <a:xfrm>
            <a:off x="6748463" y="3654425"/>
            <a:ext cx="173037" cy="1539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2" name="Oval 137"/>
          <p:cNvSpPr>
            <a:spLocks noChangeAspect="1" noChangeArrowheads="1"/>
          </p:cNvSpPr>
          <p:nvPr/>
        </p:nvSpPr>
        <p:spPr bwMode="auto">
          <a:xfrm>
            <a:off x="7272338" y="36639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3" name="Oval 145"/>
          <p:cNvSpPr>
            <a:spLocks noChangeAspect="1" noChangeArrowheads="1"/>
          </p:cNvSpPr>
          <p:nvPr/>
        </p:nvSpPr>
        <p:spPr bwMode="auto">
          <a:xfrm>
            <a:off x="7813675" y="3667125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4" name="Oval 146"/>
          <p:cNvSpPr>
            <a:spLocks noChangeAspect="1" noChangeArrowheads="1"/>
          </p:cNvSpPr>
          <p:nvPr/>
        </p:nvSpPr>
        <p:spPr bwMode="auto">
          <a:xfrm>
            <a:off x="8337550" y="3675063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5" name="Oval 118"/>
          <p:cNvSpPr>
            <a:spLocks noChangeAspect="1" noChangeArrowheads="1"/>
          </p:cNvSpPr>
          <p:nvPr/>
        </p:nvSpPr>
        <p:spPr bwMode="auto">
          <a:xfrm>
            <a:off x="896938" y="366553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6" name="Oval 119"/>
          <p:cNvSpPr>
            <a:spLocks noChangeAspect="1" noChangeArrowheads="1"/>
          </p:cNvSpPr>
          <p:nvPr/>
        </p:nvSpPr>
        <p:spPr bwMode="auto">
          <a:xfrm>
            <a:off x="1420813" y="3675063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7" name="Oval 127"/>
          <p:cNvSpPr>
            <a:spLocks noChangeAspect="1" noChangeArrowheads="1"/>
          </p:cNvSpPr>
          <p:nvPr/>
        </p:nvSpPr>
        <p:spPr bwMode="auto">
          <a:xfrm>
            <a:off x="1978025" y="3643313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8" name="Oval 128"/>
          <p:cNvSpPr>
            <a:spLocks noChangeAspect="1" noChangeArrowheads="1"/>
          </p:cNvSpPr>
          <p:nvPr/>
        </p:nvSpPr>
        <p:spPr bwMode="auto">
          <a:xfrm>
            <a:off x="2501900" y="3651250"/>
            <a:ext cx="257175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59" name="Oval 136"/>
          <p:cNvSpPr>
            <a:spLocks noChangeAspect="1" noChangeArrowheads="1"/>
          </p:cNvSpPr>
          <p:nvPr/>
        </p:nvSpPr>
        <p:spPr bwMode="auto">
          <a:xfrm>
            <a:off x="3041650" y="3654425"/>
            <a:ext cx="173038" cy="1539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0" name="Oval 137"/>
          <p:cNvSpPr>
            <a:spLocks noChangeAspect="1" noChangeArrowheads="1"/>
          </p:cNvSpPr>
          <p:nvPr/>
        </p:nvSpPr>
        <p:spPr bwMode="auto">
          <a:xfrm>
            <a:off x="3565525" y="36639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1" name="Oval 145"/>
          <p:cNvSpPr>
            <a:spLocks noChangeAspect="1" noChangeArrowheads="1"/>
          </p:cNvSpPr>
          <p:nvPr/>
        </p:nvSpPr>
        <p:spPr bwMode="auto">
          <a:xfrm>
            <a:off x="4106863" y="36671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2" name="Oval 42"/>
          <p:cNvSpPr>
            <a:spLocks noChangeAspect="1" noChangeArrowheads="1"/>
          </p:cNvSpPr>
          <p:nvPr/>
        </p:nvSpPr>
        <p:spPr bwMode="auto">
          <a:xfrm>
            <a:off x="4592638" y="593248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3" name="Oval 44"/>
          <p:cNvSpPr>
            <a:spLocks noChangeAspect="1" noChangeArrowheads="1"/>
          </p:cNvSpPr>
          <p:nvPr/>
        </p:nvSpPr>
        <p:spPr bwMode="auto">
          <a:xfrm>
            <a:off x="4594225" y="5499100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4" name="Oval 62"/>
          <p:cNvSpPr>
            <a:spLocks noChangeAspect="1" noChangeArrowheads="1"/>
          </p:cNvSpPr>
          <p:nvPr/>
        </p:nvSpPr>
        <p:spPr bwMode="auto">
          <a:xfrm>
            <a:off x="4592638" y="5016500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5" name="Oval 64"/>
          <p:cNvSpPr>
            <a:spLocks noChangeAspect="1" noChangeArrowheads="1"/>
          </p:cNvSpPr>
          <p:nvPr/>
        </p:nvSpPr>
        <p:spPr bwMode="auto">
          <a:xfrm>
            <a:off x="4594225" y="4583113"/>
            <a:ext cx="173038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6" name="Oval 116"/>
          <p:cNvSpPr>
            <a:spLocks noChangeAspect="1" noChangeArrowheads="1"/>
          </p:cNvSpPr>
          <p:nvPr/>
        </p:nvSpPr>
        <p:spPr bwMode="auto">
          <a:xfrm>
            <a:off x="4602163" y="40989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7" name="Oval 44"/>
          <p:cNvSpPr>
            <a:spLocks noChangeAspect="1" noChangeArrowheads="1"/>
          </p:cNvSpPr>
          <p:nvPr/>
        </p:nvSpPr>
        <p:spPr bwMode="auto">
          <a:xfrm>
            <a:off x="4591050" y="3205163"/>
            <a:ext cx="265113" cy="230187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8" name="Oval 62"/>
          <p:cNvSpPr>
            <a:spLocks noChangeAspect="1" noChangeArrowheads="1"/>
          </p:cNvSpPr>
          <p:nvPr/>
        </p:nvSpPr>
        <p:spPr bwMode="auto">
          <a:xfrm>
            <a:off x="4589463" y="2724150"/>
            <a:ext cx="2651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69" name="Oval 64"/>
          <p:cNvSpPr>
            <a:spLocks noChangeAspect="1" noChangeArrowheads="1"/>
          </p:cNvSpPr>
          <p:nvPr/>
        </p:nvSpPr>
        <p:spPr bwMode="auto">
          <a:xfrm>
            <a:off x="4591050" y="2290763"/>
            <a:ext cx="2651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0" name="Oval 116"/>
          <p:cNvSpPr>
            <a:spLocks noChangeAspect="1" noChangeArrowheads="1"/>
          </p:cNvSpPr>
          <p:nvPr/>
        </p:nvSpPr>
        <p:spPr bwMode="auto">
          <a:xfrm>
            <a:off x="4598988" y="1806575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" name="Oval 118"/>
          <p:cNvSpPr>
            <a:spLocks noChangeAspect="1" noChangeArrowheads="1"/>
          </p:cNvSpPr>
          <p:nvPr/>
        </p:nvSpPr>
        <p:spPr bwMode="auto">
          <a:xfrm>
            <a:off x="4602163" y="1373188"/>
            <a:ext cx="176212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" name="Oval 92"/>
          <p:cNvSpPr>
            <a:spLocks noChangeAspect="1" noChangeArrowheads="1"/>
          </p:cNvSpPr>
          <p:nvPr/>
        </p:nvSpPr>
        <p:spPr bwMode="auto">
          <a:xfrm>
            <a:off x="4576763" y="5505450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3" name="Oval 110"/>
          <p:cNvSpPr>
            <a:spLocks noChangeAspect="1" noChangeArrowheads="1"/>
          </p:cNvSpPr>
          <p:nvPr/>
        </p:nvSpPr>
        <p:spPr bwMode="auto">
          <a:xfrm>
            <a:off x="4603750" y="4573588"/>
            <a:ext cx="171450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4" name="Oval 111"/>
          <p:cNvSpPr>
            <a:spLocks noChangeAspect="1" noChangeArrowheads="1"/>
          </p:cNvSpPr>
          <p:nvPr/>
        </p:nvSpPr>
        <p:spPr bwMode="auto">
          <a:xfrm>
            <a:off x="4583113" y="5013325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5" name="Oval 147"/>
          <p:cNvSpPr>
            <a:spLocks noChangeAspect="1" noChangeArrowheads="1"/>
          </p:cNvSpPr>
          <p:nvPr/>
        </p:nvSpPr>
        <p:spPr bwMode="auto">
          <a:xfrm>
            <a:off x="4610100" y="4116388"/>
            <a:ext cx="25876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6" name="Oval 118"/>
          <p:cNvSpPr>
            <a:spLocks noChangeAspect="1" noChangeArrowheads="1"/>
          </p:cNvSpPr>
          <p:nvPr/>
        </p:nvSpPr>
        <p:spPr bwMode="auto">
          <a:xfrm>
            <a:off x="4605338" y="3665538"/>
            <a:ext cx="173037" cy="152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7" name="Oval 42"/>
          <p:cNvSpPr>
            <a:spLocks noChangeAspect="1" noChangeArrowheads="1"/>
          </p:cNvSpPr>
          <p:nvPr/>
        </p:nvSpPr>
        <p:spPr bwMode="auto">
          <a:xfrm>
            <a:off x="4589463" y="3638550"/>
            <a:ext cx="265112" cy="230188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5" name="Freeform 424"/>
          <p:cNvSpPr/>
          <p:nvPr/>
        </p:nvSpPr>
        <p:spPr>
          <a:xfrm>
            <a:off x="3321050" y="1639888"/>
            <a:ext cx="2378075" cy="3070225"/>
          </a:xfrm>
          <a:custGeom>
            <a:avLst/>
            <a:gdLst>
              <a:gd name="connsiteX0" fmla="*/ 437847 w 2377923"/>
              <a:gd name="connsiteY0" fmla="*/ 1683656 h 3069770"/>
              <a:gd name="connsiteX1" fmla="*/ 16933 w 2377923"/>
              <a:gd name="connsiteY1" fmla="*/ 1233714 h 3069770"/>
              <a:gd name="connsiteX2" fmla="*/ 539447 w 2377923"/>
              <a:gd name="connsiteY2" fmla="*/ 885371 h 3069770"/>
              <a:gd name="connsiteX3" fmla="*/ 1120018 w 2377923"/>
              <a:gd name="connsiteY3" fmla="*/ 928914 h 3069770"/>
              <a:gd name="connsiteX4" fmla="*/ 1207104 w 2377923"/>
              <a:gd name="connsiteY4" fmla="*/ 391885 h 3069770"/>
              <a:gd name="connsiteX5" fmla="*/ 1657047 w 2377923"/>
              <a:gd name="connsiteY5" fmla="*/ 304799 h 3069770"/>
              <a:gd name="connsiteX6" fmla="*/ 1802190 w 2377923"/>
              <a:gd name="connsiteY6" fmla="*/ 14514 h 3069770"/>
              <a:gd name="connsiteX7" fmla="*/ 2310190 w 2377923"/>
              <a:gd name="connsiteY7" fmla="*/ 217714 h 3069770"/>
              <a:gd name="connsiteX8" fmla="*/ 2208590 w 2377923"/>
              <a:gd name="connsiteY8" fmla="*/ 769256 h 3069770"/>
              <a:gd name="connsiteX9" fmla="*/ 1816704 w 2377923"/>
              <a:gd name="connsiteY9" fmla="*/ 1219199 h 3069770"/>
              <a:gd name="connsiteX10" fmla="*/ 1831218 w 2377923"/>
              <a:gd name="connsiteY10" fmla="*/ 1727199 h 3069770"/>
              <a:gd name="connsiteX11" fmla="*/ 2295676 w 2377923"/>
              <a:gd name="connsiteY11" fmla="*/ 2104571 h 3069770"/>
              <a:gd name="connsiteX12" fmla="*/ 2048933 w 2377923"/>
              <a:gd name="connsiteY12" fmla="*/ 2946399 h 3069770"/>
              <a:gd name="connsiteX13" fmla="*/ 1265161 w 2377923"/>
              <a:gd name="connsiteY13" fmla="*/ 2844799 h 3069770"/>
              <a:gd name="connsiteX14" fmla="*/ 1076476 w 2377923"/>
              <a:gd name="connsiteY14" fmla="*/ 2220685 h 3069770"/>
              <a:gd name="connsiteX15" fmla="*/ 873276 w 2377923"/>
              <a:gd name="connsiteY15" fmla="*/ 1915885 h 3069770"/>
              <a:gd name="connsiteX16" fmla="*/ 539447 w 2377923"/>
              <a:gd name="connsiteY16" fmla="*/ 1857828 h 3069770"/>
              <a:gd name="connsiteX17" fmla="*/ 379790 w 2377923"/>
              <a:gd name="connsiteY17" fmla="*/ 1640114 h 3069770"/>
              <a:gd name="connsiteX18" fmla="*/ 321733 w 2377923"/>
              <a:gd name="connsiteY18" fmla="*/ 1567542 h 306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7923" h="3069770">
                <a:moveTo>
                  <a:pt x="437847" y="1683656"/>
                </a:moveTo>
                <a:cubicBezTo>
                  <a:pt x="218923" y="1525208"/>
                  <a:pt x="0" y="1366761"/>
                  <a:pt x="16933" y="1233714"/>
                </a:cubicBezTo>
                <a:cubicBezTo>
                  <a:pt x="33866" y="1100667"/>
                  <a:pt x="355600" y="936171"/>
                  <a:pt x="539447" y="885371"/>
                </a:cubicBezTo>
                <a:cubicBezTo>
                  <a:pt x="723295" y="834571"/>
                  <a:pt x="1008742" y="1011162"/>
                  <a:pt x="1120018" y="928914"/>
                </a:cubicBezTo>
                <a:cubicBezTo>
                  <a:pt x="1231294" y="846666"/>
                  <a:pt x="1117599" y="495904"/>
                  <a:pt x="1207104" y="391885"/>
                </a:cubicBezTo>
                <a:cubicBezTo>
                  <a:pt x="1296609" y="287866"/>
                  <a:pt x="1557866" y="367694"/>
                  <a:pt x="1657047" y="304799"/>
                </a:cubicBezTo>
                <a:cubicBezTo>
                  <a:pt x="1756228" y="241904"/>
                  <a:pt x="1693333" y="29028"/>
                  <a:pt x="1802190" y="14514"/>
                </a:cubicBezTo>
                <a:cubicBezTo>
                  <a:pt x="1911047" y="0"/>
                  <a:pt x="2242457" y="91924"/>
                  <a:pt x="2310190" y="217714"/>
                </a:cubicBezTo>
                <a:cubicBezTo>
                  <a:pt x="2377923" y="343504"/>
                  <a:pt x="2290838" y="602342"/>
                  <a:pt x="2208590" y="769256"/>
                </a:cubicBezTo>
                <a:cubicBezTo>
                  <a:pt x="2126342" y="936170"/>
                  <a:pt x="1879599" y="1059542"/>
                  <a:pt x="1816704" y="1219199"/>
                </a:cubicBezTo>
                <a:cubicBezTo>
                  <a:pt x="1753809" y="1378856"/>
                  <a:pt x="1751389" y="1579637"/>
                  <a:pt x="1831218" y="1727199"/>
                </a:cubicBezTo>
                <a:cubicBezTo>
                  <a:pt x="1911047" y="1874761"/>
                  <a:pt x="2259390" y="1901371"/>
                  <a:pt x="2295676" y="2104571"/>
                </a:cubicBezTo>
                <a:cubicBezTo>
                  <a:pt x="2331962" y="2307771"/>
                  <a:pt x="2220685" y="2823028"/>
                  <a:pt x="2048933" y="2946399"/>
                </a:cubicBezTo>
                <a:cubicBezTo>
                  <a:pt x="1877181" y="3069770"/>
                  <a:pt x="1427237" y="2965751"/>
                  <a:pt x="1265161" y="2844799"/>
                </a:cubicBezTo>
                <a:cubicBezTo>
                  <a:pt x="1103085" y="2723847"/>
                  <a:pt x="1141790" y="2375504"/>
                  <a:pt x="1076476" y="2220685"/>
                </a:cubicBezTo>
                <a:cubicBezTo>
                  <a:pt x="1011162" y="2065866"/>
                  <a:pt x="962781" y="1976361"/>
                  <a:pt x="873276" y="1915885"/>
                </a:cubicBezTo>
                <a:cubicBezTo>
                  <a:pt x="783771" y="1855409"/>
                  <a:pt x="621695" y="1903790"/>
                  <a:pt x="539447" y="1857828"/>
                </a:cubicBezTo>
                <a:cubicBezTo>
                  <a:pt x="457199" y="1811866"/>
                  <a:pt x="416076" y="1688495"/>
                  <a:pt x="379790" y="1640114"/>
                </a:cubicBezTo>
                <a:cubicBezTo>
                  <a:pt x="343504" y="1591733"/>
                  <a:pt x="332618" y="1579637"/>
                  <a:pt x="321733" y="1567542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6" name="Freeform 425"/>
          <p:cNvSpPr/>
          <p:nvPr/>
        </p:nvSpPr>
        <p:spPr>
          <a:xfrm>
            <a:off x="942975" y="1408113"/>
            <a:ext cx="1582738" cy="1331912"/>
          </a:xfrm>
          <a:custGeom>
            <a:avLst/>
            <a:gdLst>
              <a:gd name="connsiteX0" fmla="*/ 0 w 1582057"/>
              <a:gd name="connsiteY0" fmla="*/ 783771 h 1332895"/>
              <a:gd name="connsiteX1" fmla="*/ 333828 w 1582057"/>
              <a:gd name="connsiteY1" fmla="*/ 827314 h 1332895"/>
              <a:gd name="connsiteX2" fmla="*/ 537028 w 1582057"/>
              <a:gd name="connsiteY2" fmla="*/ 1262743 h 1332895"/>
              <a:gd name="connsiteX3" fmla="*/ 1262742 w 1582057"/>
              <a:gd name="connsiteY3" fmla="*/ 1248228 h 1332895"/>
              <a:gd name="connsiteX4" fmla="*/ 1451428 w 1582057"/>
              <a:gd name="connsiteY4" fmla="*/ 856343 h 1332895"/>
              <a:gd name="connsiteX5" fmla="*/ 1132114 w 1582057"/>
              <a:gd name="connsiteY5" fmla="*/ 711200 h 1332895"/>
              <a:gd name="connsiteX6" fmla="*/ 928914 w 1582057"/>
              <a:gd name="connsiteY6" fmla="*/ 609600 h 1332895"/>
              <a:gd name="connsiteX7" fmla="*/ 972457 w 1582057"/>
              <a:gd name="connsiteY7" fmla="*/ 333828 h 1332895"/>
              <a:gd name="connsiteX8" fmla="*/ 1393371 w 1582057"/>
              <a:gd name="connsiteY8" fmla="*/ 261257 h 1332895"/>
              <a:gd name="connsiteX9" fmla="*/ 1582057 w 1582057"/>
              <a:gd name="connsiteY9" fmla="*/ 0 h 1332895"/>
              <a:gd name="connsiteX10" fmla="*/ 1582057 w 1582057"/>
              <a:gd name="connsiteY10" fmla="*/ 0 h 133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82057" h="1332895">
                <a:moveTo>
                  <a:pt x="0" y="783771"/>
                </a:moveTo>
                <a:cubicBezTo>
                  <a:pt x="122161" y="765628"/>
                  <a:pt x="244323" y="747485"/>
                  <a:pt x="333828" y="827314"/>
                </a:cubicBezTo>
                <a:cubicBezTo>
                  <a:pt x="423333" y="907143"/>
                  <a:pt x="382209" y="1192591"/>
                  <a:pt x="537028" y="1262743"/>
                </a:cubicBezTo>
                <a:cubicBezTo>
                  <a:pt x="691847" y="1332895"/>
                  <a:pt x="1110342" y="1315961"/>
                  <a:pt x="1262742" y="1248228"/>
                </a:cubicBezTo>
                <a:cubicBezTo>
                  <a:pt x="1415142" y="1180495"/>
                  <a:pt x="1473199" y="945847"/>
                  <a:pt x="1451428" y="856343"/>
                </a:cubicBezTo>
                <a:cubicBezTo>
                  <a:pt x="1429657" y="766839"/>
                  <a:pt x="1219200" y="752324"/>
                  <a:pt x="1132114" y="711200"/>
                </a:cubicBezTo>
                <a:cubicBezTo>
                  <a:pt x="1045028" y="670076"/>
                  <a:pt x="955523" y="672495"/>
                  <a:pt x="928914" y="609600"/>
                </a:cubicBezTo>
                <a:cubicBezTo>
                  <a:pt x="902305" y="546705"/>
                  <a:pt x="895048" y="391885"/>
                  <a:pt x="972457" y="333828"/>
                </a:cubicBezTo>
                <a:cubicBezTo>
                  <a:pt x="1049867" y="275771"/>
                  <a:pt x="1291771" y="316895"/>
                  <a:pt x="1393371" y="261257"/>
                </a:cubicBezTo>
                <a:cubicBezTo>
                  <a:pt x="1494971" y="205619"/>
                  <a:pt x="1582057" y="0"/>
                  <a:pt x="1582057" y="0"/>
                </a:cubicBezTo>
                <a:lnTo>
                  <a:pt x="1582057" y="0"/>
                </a:ln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7" name="Freeform 426"/>
          <p:cNvSpPr/>
          <p:nvPr/>
        </p:nvSpPr>
        <p:spPr>
          <a:xfrm>
            <a:off x="1181100" y="3040063"/>
            <a:ext cx="2768600" cy="2874962"/>
          </a:xfrm>
          <a:custGeom>
            <a:avLst/>
            <a:gdLst>
              <a:gd name="connsiteX0" fmla="*/ 691847 w 2769809"/>
              <a:gd name="connsiteY0" fmla="*/ 979714 h 2873828"/>
              <a:gd name="connsiteX1" fmla="*/ 691847 w 2769809"/>
              <a:gd name="connsiteY1" fmla="*/ 849086 h 2873828"/>
              <a:gd name="connsiteX2" fmla="*/ 720875 w 2769809"/>
              <a:gd name="connsiteY2" fmla="*/ 529771 h 2873828"/>
              <a:gd name="connsiteX3" fmla="*/ 1199847 w 2769809"/>
              <a:gd name="connsiteY3" fmla="*/ 442686 h 2873828"/>
              <a:gd name="connsiteX4" fmla="*/ 1257904 w 2769809"/>
              <a:gd name="connsiteY4" fmla="*/ 108857 h 2873828"/>
              <a:gd name="connsiteX5" fmla="*/ 1664304 w 2769809"/>
              <a:gd name="connsiteY5" fmla="*/ 79828 h 2873828"/>
              <a:gd name="connsiteX6" fmla="*/ 1693333 w 2769809"/>
              <a:gd name="connsiteY6" fmla="*/ 587828 h 2873828"/>
              <a:gd name="connsiteX7" fmla="*/ 1635275 w 2769809"/>
              <a:gd name="connsiteY7" fmla="*/ 994228 h 2873828"/>
              <a:gd name="connsiteX8" fmla="*/ 1243390 w 2769809"/>
              <a:gd name="connsiteY8" fmla="*/ 1124857 h 2873828"/>
              <a:gd name="connsiteX9" fmla="*/ 1577218 w 2769809"/>
              <a:gd name="connsiteY9" fmla="*/ 1342571 h 2873828"/>
              <a:gd name="connsiteX10" fmla="*/ 2157790 w 2769809"/>
              <a:gd name="connsiteY10" fmla="*/ 1415143 h 2873828"/>
              <a:gd name="connsiteX11" fmla="*/ 2302933 w 2769809"/>
              <a:gd name="connsiteY11" fmla="*/ 1821543 h 2873828"/>
              <a:gd name="connsiteX12" fmla="*/ 2767390 w 2769809"/>
              <a:gd name="connsiteY12" fmla="*/ 1995714 h 2873828"/>
              <a:gd name="connsiteX13" fmla="*/ 2288418 w 2769809"/>
              <a:gd name="connsiteY13" fmla="*/ 2431143 h 2873828"/>
              <a:gd name="connsiteX14" fmla="*/ 1823961 w 2769809"/>
              <a:gd name="connsiteY14" fmla="*/ 2387600 h 2873828"/>
              <a:gd name="connsiteX15" fmla="*/ 1562704 w 2769809"/>
              <a:gd name="connsiteY15" fmla="*/ 2808514 h 2873828"/>
              <a:gd name="connsiteX16" fmla="*/ 982133 w 2769809"/>
              <a:gd name="connsiteY16" fmla="*/ 2779486 h 2873828"/>
              <a:gd name="connsiteX17" fmla="*/ 575733 w 2769809"/>
              <a:gd name="connsiteY17" fmla="*/ 2518228 h 2873828"/>
              <a:gd name="connsiteX18" fmla="*/ 532190 w 2769809"/>
              <a:gd name="connsiteY18" fmla="*/ 2271486 h 2873828"/>
              <a:gd name="connsiteX19" fmla="*/ 111275 w 2769809"/>
              <a:gd name="connsiteY19" fmla="*/ 2315028 h 2873828"/>
              <a:gd name="connsiteX20" fmla="*/ 125790 w 2769809"/>
              <a:gd name="connsiteY20" fmla="*/ 1923143 h 2873828"/>
              <a:gd name="connsiteX21" fmla="*/ 67733 w 2769809"/>
              <a:gd name="connsiteY21" fmla="*/ 1473200 h 2873828"/>
              <a:gd name="connsiteX22" fmla="*/ 532190 w 2769809"/>
              <a:gd name="connsiteY22" fmla="*/ 1386114 h 2873828"/>
              <a:gd name="connsiteX23" fmla="*/ 691847 w 2769809"/>
              <a:gd name="connsiteY23" fmla="*/ 979714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769809" h="2873828">
                <a:moveTo>
                  <a:pt x="691847" y="979714"/>
                </a:moveTo>
                <a:cubicBezTo>
                  <a:pt x="718456" y="890210"/>
                  <a:pt x="687009" y="924076"/>
                  <a:pt x="691847" y="849086"/>
                </a:cubicBezTo>
                <a:cubicBezTo>
                  <a:pt x="696685" y="774096"/>
                  <a:pt x="636208" y="597504"/>
                  <a:pt x="720875" y="529771"/>
                </a:cubicBezTo>
                <a:cubicBezTo>
                  <a:pt x="805542" y="462038"/>
                  <a:pt x="1110342" y="512838"/>
                  <a:pt x="1199847" y="442686"/>
                </a:cubicBezTo>
                <a:cubicBezTo>
                  <a:pt x="1289352" y="372534"/>
                  <a:pt x="1180494" y="169333"/>
                  <a:pt x="1257904" y="108857"/>
                </a:cubicBezTo>
                <a:cubicBezTo>
                  <a:pt x="1335314" y="48381"/>
                  <a:pt x="1591733" y="0"/>
                  <a:pt x="1664304" y="79828"/>
                </a:cubicBezTo>
                <a:cubicBezTo>
                  <a:pt x="1736875" y="159656"/>
                  <a:pt x="1698171" y="435428"/>
                  <a:pt x="1693333" y="587828"/>
                </a:cubicBezTo>
                <a:cubicBezTo>
                  <a:pt x="1688495" y="740228"/>
                  <a:pt x="1710265" y="904723"/>
                  <a:pt x="1635275" y="994228"/>
                </a:cubicBezTo>
                <a:cubicBezTo>
                  <a:pt x="1560285" y="1083733"/>
                  <a:pt x="1253066" y="1066800"/>
                  <a:pt x="1243390" y="1124857"/>
                </a:cubicBezTo>
                <a:cubicBezTo>
                  <a:pt x="1233714" y="1182914"/>
                  <a:pt x="1424818" y="1294190"/>
                  <a:pt x="1577218" y="1342571"/>
                </a:cubicBezTo>
                <a:cubicBezTo>
                  <a:pt x="1729618" y="1390952"/>
                  <a:pt x="2036838" y="1335314"/>
                  <a:pt x="2157790" y="1415143"/>
                </a:cubicBezTo>
                <a:cubicBezTo>
                  <a:pt x="2278742" y="1494972"/>
                  <a:pt x="2201333" y="1724781"/>
                  <a:pt x="2302933" y="1821543"/>
                </a:cubicBezTo>
                <a:cubicBezTo>
                  <a:pt x="2404533" y="1918305"/>
                  <a:pt x="2769809" y="1894114"/>
                  <a:pt x="2767390" y="1995714"/>
                </a:cubicBezTo>
                <a:cubicBezTo>
                  <a:pt x="2764971" y="2097314"/>
                  <a:pt x="2445656" y="2365829"/>
                  <a:pt x="2288418" y="2431143"/>
                </a:cubicBezTo>
                <a:cubicBezTo>
                  <a:pt x="2131180" y="2496457"/>
                  <a:pt x="1944913" y="2324705"/>
                  <a:pt x="1823961" y="2387600"/>
                </a:cubicBezTo>
                <a:cubicBezTo>
                  <a:pt x="1703009" y="2450495"/>
                  <a:pt x="1703009" y="2743200"/>
                  <a:pt x="1562704" y="2808514"/>
                </a:cubicBezTo>
                <a:cubicBezTo>
                  <a:pt x="1422399" y="2873828"/>
                  <a:pt x="1146628" y="2827867"/>
                  <a:pt x="982133" y="2779486"/>
                </a:cubicBezTo>
                <a:cubicBezTo>
                  <a:pt x="817638" y="2731105"/>
                  <a:pt x="650724" y="2602895"/>
                  <a:pt x="575733" y="2518228"/>
                </a:cubicBezTo>
                <a:cubicBezTo>
                  <a:pt x="500742" y="2433561"/>
                  <a:pt x="609600" y="2305353"/>
                  <a:pt x="532190" y="2271486"/>
                </a:cubicBezTo>
                <a:cubicBezTo>
                  <a:pt x="454780" y="2237619"/>
                  <a:pt x="179008" y="2373085"/>
                  <a:pt x="111275" y="2315028"/>
                </a:cubicBezTo>
                <a:cubicBezTo>
                  <a:pt x="43542" y="2256971"/>
                  <a:pt x="133047" y="2063448"/>
                  <a:pt x="125790" y="1923143"/>
                </a:cubicBezTo>
                <a:cubicBezTo>
                  <a:pt x="118533" y="1782838"/>
                  <a:pt x="0" y="1562705"/>
                  <a:pt x="67733" y="1473200"/>
                </a:cubicBezTo>
                <a:cubicBezTo>
                  <a:pt x="135466" y="1383695"/>
                  <a:pt x="425752" y="1473200"/>
                  <a:pt x="532190" y="1386114"/>
                </a:cubicBezTo>
                <a:cubicBezTo>
                  <a:pt x="638628" y="1299028"/>
                  <a:pt x="665238" y="1069218"/>
                  <a:pt x="691847" y="979714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8" name="Freeform 427"/>
          <p:cNvSpPr/>
          <p:nvPr/>
        </p:nvSpPr>
        <p:spPr>
          <a:xfrm>
            <a:off x="5989638" y="1684338"/>
            <a:ext cx="2841625" cy="1457325"/>
          </a:xfrm>
          <a:custGeom>
            <a:avLst/>
            <a:gdLst>
              <a:gd name="connsiteX0" fmla="*/ 208038 w 2842380"/>
              <a:gd name="connsiteY0" fmla="*/ 0 h 1458686"/>
              <a:gd name="connsiteX1" fmla="*/ 62895 w 2842380"/>
              <a:gd name="connsiteY1" fmla="*/ 319314 h 1458686"/>
              <a:gd name="connsiteX2" fmla="*/ 585409 w 2842380"/>
              <a:gd name="connsiteY2" fmla="*/ 464457 h 1458686"/>
              <a:gd name="connsiteX3" fmla="*/ 643467 w 2842380"/>
              <a:gd name="connsiteY3" fmla="*/ 740229 h 1458686"/>
              <a:gd name="connsiteX4" fmla="*/ 628952 w 2842380"/>
              <a:gd name="connsiteY4" fmla="*/ 1045029 h 1458686"/>
              <a:gd name="connsiteX5" fmla="*/ 701524 w 2842380"/>
              <a:gd name="connsiteY5" fmla="*/ 1407886 h 1458686"/>
              <a:gd name="connsiteX6" fmla="*/ 1078895 w 2842380"/>
              <a:gd name="connsiteY6" fmla="*/ 1349829 h 1458686"/>
              <a:gd name="connsiteX7" fmla="*/ 1398209 w 2842380"/>
              <a:gd name="connsiteY7" fmla="*/ 1364343 h 1458686"/>
              <a:gd name="connsiteX8" fmla="*/ 1732038 w 2842380"/>
              <a:gd name="connsiteY8" fmla="*/ 1378857 h 1458686"/>
              <a:gd name="connsiteX9" fmla="*/ 2022324 w 2842380"/>
              <a:gd name="connsiteY9" fmla="*/ 1436914 h 1458686"/>
              <a:gd name="connsiteX10" fmla="*/ 2298095 w 2842380"/>
              <a:gd name="connsiteY10" fmla="*/ 1306286 h 1458686"/>
              <a:gd name="connsiteX11" fmla="*/ 2283581 w 2842380"/>
              <a:gd name="connsiteY11" fmla="*/ 943429 h 1458686"/>
              <a:gd name="connsiteX12" fmla="*/ 2762552 w 2842380"/>
              <a:gd name="connsiteY12" fmla="*/ 914400 h 1458686"/>
              <a:gd name="connsiteX13" fmla="*/ 2762552 w 2842380"/>
              <a:gd name="connsiteY13" fmla="*/ 928914 h 145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42380" h="1458686">
                <a:moveTo>
                  <a:pt x="208038" y="0"/>
                </a:moveTo>
                <a:cubicBezTo>
                  <a:pt x="104019" y="120952"/>
                  <a:pt x="0" y="241905"/>
                  <a:pt x="62895" y="319314"/>
                </a:cubicBezTo>
                <a:cubicBezTo>
                  <a:pt x="125790" y="396723"/>
                  <a:pt x="488647" y="394305"/>
                  <a:pt x="585409" y="464457"/>
                </a:cubicBezTo>
                <a:cubicBezTo>
                  <a:pt x="682171" y="534610"/>
                  <a:pt x="636210" y="643467"/>
                  <a:pt x="643467" y="740229"/>
                </a:cubicBezTo>
                <a:cubicBezTo>
                  <a:pt x="650724" y="836991"/>
                  <a:pt x="619276" y="933753"/>
                  <a:pt x="628952" y="1045029"/>
                </a:cubicBezTo>
                <a:cubicBezTo>
                  <a:pt x="638628" y="1156305"/>
                  <a:pt x="626533" y="1357086"/>
                  <a:pt x="701524" y="1407886"/>
                </a:cubicBezTo>
                <a:cubicBezTo>
                  <a:pt x="776515" y="1458686"/>
                  <a:pt x="962781" y="1357086"/>
                  <a:pt x="1078895" y="1349829"/>
                </a:cubicBezTo>
                <a:cubicBezTo>
                  <a:pt x="1195009" y="1342572"/>
                  <a:pt x="1398209" y="1364343"/>
                  <a:pt x="1398209" y="1364343"/>
                </a:cubicBezTo>
                <a:cubicBezTo>
                  <a:pt x="1507066" y="1369181"/>
                  <a:pt x="1628019" y="1366762"/>
                  <a:pt x="1732038" y="1378857"/>
                </a:cubicBezTo>
                <a:cubicBezTo>
                  <a:pt x="1836057" y="1390952"/>
                  <a:pt x="1927981" y="1449009"/>
                  <a:pt x="2022324" y="1436914"/>
                </a:cubicBezTo>
                <a:cubicBezTo>
                  <a:pt x="2116667" y="1424819"/>
                  <a:pt x="2254552" y="1388534"/>
                  <a:pt x="2298095" y="1306286"/>
                </a:cubicBezTo>
                <a:cubicBezTo>
                  <a:pt x="2341638" y="1224039"/>
                  <a:pt x="2206172" y="1008743"/>
                  <a:pt x="2283581" y="943429"/>
                </a:cubicBezTo>
                <a:cubicBezTo>
                  <a:pt x="2360990" y="878115"/>
                  <a:pt x="2682724" y="916819"/>
                  <a:pt x="2762552" y="914400"/>
                </a:cubicBezTo>
                <a:cubicBezTo>
                  <a:pt x="2842380" y="911981"/>
                  <a:pt x="2802466" y="920447"/>
                  <a:pt x="2762552" y="928914"/>
                </a:cubicBezTo>
              </a:path>
            </a:pathLst>
          </a:cu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9" name="Freeform 428"/>
          <p:cNvSpPr/>
          <p:nvPr/>
        </p:nvSpPr>
        <p:spPr>
          <a:xfrm>
            <a:off x="4983163" y="3933825"/>
            <a:ext cx="2743200" cy="2036763"/>
          </a:xfrm>
          <a:custGeom>
            <a:avLst/>
            <a:gdLst>
              <a:gd name="connsiteX0" fmla="*/ 328990 w 2743199"/>
              <a:gd name="connsiteY0" fmla="*/ 1930399 h 2036837"/>
              <a:gd name="connsiteX1" fmla="*/ 24190 w 2743199"/>
              <a:gd name="connsiteY1" fmla="*/ 1741714 h 2036837"/>
              <a:gd name="connsiteX2" fmla="*/ 183847 w 2743199"/>
              <a:gd name="connsiteY2" fmla="*/ 1422399 h 2036837"/>
              <a:gd name="connsiteX3" fmla="*/ 546704 w 2743199"/>
              <a:gd name="connsiteY3" fmla="*/ 1422399 h 2036837"/>
              <a:gd name="connsiteX4" fmla="*/ 590247 w 2743199"/>
              <a:gd name="connsiteY4" fmla="*/ 1074057 h 2036837"/>
              <a:gd name="connsiteX5" fmla="*/ 706361 w 2743199"/>
              <a:gd name="connsiteY5" fmla="*/ 957942 h 2036837"/>
              <a:gd name="connsiteX6" fmla="*/ 1112761 w 2743199"/>
              <a:gd name="connsiteY6" fmla="*/ 1001485 h 2036837"/>
              <a:gd name="connsiteX7" fmla="*/ 1185332 w 2743199"/>
              <a:gd name="connsiteY7" fmla="*/ 972457 h 2036837"/>
              <a:gd name="connsiteX8" fmla="*/ 1069218 w 2743199"/>
              <a:gd name="connsiteY8" fmla="*/ 551542 h 2036837"/>
              <a:gd name="connsiteX9" fmla="*/ 1562704 w 2743199"/>
              <a:gd name="connsiteY9" fmla="*/ 566057 h 2036837"/>
              <a:gd name="connsiteX10" fmla="*/ 1678818 w 2743199"/>
              <a:gd name="connsiteY10" fmla="*/ 580571 h 2036837"/>
              <a:gd name="connsiteX11" fmla="*/ 1649790 w 2743199"/>
              <a:gd name="connsiteY11" fmla="*/ 130628 h 2036837"/>
              <a:gd name="connsiteX12" fmla="*/ 2027161 w 2743199"/>
              <a:gd name="connsiteY12" fmla="*/ 29028 h 2036837"/>
              <a:gd name="connsiteX13" fmla="*/ 2477104 w 2743199"/>
              <a:gd name="connsiteY13" fmla="*/ 58057 h 2036837"/>
              <a:gd name="connsiteX14" fmla="*/ 2709332 w 2743199"/>
              <a:gd name="connsiteY14" fmla="*/ 377371 h 2036837"/>
              <a:gd name="connsiteX15" fmla="*/ 2680304 w 2743199"/>
              <a:gd name="connsiteY15" fmla="*/ 725714 h 2036837"/>
              <a:gd name="connsiteX16" fmla="*/ 2375504 w 2743199"/>
              <a:gd name="connsiteY16" fmla="*/ 1059542 h 2036837"/>
              <a:gd name="connsiteX17" fmla="*/ 2056190 w 2743199"/>
              <a:gd name="connsiteY17" fmla="*/ 1219199 h 2036837"/>
              <a:gd name="connsiteX18" fmla="*/ 1736875 w 2743199"/>
              <a:gd name="connsiteY18" fmla="*/ 1567542 h 2036837"/>
              <a:gd name="connsiteX19" fmla="*/ 1519161 w 2743199"/>
              <a:gd name="connsiteY19" fmla="*/ 1814285 h 2036837"/>
              <a:gd name="connsiteX20" fmla="*/ 1127275 w 2743199"/>
              <a:gd name="connsiteY20" fmla="*/ 2017485 h 2036837"/>
              <a:gd name="connsiteX21" fmla="*/ 328990 w 2743199"/>
              <a:gd name="connsiteY21" fmla="*/ 1930399 h 2036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43199" h="2036837">
                <a:moveTo>
                  <a:pt x="328990" y="1930399"/>
                </a:moveTo>
                <a:cubicBezTo>
                  <a:pt x="145142" y="1884437"/>
                  <a:pt x="48380" y="1826381"/>
                  <a:pt x="24190" y="1741714"/>
                </a:cubicBezTo>
                <a:cubicBezTo>
                  <a:pt x="0" y="1657047"/>
                  <a:pt x="96761" y="1475618"/>
                  <a:pt x="183847" y="1422399"/>
                </a:cubicBezTo>
                <a:cubicBezTo>
                  <a:pt x="270933" y="1369180"/>
                  <a:pt x="478971" y="1480456"/>
                  <a:pt x="546704" y="1422399"/>
                </a:cubicBezTo>
                <a:cubicBezTo>
                  <a:pt x="614437" y="1364342"/>
                  <a:pt x="563638" y="1151466"/>
                  <a:pt x="590247" y="1074057"/>
                </a:cubicBezTo>
                <a:cubicBezTo>
                  <a:pt x="616856" y="996648"/>
                  <a:pt x="619275" y="970037"/>
                  <a:pt x="706361" y="957942"/>
                </a:cubicBezTo>
                <a:cubicBezTo>
                  <a:pt x="793447" y="945847"/>
                  <a:pt x="1032933" y="999066"/>
                  <a:pt x="1112761" y="1001485"/>
                </a:cubicBezTo>
                <a:cubicBezTo>
                  <a:pt x="1192589" y="1003904"/>
                  <a:pt x="1192589" y="1047447"/>
                  <a:pt x="1185332" y="972457"/>
                </a:cubicBezTo>
                <a:cubicBezTo>
                  <a:pt x="1178075" y="897467"/>
                  <a:pt x="1006323" y="619275"/>
                  <a:pt x="1069218" y="551542"/>
                </a:cubicBezTo>
                <a:cubicBezTo>
                  <a:pt x="1132113" y="483809"/>
                  <a:pt x="1461104" y="561219"/>
                  <a:pt x="1562704" y="566057"/>
                </a:cubicBezTo>
                <a:cubicBezTo>
                  <a:pt x="1664304" y="570895"/>
                  <a:pt x="1664304" y="653143"/>
                  <a:pt x="1678818" y="580571"/>
                </a:cubicBezTo>
                <a:cubicBezTo>
                  <a:pt x="1693332" y="507999"/>
                  <a:pt x="1591733" y="222552"/>
                  <a:pt x="1649790" y="130628"/>
                </a:cubicBezTo>
                <a:cubicBezTo>
                  <a:pt x="1707847" y="38704"/>
                  <a:pt x="1889276" y="41123"/>
                  <a:pt x="2027161" y="29028"/>
                </a:cubicBezTo>
                <a:cubicBezTo>
                  <a:pt x="2165046" y="16933"/>
                  <a:pt x="2363409" y="0"/>
                  <a:pt x="2477104" y="58057"/>
                </a:cubicBezTo>
                <a:cubicBezTo>
                  <a:pt x="2590799" y="116114"/>
                  <a:pt x="2675465" y="266095"/>
                  <a:pt x="2709332" y="377371"/>
                </a:cubicBezTo>
                <a:cubicBezTo>
                  <a:pt x="2743199" y="488647"/>
                  <a:pt x="2735942" y="612019"/>
                  <a:pt x="2680304" y="725714"/>
                </a:cubicBezTo>
                <a:cubicBezTo>
                  <a:pt x="2624666" y="839409"/>
                  <a:pt x="2479523" y="977295"/>
                  <a:pt x="2375504" y="1059542"/>
                </a:cubicBezTo>
                <a:cubicBezTo>
                  <a:pt x="2271485" y="1141789"/>
                  <a:pt x="2162628" y="1134532"/>
                  <a:pt x="2056190" y="1219199"/>
                </a:cubicBezTo>
                <a:cubicBezTo>
                  <a:pt x="1949752" y="1303866"/>
                  <a:pt x="1826380" y="1468361"/>
                  <a:pt x="1736875" y="1567542"/>
                </a:cubicBezTo>
                <a:cubicBezTo>
                  <a:pt x="1647370" y="1666723"/>
                  <a:pt x="1620761" y="1739295"/>
                  <a:pt x="1519161" y="1814285"/>
                </a:cubicBezTo>
                <a:cubicBezTo>
                  <a:pt x="1417561" y="1889276"/>
                  <a:pt x="1323218" y="1998133"/>
                  <a:pt x="1127275" y="2017485"/>
                </a:cubicBezTo>
                <a:cubicBezTo>
                  <a:pt x="931332" y="2036837"/>
                  <a:pt x="512838" y="1976361"/>
                  <a:pt x="328990" y="1930399"/>
                </a:cubicBezTo>
                <a:close/>
              </a:path>
            </a:pathLst>
          </a:cu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187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 Approach: super cell approximation</a:t>
            </a:r>
          </a:p>
        </p:txBody>
      </p:sp>
      <p:sp>
        <p:nvSpPr>
          <p:cNvPr id="12304" name="Text Box 355"/>
          <p:cNvSpPr txBox="1">
            <a:spLocks noChangeArrowheads="1"/>
          </p:cNvSpPr>
          <p:nvPr/>
        </p:nvSpPr>
        <p:spPr bwMode="auto">
          <a:xfrm>
            <a:off x="500742" y="4968618"/>
            <a:ext cx="406400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problem</a:t>
            </a:r>
            <a:endParaRPr lang="el-GR" sz="2700" dirty="0"/>
          </a:p>
        </p:txBody>
      </p:sp>
      <p:pic>
        <p:nvPicPr>
          <p:cNvPr id="2050" name="Picture 2" descr="C:\Users\Public\DOCS\Natuurkunde\weiku\thesis\thesis2011tberlijn\thesis2011tberlijn_version4\figures_chap3\chap3fig2\chap3fig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9144000" cy="2743200"/>
          </a:xfrm>
          <a:prstGeom prst="rect">
            <a:avLst/>
          </a:prstGeom>
          <a:noFill/>
        </p:spPr>
      </p:pic>
      <p:sp>
        <p:nvSpPr>
          <p:cNvPr id="185" name="Text Box 355"/>
          <p:cNvSpPr txBox="1">
            <a:spLocks noChangeArrowheads="1"/>
          </p:cNvSpPr>
          <p:nvPr/>
        </p:nvSpPr>
        <p:spPr bwMode="auto">
          <a:xfrm>
            <a:off x="507546" y="5451387"/>
            <a:ext cx="4057196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band folding</a:t>
            </a:r>
            <a:endParaRPr lang="el-GR" sz="2700" dirty="0"/>
          </a:p>
        </p:txBody>
      </p:sp>
      <p:sp>
        <p:nvSpPr>
          <p:cNvPr id="186" name="Text Box 355"/>
          <p:cNvSpPr txBox="1">
            <a:spLocks noChangeArrowheads="1"/>
          </p:cNvSpPr>
          <p:nvPr/>
        </p:nvSpPr>
        <p:spPr bwMode="auto">
          <a:xfrm>
            <a:off x="504371" y="5959218"/>
            <a:ext cx="406400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computational expense</a:t>
            </a:r>
            <a:endParaRPr lang="el-GR" sz="2700" dirty="0"/>
          </a:p>
        </p:txBody>
      </p:sp>
      <p:sp>
        <p:nvSpPr>
          <p:cNvPr id="187" name="Text Box 355"/>
          <p:cNvSpPr txBox="1">
            <a:spLocks noChangeArrowheads="1"/>
          </p:cNvSpPr>
          <p:nvPr/>
        </p:nvSpPr>
        <p:spPr bwMode="auto">
          <a:xfrm>
            <a:off x="4542971" y="4968618"/>
            <a:ext cx="406400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solution</a:t>
            </a:r>
            <a:endParaRPr lang="el-GR" sz="2700" dirty="0"/>
          </a:p>
        </p:txBody>
      </p:sp>
      <p:sp>
        <p:nvSpPr>
          <p:cNvPr id="188" name="Text Box 355"/>
          <p:cNvSpPr txBox="1">
            <a:spLocks noChangeArrowheads="1"/>
          </p:cNvSpPr>
          <p:nvPr/>
        </p:nvSpPr>
        <p:spPr bwMode="auto">
          <a:xfrm>
            <a:off x="4549775" y="5451387"/>
            <a:ext cx="4057196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unfolding</a:t>
            </a:r>
            <a:r>
              <a:rPr lang="en-US" sz="2700" baseline="30000" dirty="0" smtClean="0"/>
              <a:t>[1]</a:t>
            </a:r>
            <a:endParaRPr lang="el-GR" sz="2700" baseline="30000" dirty="0"/>
          </a:p>
        </p:txBody>
      </p:sp>
      <p:sp>
        <p:nvSpPr>
          <p:cNvPr id="189" name="Text Box 355"/>
          <p:cNvSpPr txBox="1">
            <a:spLocks noChangeArrowheads="1"/>
          </p:cNvSpPr>
          <p:nvPr/>
        </p:nvSpPr>
        <p:spPr bwMode="auto">
          <a:xfrm>
            <a:off x="4546600" y="5959218"/>
            <a:ext cx="4064000" cy="5078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dirty="0" smtClean="0"/>
              <a:t>effective Hamiltonian</a:t>
            </a:r>
            <a:endParaRPr lang="el-GR" sz="2700" dirty="0"/>
          </a:p>
        </p:txBody>
      </p:sp>
      <p:sp>
        <p:nvSpPr>
          <p:cNvPr id="10" name="Rectangle 9"/>
          <p:cNvSpPr/>
          <p:nvPr/>
        </p:nvSpPr>
        <p:spPr>
          <a:xfrm>
            <a:off x="381000" y="6568818"/>
            <a:ext cx="876300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 smtClean="0"/>
              <a:t>[1] W. Ku , T. </a:t>
            </a:r>
            <a:r>
              <a:rPr lang="en-US" dirty="0" err="1" smtClean="0"/>
              <a:t>Berlijn</a:t>
            </a:r>
            <a:r>
              <a:rPr lang="en-US" dirty="0" smtClean="0"/>
              <a:t>, and C.-C. Lee, PRL 104 216401 (2010) </a:t>
            </a:r>
          </a:p>
        </p:txBody>
      </p:sp>
      <p:sp>
        <p:nvSpPr>
          <p:cNvPr id="11" name="Text Box 355"/>
          <p:cNvSpPr txBox="1">
            <a:spLocks noChangeArrowheads="1"/>
          </p:cNvSpPr>
          <p:nvPr/>
        </p:nvSpPr>
        <p:spPr bwMode="auto">
          <a:xfrm>
            <a:off x="225425" y="4094162"/>
            <a:ext cx="8766175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  &lt;A(k,w)</a:t>
            </a:r>
            <a:r>
              <a:rPr lang="en-US" sz="3000" baseline="-25000"/>
              <a:t> </a:t>
            </a:r>
            <a:r>
              <a:rPr lang="en-US" sz="3000"/>
              <a:t>&gt; ≈ 1/N (      A</a:t>
            </a:r>
            <a:r>
              <a:rPr lang="en-US" sz="3000" baseline="-25000"/>
              <a:t>1</a:t>
            </a:r>
            <a:r>
              <a:rPr lang="en-US" sz="3000"/>
              <a:t>(k,w)</a:t>
            </a:r>
            <a:r>
              <a:rPr lang="en-US" sz="3000" baseline="-25000"/>
              <a:t>    </a:t>
            </a:r>
            <a:r>
              <a:rPr lang="en-US" sz="3000"/>
              <a:t>+ … +     A</a:t>
            </a:r>
            <a:r>
              <a:rPr lang="en-US" sz="3000" baseline="-25000"/>
              <a:t>N</a:t>
            </a:r>
            <a:r>
              <a:rPr lang="en-US" sz="3000"/>
              <a:t>(k,w)</a:t>
            </a:r>
            <a:r>
              <a:rPr lang="en-US" sz="3000" baseline="-25000"/>
              <a:t>     </a:t>
            </a:r>
            <a:r>
              <a:rPr lang="en-US" sz="3000"/>
              <a:t>)  </a:t>
            </a:r>
            <a:endParaRPr lang="el-GR"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Method: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800" smtClean="0"/>
              <a:t>Effective Hamiltonian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6340218"/>
            <a:ext cx="876300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dirty="0" smtClean="0"/>
              <a:t>T</a:t>
            </a:r>
            <a:r>
              <a:rPr lang="en-US" dirty="0" smtClean="0"/>
              <a:t>. </a:t>
            </a:r>
            <a:r>
              <a:rPr lang="en-US" dirty="0" err="1" smtClean="0"/>
              <a:t>Berlijn</a:t>
            </a:r>
            <a:r>
              <a:rPr lang="en-US" dirty="0" smtClean="0"/>
              <a:t>, D. </a:t>
            </a:r>
            <a:r>
              <a:rPr lang="en-US" dirty="0" err="1" smtClean="0"/>
              <a:t>Volja</a:t>
            </a:r>
            <a:r>
              <a:rPr lang="en-US" dirty="0" smtClean="0"/>
              <a:t>, W. Ku, PRL 106 077005 (2011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504825" y="2233613"/>
            <a:ext cx="8153400" cy="3786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H = H</a:t>
            </a:r>
            <a:r>
              <a:rPr lang="en-US" sz="4400" b="1" baseline="30000"/>
              <a:t>0</a:t>
            </a:r>
            <a:r>
              <a:rPr lang="en-US" sz="4400" b="1"/>
              <a:t> + </a:t>
            </a:r>
            <a:r>
              <a:rPr lang="en-US" sz="4400" b="1">
                <a:latin typeface="Mathematica1" pitchFamily="2" charset="2"/>
              </a:rPr>
              <a:t>S</a:t>
            </a:r>
            <a:r>
              <a:rPr lang="en-US" sz="4400" b="1" baseline="-25000"/>
              <a:t>i</a:t>
            </a:r>
            <a:r>
              <a:rPr lang="en-US" sz="4400" b="1"/>
              <a:t> </a:t>
            </a: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(i)</a:t>
            </a:r>
            <a:r>
              <a:rPr lang="en-US" sz="4400" b="1"/>
              <a:t> + </a:t>
            </a:r>
            <a:r>
              <a:rPr lang="en-US" sz="4400" b="1">
                <a:latin typeface="Mathematica1" pitchFamily="2" charset="2"/>
              </a:rPr>
              <a:t>S</a:t>
            </a:r>
            <a:r>
              <a:rPr lang="en-US" sz="4400" b="1" baseline="-25000"/>
              <a:t>i,j</a:t>
            </a:r>
            <a:r>
              <a:rPr lang="en-US" sz="4400" b="1"/>
              <a:t> </a:t>
            </a: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(i,j) </a:t>
            </a:r>
            <a:r>
              <a:rPr lang="en-US" sz="4400" b="1"/>
              <a:t>+ …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(i) </a:t>
            </a:r>
            <a:r>
              <a:rPr lang="en-US" sz="4400" b="1"/>
              <a:t>= H</a:t>
            </a:r>
            <a:r>
              <a:rPr lang="en-US" sz="4400" b="1" baseline="30000"/>
              <a:t>(i) </a:t>
            </a:r>
            <a:r>
              <a:rPr lang="en-US" sz="4400" b="1"/>
              <a:t>- H</a:t>
            </a:r>
            <a:r>
              <a:rPr lang="en-US" sz="4400" b="1" baseline="30000"/>
              <a:t>0     </a:t>
            </a:r>
          </a:p>
          <a:p>
            <a:pPr algn="ctr">
              <a:spcBef>
                <a:spcPct val="50000"/>
              </a:spcBef>
            </a:pP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(i,j) </a:t>
            </a:r>
            <a:r>
              <a:rPr lang="en-US" sz="4400" b="1"/>
              <a:t>= H</a:t>
            </a:r>
            <a:r>
              <a:rPr lang="en-US" sz="4400" b="1" baseline="30000"/>
              <a:t>(i,j) </a:t>
            </a:r>
            <a:r>
              <a:rPr lang="en-US" sz="4400" b="1"/>
              <a:t>- </a:t>
            </a: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(i) </a:t>
            </a:r>
            <a:r>
              <a:rPr lang="en-US" sz="4400" b="1"/>
              <a:t>- </a:t>
            </a: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(j) </a:t>
            </a:r>
            <a:r>
              <a:rPr lang="en-US" sz="4400" b="1"/>
              <a:t>- H</a:t>
            </a:r>
            <a:r>
              <a:rPr lang="en-US" sz="4400" b="1" baseline="30000"/>
              <a:t>0 </a:t>
            </a:r>
            <a:endParaRPr lang="en-US" sz="4400" b="1"/>
          </a:p>
          <a:p>
            <a:pPr algn="ctr">
              <a:spcBef>
                <a:spcPct val="50000"/>
              </a:spcBef>
            </a:pPr>
            <a:r>
              <a:rPr lang="en-US" sz="4400" b="1"/>
              <a:t>higher order moments</a:t>
            </a: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1330325" y="4414838"/>
            <a:ext cx="7083425" cy="152241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 flipV="1">
            <a:off x="1371600" y="4395788"/>
            <a:ext cx="7085013" cy="15001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Concept: Linearity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828800" y="16748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undoped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81400" y="1674813"/>
            <a:ext cx="1219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15000" y="16637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2-body</a:t>
            </a:r>
          </a:p>
        </p:txBody>
      </p:sp>
      <p:sp>
        <p:nvSpPr>
          <p:cNvPr id="10" name="Right Brace 9"/>
          <p:cNvSpPr/>
          <p:nvPr/>
        </p:nvSpPr>
        <p:spPr>
          <a:xfrm rot="16200000">
            <a:off x="2209800" y="1816100"/>
            <a:ext cx="228600" cy="6858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Brace 10"/>
          <p:cNvSpPr/>
          <p:nvPr/>
        </p:nvSpPr>
        <p:spPr>
          <a:xfrm rot="16200000">
            <a:off x="3886200" y="1511300"/>
            <a:ext cx="152400" cy="12192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ight Brace 11"/>
          <p:cNvSpPr/>
          <p:nvPr/>
        </p:nvSpPr>
        <p:spPr>
          <a:xfrm rot="16200000">
            <a:off x="6096000" y="1282700"/>
            <a:ext cx="152400" cy="16764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57200" y="16637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disordered</a:t>
            </a:r>
          </a:p>
        </p:txBody>
      </p:sp>
      <p:sp>
        <p:nvSpPr>
          <p:cNvPr id="14" name="Right Brace 13"/>
          <p:cNvSpPr/>
          <p:nvPr/>
        </p:nvSpPr>
        <p:spPr>
          <a:xfrm rot="16200000">
            <a:off x="1023144" y="1848644"/>
            <a:ext cx="239712" cy="609600"/>
          </a:xfrm>
          <a:prstGeom prst="rightBrac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Construction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8100" y="4119563"/>
            <a:ext cx="6400800" cy="1752600"/>
          </a:xfrm>
        </p:spPr>
        <p:txBody>
          <a:bodyPr/>
          <a:lstStyle/>
          <a:p>
            <a:pPr marL="609600" indent="-609600" algn="l" eaLnBrk="1" hangingPunct="1">
              <a:buFontTx/>
              <a:buAutoNum type="arabicPeriod"/>
            </a:pPr>
            <a:r>
              <a:rPr lang="en-US" smtClean="0"/>
              <a:t>DFT doped &amp; undoped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mtClean="0"/>
              <a:t>Wannier-transformation</a:t>
            </a:r>
          </a:p>
          <a:p>
            <a:pPr marL="609600" indent="-609600" algn="l" eaLnBrk="1" hangingPunct="1">
              <a:buFontTx/>
              <a:buAutoNum type="arabicPeriod"/>
            </a:pPr>
            <a:r>
              <a:rPr lang="en-US" smtClean="0"/>
              <a:t>Linear superposition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3857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1) Density Functional Theory</a:t>
            </a:r>
          </a:p>
        </p:txBody>
      </p:sp>
      <p:sp>
        <p:nvSpPr>
          <p:cNvPr id="35843" name="Rectangle 8"/>
          <p:cNvSpPr>
            <a:spLocks noChangeArrowheads="1"/>
          </p:cNvSpPr>
          <p:nvPr/>
        </p:nvSpPr>
        <p:spPr bwMode="auto">
          <a:xfrm>
            <a:off x="1066800" y="1905000"/>
            <a:ext cx="253523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undoped</a:t>
            </a:r>
          </a:p>
          <a:p>
            <a:pPr>
              <a:spcBef>
                <a:spcPct val="20000"/>
              </a:spcBef>
            </a:pPr>
            <a:r>
              <a:rPr lang="en-US" sz="2800"/>
              <a:t>(normal cell)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5562600" y="1828800"/>
            <a:ext cx="264001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1 impurity</a:t>
            </a:r>
          </a:p>
          <a:p>
            <a:pPr>
              <a:spcBef>
                <a:spcPct val="20000"/>
              </a:spcBef>
            </a:pPr>
            <a:r>
              <a:rPr lang="en-US" sz="2800"/>
              <a:t>(per super cell)</a:t>
            </a:r>
          </a:p>
        </p:txBody>
      </p:sp>
      <p:sp>
        <p:nvSpPr>
          <p:cNvPr id="35845" name="Rectangle 148"/>
          <p:cNvSpPr>
            <a:spLocks noChangeArrowheads="1"/>
          </p:cNvSpPr>
          <p:nvPr/>
        </p:nvSpPr>
        <p:spPr bwMode="auto">
          <a:xfrm>
            <a:off x="457200" y="1103313"/>
            <a:ext cx="845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 u="sng"/>
              <a:t>two DFT Calculations</a:t>
            </a:r>
            <a:endParaRPr lang="en-US" sz="2800" u="sng"/>
          </a:p>
        </p:txBody>
      </p:sp>
      <p:sp>
        <p:nvSpPr>
          <p:cNvPr id="35846" name="Line 150"/>
          <p:cNvSpPr>
            <a:spLocks noChangeShapeType="1"/>
          </p:cNvSpPr>
          <p:nvPr/>
        </p:nvSpPr>
        <p:spPr bwMode="auto">
          <a:xfrm>
            <a:off x="4495800" y="1600200"/>
            <a:ext cx="0" cy="457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Rectangle 200"/>
          <p:cNvSpPr>
            <a:spLocks noChangeArrowheads="1"/>
          </p:cNvSpPr>
          <p:nvPr/>
        </p:nvSpPr>
        <p:spPr bwMode="auto">
          <a:xfrm>
            <a:off x="1676400" y="4267200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Oval 201"/>
          <p:cNvSpPr>
            <a:spLocks noChangeAspect="1" noChangeArrowheads="1"/>
          </p:cNvSpPr>
          <p:nvPr/>
        </p:nvSpPr>
        <p:spPr bwMode="auto">
          <a:xfrm>
            <a:off x="1541463" y="5005388"/>
            <a:ext cx="301625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219"/>
          <p:cNvSpPr>
            <a:spLocks noChangeArrowheads="1"/>
          </p:cNvSpPr>
          <p:nvPr/>
        </p:nvSpPr>
        <p:spPr bwMode="auto">
          <a:xfrm>
            <a:off x="6492875" y="3336925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0" name="Rectangle 221"/>
          <p:cNvSpPr>
            <a:spLocks noChangeArrowheads="1"/>
          </p:cNvSpPr>
          <p:nvPr/>
        </p:nvSpPr>
        <p:spPr bwMode="auto">
          <a:xfrm>
            <a:off x="7426325" y="3336925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1" name="Rectangle 227"/>
          <p:cNvSpPr>
            <a:spLocks noChangeArrowheads="1"/>
          </p:cNvSpPr>
          <p:nvPr/>
        </p:nvSpPr>
        <p:spPr bwMode="auto">
          <a:xfrm>
            <a:off x="6454775" y="4237038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2" name="Oval 228"/>
          <p:cNvSpPr>
            <a:spLocks noChangeAspect="1" noChangeArrowheads="1"/>
          </p:cNvSpPr>
          <p:nvPr/>
        </p:nvSpPr>
        <p:spPr bwMode="auto">
          <a:xfrm>
            <a:off x="6319838" y="4975225"/>
            <a:ext cx="301625" cy="3048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3" name="Rectangle 229"/>
          <p:cNvSpPr>
            <a:spLocks noChangeArrowheads="1"/>
          </p:cNvSpPr>
          <p:nvPr/>
        </p:nvSpPr>
        <p:spPr bwMode="auto">
          <a:xfrm>
            <a:off x="7391400" y="4267200"/>
            <a:ext cx="914400" cy="914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Oval 242"/>
          <p:cNvSpPr>
            <a:spLocks noChangeAspect="1" noChangeArrowheads="1"/>
          </p:cNvSpPr>
          <p:nvPr/>
        </p:nvSpPr>
        <p:spPr bwMode="auto">
          <a:xfrm>
            <a:off x="6324600" y="4110038"/>
            <a:ext cx="301625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Oval 245"/>
          <p:cNvSpPr>
            <a:spLocks noChangeAspect="1" noChangeArrowheads="1"/>
          </p:cNvSpPr>
          <p:nvPr/>
        </p:nvSpPr>
        <p:spPr bwMode="auto">
          <a:xfrm>
            <a:off x="7239000" y="4127500"/>
            <a:ext cx="301625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Oval 247"/>
          <p:cNvSpPr>
            <a:spLocks noChangeAspect="1" noChangeArrowheads="1"/>
          </p:cNvSpPr>
          <p:nvPr/>
        </p:nvSpPr>
        <p:spPr bwMode="auto">
          <a:xfrm>
            <a:off x="7204075" y="5006975"/>
            <a:ext cx="301625" cy="304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Oval 240"/>
          <p:cNvSpPr>
            <a:spLocks noChangeAspect="1" noChangeArrowheads="1"/>
          </p:cNvSpPr>
          <p:nvPr/>
        </p:nvSpPr>
        <p:spPr bwMode="auto">
          <a:xfrm>
            <a:off x="5064125" y="3862388"/>
            <a:ext cx="2660650" cy="2667000"/>
          </a:xfrm>
          <a:prstGeom prst="ellipse">
            <a:avLst/>
          </a:prstGeom>
          <a:solidFill>
            <a:srgbClr val="FFCC99">
              <a:alpha val="65097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TextBox 17"/>
          <p:cNvSpPr txBox="1">
            <a:spLocks noChangeArrowheads="1"/>
          </p:cNvSpPr>
          <p:nvPr/>
        </p:nvSpPr>
        <p:spPr bwMode="auto">
          <a:xfrm>
            <a:off x="5410200" y="5649913"/>
            <a:ext cx="2133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Influence impurity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231775" y="165100"/>
            <a:ext cx="89122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2) Wannier transfomation</a:t>
            </a:r>
          </a:p>
        </p:txBody>
      </p:sp>
      <p:sp>
        <p:nvSpPr>
          <p:cNvPr id="36867" name="AutoShape 9"/>
          <p:cNvSpPr>
            <a:spLocks noChangeArrowheads="1"/>
          </p:cNvSpPr>
          <p:nvPr/>
        </p:nvSpPr>
        <p:spPr bwMode="auto">
          <a:xfrm rot="5400000">
            <a:off x="6171406" y="3353594"/>
            <a:ext cx="576263" cy="422275"/>
          </a:xfrm>
          <a:prstGeom prst="rightArrow">
            <a:avLst>
              <a:gd name="adj1" fmla="val 50000"/>
              <a:gd name="adj2" fmla="val 341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AutoShape 10"/>
          <p:cNvSpPr>
            <a:spLocks noChangeArrowheads="1"/>
          </p:cNvSpPr>
          <p:nvPr/>
        </p:nvSpPr>
        <p:spPr bwMode="auto">
          <a:xfrm rot="-2700000">
            <a:off x="4041775" y="3287713"/>
            <a:ext cx="685800" cy="379412"/>
          </a:xfrm>
          <a:prstGeom prst="rightArrow">
            <a:avLst>
              <a:gd name="adj1" fmla="val 50000"/>
              <a:gd name="adj2" fmla="val 4518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Text Box 11"/>
          <p:cNvSpPr txBox="1">
            <a:spLocks noChangeArrowheads="1"/>
          </p:cNvSpPr>
          <p:nvPr/>
        </p:nvSpPr>
        <p:spPr bwMode="auto">
          <a:xfrm>
            <a:off x="838200" y="39624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DFT 1 impurity </a:t>
            </a:r>
          </a:p>
        </p:txBody>
      </p:sp>
      <p:sp>
        <p:nvSpPr>
          <p:cNvPr id="36870" name="Text Box 12"/>
          <p:cNvSpPr txBox="1">
            <a:spLocks noChangeArrowheads="1"/>
          </p:cNvSpPr>
          <p:nvPr/>
        </p:nvSpPr>
        <p:spPr bwMode="auto">
          <a:xfrm>
            <a:off x="4495800" y="1309687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/>
              <a:t>2 </a:t>
            </a:r>
            <a:r>
              <a:rPr lang="en-US" sz="2800" dirty="0" err="1"/>
              <a:t>Wannier</a:t>
            </a:r>
            <a:r>
              <a:rPr lang="en-US" sz="2800" dirty="0"/>
              <a:t> transformations</a:t>
            </a:r>
          </a:p>
        </p:txBody>
      </p:sp>
      <p:sp>
        <p:nvSpPr>
          <p:cNvPr id="36871" name="Rectangle 13"/>
          <p:cNvSpPr>
            <a:spLocks noChangeArrowheads="1"/>
          </p:cNvSpPr>
          <p:nvPr/>
        </p:nvSpPr>
        <p:spPr bwMode="auto">
          <a:xfrm>
            <a:off x="4267200" y="4495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u="sng"/>
              <a:t>2 Tight Binding Hamiltonians</a:t>
            </a:r>
          </a:p>
        </p:txBody>
      </p:sp>
      <p:sp>
        <p:nvSpPr>
          <p:cNvPr id="36872" name="Line 14"/>
          <p:cNvSpPr>
            <a:spLocks noChangeShapeType="1"/>
          </p:cNvSpPr>
          <p:nvPr/>
        </p:nvSpPr>
        <p:spPr bwMode="auto">
          <a:xfrm>
            <a:off x="6835775" y="4986338"/>
            <a:ext cx="19050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73" name="Rectangle 15"/>
          <p:cNvSpPr>
            <a:spLocks noChangeArrowheads="1"/>
          </p:cNvSpPr>
          <p:nvPr/>
        </p:nvSpPr>
        <p:spPr bwMode="auto">
          <a:xfrm>
            <a:off x="4857750" y="5105400"/>
            <a:ext cx="1689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undoped</a:t>
            </a:r>
          </a:p>
        </p:txBody>
      </p:sp>
      <p:sp>
        <p:nvSpPr>
          <p:cNvPr id="36874" name="Rectangle 16"/>
          <p:cNvSpPr>
            <a:spLocks noChangeArrowheads="1"/>
          </p:cNvSpPr>
          <p:nvPr/>
        </p:nvSpPr>
        <p:spPr bwMode="auto">
          <a:xfrm>
            <a:off x="7162800" y="5105400"/>
            <a:ext cx="1889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/>
              <a:t>1 impurity</a:t>
            </a:r>
          </a:p>
        </p:txBody>
      </p:sp>
      <p:grpSp>
        <p:nvGrpSpPr>
          <p:cNvPr id="36875" name="Group 54"/>
          <p:cNvGrpSpPr>
            <a:grpSpLocks/>
          </p:cNvGrpSpPr>
          <p:nvPr/>
        </p:nvGrpSpPr>
        <p:grpSpPr bwMode="auto">
          <a:xfrm>
            <a:off x="1143000" y="4556125"/>
            <a:ext cx="1600200" cy="1828800"/>
            <a:chOff x="384" y="2976"/>
            <a:chExt cx="1832" cy="1152"/>
          </a:xfrm>
        </p:grpSpPr>
        <p:sp>
          <p:nvSpPr>
            <p:cNvPr id="36894" name="Rectangle 33"/>
            <p:cNvSpPr>
              <a:spLocks noChangeArrowheads="1"/>
            </p:cNvSpPr>
            <p:nvPr/>
          </p:nvSpPr>
          <p:spPr bwMode="auto">
            <a:xfrm>
              <a:off x="403" y="3324"/>
              <a:ext cx="1794" cy="3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5" name="Rectangle 2"/>
            <p:cNvSpPr>
              <a:spLocks noChangeArrowheads="1"/>
            </p:cNvSpPr>
            <p:nvPr/>
          </p:nvSpPr>
          <p:spPr bwMode="auto">
            <a:xfrm>
              <a:off x="414" y="2976"/>
              <a:ext cx="1794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6" name="Line 4"/>
            <p:cNvSpPr>
              <a:spLocks noChangeShapeType="1"/>
            </p:cNvSpPr>
            <p:nvPr/>
          </p:nvSpPr>
          <p:spPr bwMode="auto">
            <a:xfrm>
              <a:off x="414" y="3522"/>
              <a:ext cx="17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7" name="Freeform 17"/>
            <p:cNvSpPr>
              <a:spLocks/>
            </p:cNvSpPr>
            <p:nvPr/>
          </p:nvSpPr>
          <p:spPr bwMode="auto">
            <a:xfrm>
              <a:off x="432" y="3060"/>
              <a:ext cx="1776" cy="132"/>
            </a:xfrm>
            <a:custGeom>
              <a:avLst/>
              <a:gdLst>
                <a:gd name="T0" fmla="*/ 0 w 1776"/>
                <a:gd name="T1" fmla="*/ 0 h 352"/>
                <a:gd name="T2" fmla="*/ 816 w 1776"/>
                <a:gd name="T3" fmla="*/ 0 h 352"/>
                <a:gd name="T4" fmla="*/ 1584 w 1776"/>
                <a:gd name="T5" fmla="*/ 0 h 352"/>
                <a:gd name="T6" fmla="*/ 1776 w 1776"/>
                <a:gd name="T7" fmla="*/ 0 h 3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352"/>
                <a:gd name="T14" fmla="*/ 1776 w 1776"/>
                <a:gd name="T15" fmla="*/ 352 h 3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352">
                  <a:moveTo>
                    <a:pt x="0" y="352"/>
                  </a:moveTo>
                  <a:cubicBezTo>
                    <a:pt x="276" y="192"/>
                    <a:pt x="552" y="32"/>
                    <a:pt x="816" y="16"/>
                  </a:cubicBezTo>
                  <a:cubicBezTo>
                    <a:pt x="1080" y="0"/>
                    <a:pt x="1424" y="216"/>
                    <a:pt x="1584" y="256"/>
                  </a:cubicBezTo>
                  <a:cubicBezTo>
                    <a:pt x="1744" y="296"/>
                    <a:pt x="1760" y="276"/>
                    <a:pt x="1776" y="25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8" name="Freeform 19"/>
            <p:cNvSpPr>
              <a:spLocks/>
            </p:cNvSpPr>
            <p:nvPr/>
          </p:nvSpPr>
          <p:spPr bwMode="auto">
            <a:xfrm>
              <a:off x="384" y="3030"/>
              <a:ext cx="1824" cy="189"/>
            </a:xfrm>
            <a:custGeom>
              <a:avLst/>
              <a:gdLst>
                <a:gd name="T0" fmla="*/ 0 w 1824"/>
                <a:gd name="T1" fmla="*/ 0 h 504"/>
                <a:gd name="T2" fmla="*/ 960 w 1824"/>
                <a:gd name="T3" fmla="*/ 0 h 504"/>
                <a:gd name="T4" fmla="*/ 1680 w 1824"/>
                <a:gd name="T5" fmla="*/ 0 h 504"/>
                <a:gd name="T6" fmla="*/ 1824 w 1824"/>
                <a:gd name="T7" fmla="*/ 0 h 5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24"/>
                <a:gd name="T13" fmla="*/ 0 h 504"/>
                <a:gd name="T14" fmla="*/ 1824 w 1824"/>
                <a:gd name="T15" fmla="*/ 504 h 5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24" h="504">
                  <a:moveTo>
                    <a:pt x="0" y="0"/>
                  </a:moveTo>
                  <a:cubicBezTo>
                    <a:pt x="340" y="228"/>
                    <a:pt x="680" y="456"/>
                    <a:pt x="960" y="480"/>
                  </a:cubicBezTo>
                  <a:cubicBezTo>
                    <a:pt x="1240" y="504"/>
                    <a:pt x="1536" y="200"/>
                    <a:pt x="1680" y="144"/>
                  </a:cubicBezTo>
                  <a:cubicBezTo>
                    <a:pt x="1824" y="88"/>
                    <a:pt x="1824" y="116"/>
                    <a:pt x="1824" y="14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9" name="Freeform 21"/>
            <p:cNvSpPr>
              <a:spLocks/>
            </p:cNvSpPr>
            <p:nvPr/>
          </p:nvSpPr>
          <p:spPr bwMode="auto">
            <a:xfrm>
              <a:off x="432" y="2976"/>
              <a:ext cx="1296" cy="267"/>
            </a:xfrm>
            <a:custGeom>
              <a:avLst/>
              <a:gdLst>
                <a:gd name="T0" fmla="*/ 0 w 1296"/>
                <a:gd name="T1" fmla="*/ 0 h 712"/>
                <a:gd name="T2" fmla="*/ 480 w 1296"/>
                <a:gd name="T3" fmla="*/ 0 h 712"/>
                <a:gd name="T4" fmla="*/ 1152 w 1296"/>
                <a:gd name="T5" fmla="*/ 0 h 712"/>
                <a:gd name="T6" fmla="*/ 1296 w 1296"/>
                <a:gd name="T7" fmla="*/ 0 h 7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96"/>
                <a:gd name="T13" fmla="*/ 0 h 712"/>
                <a:gd name="T14" fmla="*/ 1296 w 1296"/>
                <a:gd name="T15" fmla="*/ 712 h 7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96" h="712">
                  <a:moveTo>
                    <a:pt x="0" y="384"/>
                  </a:moveTo>
                  <a:cubicBezTo>
                    <a:pt x="144" y="548"/>
                    <a:pt x="288" y="712"/>
                    <a:pt x="480" y="672"/>
                  </a:cubicBezTo>
                  <a:cubicBezTo>
                    <a:pt x="672" y="632"/>
                    <a:pt x="1016" y="256"/>
                    <a:pt x="1152" y="144"/>
                  </a:cubicBezTo>
                  <a:cubicBezTo>
                    <a:pt x="1288" y="32"/>
                    <a:pt x="1292" y="16"/>
                    <a:pt x="129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0" name="Freeform 22"/>
            <p:cNvSpPr>
              <a:spLocks/>
            </p:cNvSpPr>
            <p:nvPr/>
          </p:nvSpPr>
          <p:spPr bwMode="auto">
            <a:xfrm>
              <a:off x="432" y="3006"/>
              <a:ext cx="1776" cy="279"/>
            </a:xfrm>
            <a:custGeom>
              <a:avLst/>
              <a:gdLst>
                <a:gd name="T0" fmla="*/ 0 w 1776"/>
                <a:gd name="T1" fmla="*/ 0 h 744"/>
                <a:gd name="T2" fmla="*/ 336 w 1776"/>
                <a:gd name="T3" fmla="*/ 0 h 744"/>
                <a:gd name="T4" fmla="*/ 768 w 1776"/>
                <a:gd name="T5" fmla="*/ 0 h 744"/>
                <a:gd name="T6" fmla="*/ 1488 w 1776"/>
                <a:gd name="T7" fmla="*/ 0 h 744"/>
                <a:gd name="T8" fmla="*/ 1776 w 1776"/>
                <a:gd name="T9" fmla="*/ 0 h 7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76"/>
                <a:gd name="T16" fmla="*/ 0 h 744"/>
                <a:gd name="T17" fmla="*/ 1776 w 1776"/>
                <a:gd name="T18" fmla="*/ 744 h 7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76" h="744">
                  <a:moveTo>
                    <a:pt x="0" y="64"/>
                  </a:moveTo>
                  <a:cubicBezTo>
                    <a:pt x="104" y="404"/>
                    <a:pt x="208" y="744"/>
                    <a:pt x="336" y="736"/>
                  </a:cubicBezTo>
                  <a:cubicBezTo>
                    <a:pt x="464" y="728"/>
                    <a:pt x="576" y="32"/>
                    <a:pt x="768" y="16"/>
                  </a:cubicBezTo>
                  <a:cubicBezTo>
                    <a:pt x="960" y="0"/>
                    <a:pt x="1320" y="544"/>
                    <a:pt x="1488" y="640"/>
                  </a:cubicBezTo>
                  <a:cubicBezTo>
                    <a:pt x="1656" y="736"/>
                    <a:pt x="1716" y="664"/>
                    <a:pt x="1776" y="59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1" name="Freeform 23"/>
            <p:cNvSpPr>
              <a:spLocks/>
            </p:cNvSpPr>
            <p:nvPr/>
          </p:nvSpPr>
          <p:spPr bwMode="auto">
            <a:xfrm>
              <a:off x="432" y="3444"/>
              <a:ext cx="1776" cy="198"/>
            </a:xfrm>
            <a:custGeom>
              <a:avLst/>
              <a:gdLst>
                <a:gd name="T0" fmla="*/ 0 w 1776"/>
                <a:gd name="T1" fmla="*/ 0 h 528"/>
                <a:gd name="T2" fmla="*/ 384 w 1776"/>
                <a:gd name="T3" fmla="*/ 0 h 528"/>
                <a:gd name="T4" fmla="*/ 1104 w 1776"/>
                <a:gd name="T5" fmla="*/ 0 h 528"/>
                <a:gd name="T6" fmla="*/ 1776 w 1776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528"/>
                <a:gd name="T14" fmla="*/ 1776 w 1776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528">
                  <a:moveTo>
                    <a:pt x="0" y="0"/>
                  </a:moveTo>
                  <a:cubicBezTo>
                    <a:pt x="100" y="104"/>
                    <a:pt x="200" y="208"/>
                    <a:pt x="384" y="288"/>
                  </a:cubicBezTo>
                  <a:cubicBezTo>
                    <a:pt x="568" y="368"/>
                    <a:pt x="872" y="528"/>
                    <a:pt x="1104" y="480"/>
                  </a:cubicBezTo>
                  <a:cubicBezTo>
                    <a:pt x="1336" y="432"/>
                    <a:pt x="1556" y="216"/>
                    <a:pt x="1776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2" name="Freeform 25"/>
            <p:cNvSpPr>
              <a:spLocks/>
            </p:cNvSpPr>
            <p:nvPr/>
          </p:nvSpPr>
          <p:spPr bwMode="auto">
            <a:xfrm>
              <a:off x="432" y="3450"/>
              <a:ext cx="1776" cy="210"/>
            </a:xfrm>
            <a:custGeom>
              <a:avLst/>
              <a:gdLst>
                <a:gd name="T0" fmla="*/ 0 w 1776"/>
                <a:gd name="T1" fmla="*/ 0 h 560"/>
                <a:gd name="T2" fmla="*/ 720 w 1776"/>
                <a:gd name="T3" fmla="*/ 0 h 560"/>
                <a:gd name="T4" fmla="*/ 1488 w 1776"/>
                <a:gd name="T5" fmla="*/ 0 h 560"/>
                <a:gd name="T6" fmla="*/ 1776 w 1776"/>
                <a:gd name="T7" fmla="*/ 0 h 5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560"/>
                <a:gd name="T14" fmla="*/ 1776 w 1776"/>
                <a:gd name="T15" fmla="*/ 560 h 5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560">
                  <a:moveTo>
                    <a:pt x="0" y="560"/>
                  </a:moveTo>
                  <a:cubicBezTo>
                    <a:pt x="236" y="312"/>
                    <a:pt x="472" y="64"/>
                    <a:pt x="720" y="32"/>
                  </a:cubicBezTo>
                  <a:cubicBezTo>
                    <a:pt x="968" y="0"/>
                    <a:pt x="1312" y="312"/>
                    <a:pt x="1488" y="368"/>
                  </a:cubicBezTo>
                  <a:cubicBezTo>
                    <a:pt x="1664" y="424"/>
                    <a:pt x="1720" y="396"/>
                    <a:pt x="1776" y="3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3" name="Freeform 27"/>
            <p:cNvSpPr>
              <a:spLocks/>
            </p:cNvSpPr>
            <p:nvPr/>
          </p:nvSpPr>
          <p:spPr bwMode="auto">
            <a:xfrm>
              <a:off x="432" y="3567"/>
              <a:ext cx="1776" cy="114"/>
            </a:xfrm>
            <a:custGeom>
              <a:avLst/>
              <a:gdLst>
                <a:gd name="T0" fmla="*/ 0 w 1776"/>
                <a:gd name="T1" fmla="*/ 0 h 304"/>
                <a:gd name="T2" fmla="*/ 576 w 1776"/>
                <a:gd name="T3" fmla="*/ 0 h 304"/>
                <a:gd name="T4" fmla="*/ 1056 w 1776"/>
                <a:gd name="T5" fmla="*/ 0 h 304"/>
                <a:gd name="T6" fmla="*/ 1776 w 1776"/>
                <a:gd name="T7" fmla="*/ 0 h 3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304"/>
                <a:gd name="T14" fmla="*/ 1776 w 1776"/>
                <a:gd name="T15" fmla="*/ 304 h 3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304">
                  <a:moveTo>
                    <a:pt x="0" y="56"/>
                  </a:moveTo>
                  <a:cubicBezTo>
                    <a:pt x="200" y="180"/>
                    <a:pt x="400" y="304"/>
                    <a:pt x="576" y="296"/>
                  </a:cubicBezTo>
                  <a:cubicBezTo>
                    <a:pt x="752" y="288"/>
                    <a:pt x="856" y="16"/>
                    <a:pt x="1056" y="8"/>
                  </a:cubicBezTo>
                  <a:cubicBezTo>
                    <a:pt x="1256" y="0"/>
                    <a:pt x="1516" y="124"/>
                    <a:pt x="1776" y="24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4" name="Freeform 28"/>
            <p:cNvSpPr>
              <a:spLocks/>
            </p:cNvSpPr>
            <p:nvPr/>
          </p:nvSpPr>
          <p:spPr bwMode="auto">
            <a:xfrm>
              <a:off x="432" y="3387"/>
              <a:ext cx="1776" cy="111"/>
            </a:xfrm>
            <a:custGeom>
              <a:avLst/>
              <a:gdLst>
                <a:gd name="T0" fmla="*/ 0 w 1776"/>
                <a:gd name="T1" fmla="*/ 0 h 296"/>
                <a:gd name="T2" fmla="*/ 1296 w 1776"/>
                <a:gd name="T3" fmla="*/ 0 h 296"/>
                <a:gd name="T4" fmla="*/ 1776 w 1776"/>
                <a:gd name="T5" fmla="*/ 0 h 296"/>
                <a:gd name="T6" fmla="*/ 0 60000 65536"/>
                <a:gd name="T7" fmla="*/ 0 60000 65536"/>
                <a:gd name="T8" fmla="*/ 0 60000 65536"/>
                <a:gd name="T9" fmla="*/ 0 w 1776"/>
                <a:gd name="T10" fmla="*/ 0 h 296"/>
                <a:gd name="T11" fmla="*/ 1776 w 1776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96">
                  <a:moveTo>
                    <a:pt x="0" y="248"/>
                  </a:moveTo>
                  <a:cubicBezTo>
                    <a:pt x="500" y="124"/>
                    <a:pt x="1000" y="0"/>
                    <a:pt x="1296" y="8"/>
                  </a:cubicBezTo>
                  <a:cubicBezTo>
                    <a:pt x="1592" y="16"/>
                    <a:pt x="1684" y="156"/>
                    <a:pt x="1776" y="2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5" name="Freeform 29"/>
            <p:cNvSpPr>
              <a:spLocks/>
            </p:cNvSpPr>
            <p:nvPr/>
          </p:nvSpPr>
          <p:spPr bwMode="auto">
            <a:xfrm>
              <a:off x="432" y="3930"/>
              <a:ext cx="1776" cy="111"/>
            </a:xfrm>
            <a:custGeom>
              <a:avLst/>
              <a:gdLst>
                <a:gd name="T0" fmla="*/ 0 w 1776"/>
                <a:gd name="T1" fmla="*/ 0 h 296"/>
                <a:gd name="T2" fmla="*/ 624 w 1776"/>
                <a:gd name="T3" fmla="*/ 0 h 296"/>
                <a:gd name="T4" fmla="*/ 1776 w 1776"/>
                <a:gd name="T5" fmla="*/ 0 h 296"/>
                <a:gd name="T6" fmla="*/ 0 60000 65536"/>
                <a:gd name="T7" fmla="*/ 0 60000 65536"/>
                <a:gd name="T8" fmla="*/ 0 60000 65536"/>
                <a:gd name="T9" fmla="*/ 0 w 1776"/>
                <a:gd name="T10" fmla="*/ 0 h 296"/>
                <a:gd name="T11" fmla="*/ 1776 w 1776"/>
                <a:gd name="T12" fmla="*/ 296 h 2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76" h="296">
                  <a:moveTo>
                    <a:pt x="0" y="248"/>
                  </a:moveTo>
                  <a:cubicBezTo>
                    <a:pt x="164" y="124"/>
                    <a:pt x="328" y="0"/>
                    <a:pt x="624" y="8"/>
                  </a:cubicBezTo>
                  <a:cubicBezTo>
                    <a:pt x="920" y="16"/>
                    <a:pt x="1584" y="248"/>
                    <a:pt x="1776" y="296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6" name="Freeform 30"/>
            <p:cNvSpPr>
              <a:spLocks/>
            </p:cNvSpPr>
            <p:nvPr/>
          </p:nvSpPr>
          <p:spPr bwMode="auto">
            <a:xfrm>
              <a:off x="432" y="3870"/>
              <a:ext cx="1784" cy="177"/>
            </a:xfrm>
            <a:custGeom>
              <a:avLst/>
              <a:gdLst>
                <a:gd name="T0" fmla="*/ 0 w 1784"/>
                <a:gd name="T1" fmla="*/ 0 h 472"/>
                <a:gd name="T2" fmla="*/ 864 w 1784"/>
                <a:gd name="T3" fmla="*/ 0 h 472"/>
                <a:gd name="T4" fmla="*/ 1632 w 1784"/>
                <a:gd name="T5" fmla="*/ 0 h 472"/>
                <a:gd name="T6" fmla="*/ 1776 w 1784"/>
                <a:gd name="T7" fmla="*/ 0 h 4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84"/>
                <a:gd name="T13" fmla="*/ 0 h 472"/>
                <a:gd name="T14" fmla="*/ 1784 w 1784"/>
                <a:gd name="T15" fmla="*/ 472 h 4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84" h="472">
                  <a:moveTo>
                    <a:pt x="0" y="208"/>
                  </a:moveTo>
                  <a:cubicBezTo>
                    <a:pt x="296" y="340"/>
                    <a:pt x="592" y="472"/>
                    <a:pt x="864" y="448"/>
                  </a:cubicBezTo>
                  <a:cubicBezTo>
                    <a:pt x="1136" y="424"/>
                    <a:pt x="1480" y="128"/>
                    <a:pt x="1632" y="64"/>
                  </a:cubicBezTo>
                  <a:cubicBezTo>
                    <a:pt x="1784" y="0"/>
                    <a:pt x="1780" y="32"/>
                    <a:pt x="1776" y="64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7" name="Freeform 31"/>
            <p:cNvSpPr>
              <a:spLocks/>
            </p:cNvSpPr>
            <p:nvPr/>
          </p:nvSpPr>
          <p:spPr bwMode="auto">
            <a:xfrm>
              <a:off x="432" y="3864"/>
              <a:ext cx="1776" cy="228"/>
            </a:xfrm>
            <a:custGeom>
              <a:avLst/>
              <a:gdLst>
                <a:gd name="T0" fmla="*/ 0 w 1776"/>
                <a:gd name="T1" fmla="*/ 0 h 608"/>
                <a:gd name="T2" fmla="*/ 480 w 1776"/>
                <a:gd name="T3" fmla="*/ 0 h 608"/>
                <a:gd name="T4" fmla="*/ 1008 w 1776"/>
                <a:gd name="T5" fmla="*/ 0 h 608"/>
                <a:gd name="T6" fmla="*/ 1776 w 1776"/>
                <a:gd name="T7" fmla="*/ 0 h 6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76"/>
                <a:gd name="T13" fmla="*/ 0 h 608"/>
                <a:gd name="T14" fmla="*/ 1776 w 1776"/>
                <a:gd name="T15" fmla="*/ 608 h 6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76" h="608">
                  <a:moveTo>
                    <a:pt x="0" y="320"/>
                  </a:moveTo>
                  <a:cubicBezTo>
                    <a:pt x="156" y="464"/>
                    <a:pt x="312" y="608"/>
                    <a:pt x="480" y="560"/>
                  </a:cubicBezTo>
                  <a:cubicBezTo>
                    <a:pt x="648" y="512"/>
                    <a:pt x="792" y="64"/>
                    <a:pt x="1008" y="32"/>
                  </a:cubicBezTo>
                  <a:cubicBezTo>
                    <a:pt x="1224" y="0"/>
                    <a:pt x="1500" y="184"/>
                    <a:pt x="1776" y="3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908" name="Freeform 32"/>
            <p:cNvSpPr>
              <a:spLocks/>
            </p:cNvSpPr>
            <p:nvPr/>
          </p:nvSpPr>
          <p:spPr bwMode="auto">
            <a:xfrm>
              <a:off x="432" y="3840"/>
              <a:ext cx="1776" cy="237"/>
            </a:xfrm>
            <a:custGeom>
              <a:avLst/>
              <a:gdLst>
                <a:gd name="T0" fmla="*/ 1222 w 1824"/>
                <a:gd name="T1" fmla="*/ 0 h 632"/>
                <a:gd name="T2" fmla="*/ 965 w 1824"/>
                <a:gd name="T3" fmla="*/ 0 h 632"/>
                <a:gd name="T4" fmla="*/ 740 w 1824"/>
                <a:gd name="T5" fmla="*/ 0 h 632"/>
                <a:gd name="T6" fmla="*/ 291 w 1824"/>
                <a:gd name="T7" fmla="*/ 0 h 632"/>
                <a:gd name="T8" fmla="*/ 0 w 1824"/>
                <a:gd name="T9" fmla="*/ 0 h 6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24"/>
                <a:gd name="T16" fmla="*/ 0 h 632"/>
                <a:gd name="T17" fmla="*/ 1824 w 1824"/>
                <a:gd name="T18" fmla="*/ 632 h 6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24" h="632">
                  <a:moveTo>
                    <a:pt x="1824" y="272"/>
                  </a:moveTo>
                  <a:cubicBezTo>
                    <a:pt x="1692" y="368"/>
                    <a:pt x="1560" y="464"/>
                    <a:pt x="1440" y="512"/>
                  </a:cubicBezTo>
                  <a:cubicBezTo>
                    <a:pt x="1320" y="560"/>
                    <a:pt x="1272" y="632"/>
                    <a:pt x="1104" y="560"/>
                  </a:cubicBezTo>
                  <a:cubicBezTo>
                    <a:pt x="936" y="488"/>
                    <a:pt x="616" y="160"/>
                    <a:pt x="432" y="80"/>
                  </a:cubicBezTo>
                  <a:cubicBezTo>
                    <a:pt x="248" y="0"/>
                    <a:pt x="124" y="40"/>
                    <a:pt x="0" y="8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6876" name="Group 53"/>
          <p:cNvGrpSpPr>
            <a:grpSpLocks/>
          </p:cNvGrpSpPr>
          <p:nvPr/>
        </p:nvGrpSpPr>
        <p:grpSpPr bwMode="auto">
          <a:xfrm>
            <a:off x="550863" y="1682750"/>
            <a:ext cx="2865437" cy="1828800"/>
            <a:chOff x="432" y="960"/>
            <a:chExt cx="1805" cy="1152"/>
          </a:xfrm>
        </p:grpSpPr>
        <p:sp>
          <p:nvSpPr>
            <p:cNvPr id="36888" name="Rectangle 41"/>
            <p:cNvSpPr>
              <a:spLocks noChangeArrowheads="1"/>
            </p:cNvSpPr>
            <p:nvPr/>
          </p:nvSpPr>
          <p:spPr bwMode="auto">
            <a:xfrm>
              <a:off x="432" y="1308"/>
              <a:ext cx="1794" cy="38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9" name="Rectangle 36"/>
            <p:cNvSpPr>
              <a:spLocks noChangeArrowheads="1"/>
            </p:cNvSpPr>
            <p:nvPr/>
          </p:nvSpPr>
          <p:spPr bwMode="auto">
            <a:xfrm>
              <a:off x="443" y="960"/>
              <a:ext cx="1794" cy="115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90" name="Freeform 37"/>
            <p:cNvSpPr>
              <a:spLocks/>
            </p:cNvSpPr>
            <p:nvPr/>
          </p:nvSpPr>
          <p:spPr bwMode="auto">
            <a:xfrm>
              <a:off x="443" y="1385"/>
              <a:ext cx="1794" cy="316"/>
            </a:xfrm>
            <a:custGeom>
              <a:avLst/>
              <a:gdLst>
                <a:gd name="T0" fmla="*/ 0 w 2256"/>
                <a:gd name="T1" fmla="*/ 0 h 752"/>
                <a:gd name="T2" fmla="*/ 11 w 2256"/>
                <a:gd name="T3" fmla="*/ 0 h 752"/>
                <a:gd name="T4" fmla="*/ 21 w 2256"/>
                <a:gd name="T5" fmla="*/ 0 h 752"/>
                <a:gd name="T6" fmla="*/ 31 w 2256"/>
                <a:gd name="T7" fmla="*/ 0 h 752"/>
                <a:gd name="T8" fmla="*/ 41 w 2256"/>
                <a:gd name="T9" fmla="*/ 0 h 752"/>
                <a:gd name="T10" fmla="*/ 56 w 2256"/>
                <a:gd name="T11" fmla="*/ 0 h 752"/>
                <a:gd name="T12" fmla="*/ 66 w 2256"/>
                <a:gd name="T13" fmla="*/ 0 h 752"/>
                <a:gd name="T14" fmla="*/ 72 w 2256"/>
                <a:gd name="T15" fmla="*/ 0 h 7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56"/>
                <a:gd name="T25" fmla="*/ 0 h 752"/>
                <a:gd name="T26" fmla="*/ 2256 w 2256"/>
                <a:gd name="T27" fmla="*/ 752 h 7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56" h="752">
                  <a:moveTo>
                    <a:pt x="0" y="472"/>
                  </a:moveTo>
                  <a:cubicBezTo>
                    <a:pt x="112" y="456"/>
                    <a:pt x="224" y="440"/>
                    <a:pt x="336" y="376"/>
                  </a:cubicBezTo>
                  <a:cubicBezTo>
                    <a:pt x="448" y="312"/>
                    <a:pt x="568" y="144"/>
                    <a:pt x="672" y="88"/>
                  </a:cubicBezTo>
                  <a:cubicBezTo>
                    <a:pt x="776" y="32"/>
                    <a:pt x="856" y="0"/>
                    <a:pt x="960" y="40"/>
                  </a:cubicBezTo>
                  <a:cubicBezTo>
                    <a:pt x="1064" y="80"/>
                    <a:pt x="1168" y="216"/>
                    <a:pt x="1296" y="328"/>
                  </a:cubicBezTo>
                  <a:cubicBezTo>
                    <a:pt x="1424" y="440"/>
                    <a:pt x="1600" y="672"/>
                    <a:pt x="1728" y="712"/>
                  </a:cubicBezTo>
                  <a:cubicBezTo>
                    <a:pt x="1856" y="752"/>
                    <a:pt x="1976" y="632"/>
                    <a:pt x="2064" y="568"/>
                  </a:cubicBezTo>
                  <a:cubicBezTo>
                    <a:pt x="2152" y="504"/>
                    <a:pt x="2204" y="416"/>
                    <a:pt x="2256" y="32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1" name="Line 38"/>
            <p:cNvSpPr>
              <a:spLocks noChangeShapeType="1"/>
            </p:cNvSpPr>
            <p:nvPr/>
          </p:nvSpPr>
          <p:spPr bwMode="auto">
            <a:xfrm>
              <a:off x="443" y="1506"/>
              <a:ext cx="179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2" name="Freeform 39"/>
            <p:cNvSpPr>
              <a:spLocks/>
            </p:cNvSpPr>
            <p:nvPr/>
          </p:nvSpPr>
          <p:spPr bwMode="auto">
            <a:xfrm>
              <a:off x="520" y="960"/>
              <a:ext cx="1335" cy="306"/>
            </a:xfrm>
            <a:custGeom>
              <a:avLst/>
              <a:gdLst>
                <a:gd name="T0" fmla="*/ 0 w 1680"/>
                <a:gd name="T1" fmla="*/ 0 h 728"/>
                <a:gd name="T2" fmla="*/ 24 w 1680"/>
                <a:gd name="T3" fmla="*/ 0 h 728"/>
                <a:gd name="T4" fmla="*/ 45 w 1680"/>
                <a:gd name="T5" fmla="*/ 0 h 728"/>
                <a:gd name="T6" fmla="*/ 53 w 1680"/>
                <a:gd name="T7" fmla="*/ 0 h 7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80"/>
                <a:gd name="T13" fmla="*/ 0 h 728"/>
                <a:gd name="T14" fmla="*/ 1680 w 1680"/>
                <a:gd name="T15" fmla="*/ 728 h 7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80" h="728">
                  <a:moveTo>
                    <a:pt x="0" y="0"/>
                  </a:moveTo>
                  <a:cubicBezTo>
                    <a:pt x="264" y="308"/>
                    <a:pt x="528" y="616"/>
                    <a:pt x="768" y="672"/>
                  </a:cubicBezTo>
                  <a:cubicBezTo>
                    <a:pt x="1008" y="728"/>
                    <a:pt x="1288" y="448"/>
                    <a:pt x="1440" y="336"/>
                  </a:cubicBezTo>
                  <a:cubicBezTo>
                    <a:pt x="1592" y="224"/>
                    <a:pt x="1636" y="112"/>
                    <a:pt x="168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93" name="Freeform 40"/>
            <p:cNvSpPr>
              <a:spLocks/>
            </p:cNvSpPr>
            <p:nvPr/>
          </p:nvSpPr>
          <p:spPr bwMode="auto">
            <a:xfrm>
              <a:off x="443" y="1789"/>
              <a:ext cx="1527" cy="323"/>
            </a:xfrm>
            <a:custGeom>
              <a:avLst/>
              <a:gdLst>
                <a:gd name="T0" fmla="*/ 0 w 1920"/>
                <a:gd name="T1" fmla="*/ 0 h 768"/>
                <a:gd name="T2" fmla="*/ 25 w 1920"/>
                <a:gd name="T3" fmla="*/ 0 h 768"/>
                <a:gd name="T4" fmla="*/ 41 w 1920"/>
                <a:gd name="T5" fmla="*/ 0 h 768"/>
                <a:gd name="T6" fmla="*/ 62 w 1920"/>
                <a:gd name="T7" fmla="*/ 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0"/>
                <a:gd name="T13" fmla="*/ 0 h 768"/>
                <a:gd name="T14" fmla="*/ 1920 w 1920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0" h="768">
                  <a:moveTo>
                    <a:pt x="0" y="0"/>
                  </a:moveTo>
                  <a:cubicBezTo>
                    <a:pt x="276" y="248"/>
                    <a:pt x="552" y="496"/>
                    <a:pt x="768" y="528"/>
                  </a:cubicBezTo>
                  <a:cubicBezTo>
                    <a:pt x="984" y="560"/>
                    <a:pt x="1104" y="152"/>
                    <a:pt x="1296" y="192"/>
                  </a:cubicBezTo>
                  <a:cubicBezTo>
                    <a:pt x="1488" y="232"/>
                    <a:pt x="1704" y="500"/>
                    <a:pt x="1920" y="76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7" name="Text Box 52"/>
          <p:cNvSpPr txBox="1">
            <a:spLocks noChangeArrowheads="1"/>
          </p:cNvSpPr>
          <p:nvPr/>
        </p:nvSpPr>
        <p:spPr bwMode="auto">
          <a:xfrm>
            <a:off x="685800" y="10668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DFT undoped </a:t>
            </a:r>
          </a:p>
        </p:txBody>
      </p:sp>
      <p:sp>
        <p:nvSpPr>
          <p:cNvPr id="36878" name="Text Box 55"/>
          <p:cNvSpPr txBox="1">
            <a:spLocks noChangeArrowheads="1"/>
          </p:cNvSpPr>
          <p:nvPr/>
        </p:nvSpPr>
        <p:spPr bwMode="auto">
          <a:xfrm rot="-5400000">
            <a:off x="-361950" y="5391150"/>
            <a:ext cx="1349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/>
              <a:t>Energy</a:t>
            </a:r>
          </a:p>
        </p:txBody>
      </p:sp>
      <p:sp>
        <p:nvSpPr>
          <p:cNvPr id="36879" name="Text Box 56"/>
          <p:cNvSpPr txBox="1">
            <a:spLocks noChangeArrowheads="1"/>
          </p:cNvSpPr>
          <p:nvPr/>
        </p:nvSpPr>
        <p:spPr bwMode="auto">
          <a:xfrm rot="-5400000">
            <a:off x="-365125" y="2352675"/>
            <a:ext cx="134937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/>
              <a:t>Energy</a:t>
            </a:r>
          </a:p>
        </p:txBody>
      </p:sp>
      <p:sp>
        <p:nvSpPr>
          <p:cNvPr id="36880" name="Text Box 57"/>
          <p:cNvSpPr txBox="1">
            <a:spLocks noChangeArrowheads="1"/>
          </p:cNvSpPr>
          <p:nvPr/>
        </p:nvSpPr>
        <p:spPr bwMode="auto">
          <a:xfrm>
            <a:off x="1676400" y="3429000"/>
            <a:ext cx="45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/>
              <a:t>k</a:t>
            </a:r>
          </a:p>
        </p:txBody>
      </p:sp>
      <p:sp>
        <p:nvSpPr>
          <p:cNvPr id="36881" name="Text Box 58"/>
          <p:cNvSpPr txBox="1">
            <a:spLocks noChangeArrowheads="1"/>
          </p:cNvSpPr>
          <p:nvPr/>
        </p:nvSpPr>
        <p:spPr bwMode="auto">
          <a:xfrm>
            <a:off x="1708150" y="6445250"/>
            <a:ext cx="4572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500" b="1" dirty="0" smtClean="0"/>
              <a:t>K</a:t>
            </a:r>
            <a:endParaRPr lang="en-US" sz="2500" b="1" dirty="0"/>
          </a:p>
        </p:txBody>
      </p:sp>
      <p:sp>
        <p:nvSpPr>
          <p:cNvPr id="36882" name="AutoShape 59"/>
          <p:cNvSpPr>
            <a:spLocks/>
          </p:cNvSpPr>
          <p:nvPr/>
        </p:nvSpPr>
        <p:spPr bwMode="auto">
          <a:xfrm>
            <a:off x="3505200" y="1219200"/>
            <a:ext cx="609600" cy="5334000"/>
          </a:xfrm>
          <a:prstGeom prst="rightBrace">
            <a:avLst>
              <a:gd name="adj1" fmla="val 729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Text Box 63"/>
          <p:cNvSpPr txBox="1">
            <a:spLocks noChangeArrowheads="1"/>
          </p:cNvSpPr>
          <p:nvPr/>
        </p:nvSpPr>
        <p:spPr bwMode="auto">
          <a:xfrm>
            <a:off x="4724400" y="5715000"/>
            <a:ext cx="155257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H</a:t>
            </a:r>
            <a:r>
              <a:rPr lang="en-US" sz="4400" b="1" baseline="-25000"/>
              <a:t>dft</a:t>
            </a:r>
            <a:r>
              <a:rPr lang="en-US" sz="4400" b="1" baseline="30000"/>
              <a:t>0</a:t>
            </a:r>
          </a:p>
        </p:txBody>
      </p:sp>
      <p:sp>
        <p:nvSpPr>
          <p:cNvPr id="36884" name="Text Box 64"/>
          <p:cNvSpPr txBox="1">
            <a:spLocks noChangeArrowheads="1"/>
          </p:cNvSpPr>
          <p:nvPr/>
        </p:nvSpPr>
        <p:spPr bwMode="auto">
          <a:xfrm>
            <a:off x="7086600" y="5715000"/>
            <a:ext cx="1552575" cy="771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H</a:t>
            </a:r>
            <a:r>
              <a:rPr lang="en-US" sz="4400" b="1" baseline="-25000"/>
              <a:t>dft</a:t>
            </a:r>
            <a:r>
              <a:rPr lang="en-US" sz="4400" b="1" baseline="30000"/>
              <a:t>(i)</a:t>
            </a:r>
          </a:p>
        </p:txBody>
      </p:sp>
      <p:grpSp>
        <p:nvGrpSpPr>
          <p:cNvPr id="36885" name="Group 45"/>
          <p:cNvGrpSpPr>
            <a:grpSpLocks/>
          </p:cNvGrpSpPr>
          <p:nvPr/>
        </p:nvGrpSpPr>
        <p:grpSpPr bwMode="auto">
          <a:xfrm>
            <a:off x="4038600" y="1981200"/>
            <a:ext cx="4910138" cy="1219200"/>
            <a:chOff x="4310743" y="1524000"/>
            <a:chExt cx="4909457" cy="1219200"/>
          </a:xfrm>
        </p:grpSpPr>
        <p:sp>
          <p:nvSpPr>
            <p:cNvPr id="36886" name="Text Box 6"/>
            <p:cNvSpPr txBox="1">
              <a:spLocks noChangeArrowheads="1"/>
            </p:cNvSpPr>
            <p:nvPr/>
          </p:nvSpPr>
          <p:spPr bwMode="auto">
            <a:xfrm>
              <a:off x="4310743" y="1524000"/>
              <a:ext cx="4909457" cy="9387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ym typeface="Mathematica1" pitchFamily="2" charset="2"/>
                </a:rPr>
                <a:t>|rn&gt; =</a:t>
              </a:r>
              <a:r>
                <a:rPr lang="en-US" sz="4000" b="1">
                  <a:sym typeface="Mathematica1" pitchFamily="2" charset="2"/>
                </a:rPr>
                <a:t> </a:t>
              </a:r>
              <a:r>
                <a:rPr lang="en-US" sz="2800" b="1"/>
                <a:t>e</a:t>
              </a:r>
              <a:r>
                <a:rPr lang="en-US" sz="2800" b="1" baseline="30000"/>
                <a:t>-ik•r  </a:t>
              </a:r>
              <a:r>
                <a:rPr lang="en-US" sz="2800" b="1">
                  <a:sym typeface="Mathematica1" pitchFamily="2" charset="2"/>
                </a:rPr>
                <a:t>U</a:t>
              </a:r>
              <a:r>
                <a:rPr lang="en-US" sz="2800" b="1" baseline="-25000">
                  <a:sym typeface="Mathematica1" pitchFamily="2" charset="2"/>
                </a:rPr>
                <a:t>nj</a:t>
              </a:r>
              <a:r>
                <a:rPr lang="en-US" sz="2800" b="1">
                  <a:sym typeface="Mathematica1" pitchFamily="2" charset="2"/>
                </a:rPr>
                <a:t>(k) |kj&gt;</a:t>
              </a:r>
            </a:p>
            <a:p>
              <a:pPr>
                <a:spcBef>
                  <a:spcPct val="50000"/>
                </a:spcBef>
              </a:pPr>
              <a:endParaRPr lang="en-US" sz="1000" b="1">
                <a:sym typeface="Mathematica1" pitchFamily="2" charset="2"/>
              </a:endParaRPr>
            </a:p>
          </p:txBody>
        </p:sp>
        <p:sp>
          <p:nvSpPr>
            <p:cNvPr id="36887" name="Text Box 6"/>
            <p:cNvSpPr txBox="1">
              <a:spLocks noChangeArrowheads="1"/>
            </p:cNvSpPr>
            <p:nvPr/>
          </p:nvSpPr>
          <p:spPr bwMode="auto">
            <a:xfrm>
              <a:off x="5257800" y="1989147"/>
              <a:ext cx="609600" cy="754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sym typeface="Mathematica1" pitchFamily="2" charset="2"/>
                </a:rPr>
                <a:t>kj</a:t>
              </a:r>
            </a:p>
            <a:p>
              <a:pPr>
                <a:spcBef>
                  <a:spcPct val="50000"/>
                </a:spcBef>
              </a:pPr>
              <a:endParaRPr lang="en-US" sz="1000" b="1">
                <a:sym typeface="Mathematica1" pitchFamily="2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54050" y="-93663"/>
            <a:ext cx="8229600" cy="1143001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3) Linear Superposition</a:t>
            </a:r>
          </a:p>
        </p:txBody>
      </p:sp>
      <p:sp>
        <p:nvSpPr>
          <p:cNvPr id="37891" name="Text Box 66"/>
          <p:cNvSpPr txBox="1">
            <a:spLocks noChangeArrowheads="1"/>
          </p:cNvSpPr>
          <p:nvPr/>
        </p:nvSpPr>
        <p:spPr bwMode="auto">
          <a:xfrm>
            <a:off x="1143000" y="1981200"/>
            <a:ext cx="6819900" cy="339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800"/>
              <a:t>Influence 1 impurity:</a:t>
            </a:r>
          </a:p>
          <a:p>
            <a:pPr>
              <a:lnSpc>
                <a:spcPct val="150000"/>
              </a:lnSpc>
            </a:pP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(i) </a:t>
            </a:r>
            <a:r>
              <a:rPr lang="en-US" sz="4400" b="1"/>
              <a:t>= H</a:t>
            </a:r>
            <a:r>
              <a:rPr lang="en-US" sz="4400" b="1" baseline="-25000"/>
              <a:t>dft</a:t>
            </a:r>
            <a:r>
              <a:rPr lang="en-US" sz="4400" b="1" baseline="30000"/>
              <a:t>(i) </a:t>
            </a:r>
            <a:r>
              <a:rPr lang="en-US" sz="4400" b="1"/>
              <a:t>- H</a:t>
            </a:r>
            <a:r>
              <a:rPr lang="en-US" sz="4400" b="1" baseline="-25000"/>
              <a:t>dft</a:t>
            </a:r>
            <a:r>
              <a:rPr lang="en-US" sz="4400" b="1" baseline="30000"/>
              <a:t>0 </a:t>
            </a:r>
          </a:p>
          <a:p>
            <a:pPr>
              <a:lnSpc>
                <a:spcPct val="150000"/>
              </a:lnSpc>
            </a:pPr>
            <a:r>
              <a:rPr lang="en-US" sz="2800"/>
              <a:t>effective Hamiltonian N impurities:</a:t>
            </a:r>
          </a:p>
          <a:p>
            <a:pPr>
              <a:lnSpc>
                <a:spcPct val="150000"/>
              </a:lnSpc>
            </a:pPr>
            <a:r>
              <a:rPr lang="en-US" sz="4400" b="1"/>
              <a:t>H</a:t>
            </a:r>
            <a:r>
              <a:rPr lang="en-US" sz="4400" b="1" baseline="-25000"/>
              <a:t>eff</a:t>
            </a:r>
            <a:r>
              <a:rPr lang="en-US" sz="4400" b="1" baseline="30000"/>
              <a:t>(1,…,N) </a:t>
            </a:r>
            <a:r>
              <a:rPr lang="en-US" sz="4400" b="1"/>
              <a:t>= H</a:t>
            </a:r>
            <a:r>
              <a:rPr lang="en-US" sz="4400" b="1" baseline="-25000"/>
              <a:t>dft</a:t>
            </a:r>
            <a:r>
              <a:rPr lang="en-US" sz="4400" b="1" baseline="30000"/>
              <a:t>0 </a:t>
            </a:r>
            <a:r>
              <a:rPr lang="en-US" sz="4400" b="1"/>
              <a:t>+ </a:t>
            </a:r>
            <a:r>
              <a:rPr lang="en-US" sz="4400" b="1">
                <a:latin typeface="Mathematica1" pitchFamily="2" charset="2"/>
              </a:rPr>
              <a:t>S</a:t>
            </a:r>
            <a:r>
              <a:rPr lang="en-US" sz="4400" b="1" baseline="-25000"/>
              <a:t>i</a:t>
            </a:r>
            <a:r>
              <a:rPr lang="en-US" sz="4400" b="1">
                <a:latin typeface="Mathematica1" pitchFamily="2" charset="2"/>
              </a:rPr>
              <a:t>D</a:t>
            </a:r>
            <a:r>
              <a:rPr lang="en-US" sz="4400" b="1" baseline="30000"/>
              <a:t>(i) </a:t>
            </a: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</a:t>
            </a:r>
            <a:br>
              <a:rPr lang="en-US" smtClean="0"/>
            </a:br>
            <a:r>
              <a:rPr lang="en-US" smtClean="0"/>
              <a:t>DFT v.s. effective Hamiltonian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41313" y="1601788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062663" y="2590800"/>
            <a:ext cx="2700337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860800" y="3629025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1981200"/>
            <a:ext cx="1041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1905000" y="914400"/>
            <a:ext cx="85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x=0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391400" y="1905000"/>
            <a:ext cx="118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x=2/3</a:t>
            </a:r>
          </a:p>
        </p:txBody>
      </p:sp>
      <p:sp>
        <p:nvSpPr>
          <p:cNvPr id="39944" name="Rectangle 10"/>
          <p:cNvSpPr>
            <a:spLocks noChangeArrowheads="1"/>
          </p:cNvSpPr>
          <p:nvPr/>
        </p:nvSpPr>
        <p:spPr bwMode="auto">
          <a:xfrm>
            <a:off x="347663" y="4525963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994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3827463"/>
            <a:ext cx="13430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6" name="Rectangle 12"/>
          <p:cNvSpPr>
            <a:spLocks noChangeArrowheads="1"/>
          </p:cNvSpPr>
          <p:nvPr/>
        </p:nvSpPr>
        <p:spPr bwMode="auto">
          <a:xfrm>
            <a:off x="1733550" y="3871913"/>
            <a:ext cx="1189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x=1/8</a:t>
            </a:r>
          </a:p>
        </p:txBody>
      </p:sp>
      <p:pic>
        <p:nvPicPr>
          <p:cNvPr id="39947" name="Picture 1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" y="777875"/>
            <a:ext cx="11382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775" y="4592638"/>
            <a:ext cx="16795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9" name="Text Box 17"/>
          <p:cNvSpPr txBox="1">
            <a:spLocks noChangeArrowheads="1"/>
          </p:cNvSpPr>
          <p:nvPr/>
        </p:nvSpPr>
        <p:spPr bwMode="auto">
          <a:xfrm>
            <a:off x="638175" y="2079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: Na</a:t>
            </a:r>
            <a:r>
              <a:rPr lang="en-US" sz="3600" baseline="-25000"/>
              <a:t>x</a:t>
            </a:r>
            <a:r>
              <a:rPr lang="en-US" sz="3600"/>
              <a:t>CoO</a:t>
            </a:r>
            <a:r>
              <a:rPr lang="en-US" sz="3600" baseline="-25000"/>
              <a:t>2</a:t>
            </a:r>
          </a:p>
        </p:txBody>
      </p:sp>
      <p:pic>
        <p:nvPicPr>
          <p:cNvPr id="39950" name="Picture 18" descr="sqrt3tot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4863" y="2603500"/>
            <a:ext cx="2851150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677988"/>
            <a:ext cx="274161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b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7563" y="685800"/>
            <a:ext cx="2478088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eaLnBrk="1" hangingPunct="1"/>
            <a:r>
              <a:rPr lang="en-US" dirty="0" smtClean="0"/>
              <a:t>Collaborators</a:t>
            </a:r>
          </a:p>
        </p:txBody>
      </p:sp>
      <p:pic>
        <p:nvPicPr>
          <p:cNvPr id="3076" name="Picture 4" descr="C:\Users\tom\Desktop\New folder (2)\Limin Wa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3363" y="1447800"/>
            <a:ext cx="121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C:\Users\tom\Desktop\New folder (2)\yin_weigu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5563" y="1447800"/>
            <a:ext cx="13065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C:\Users\tom\Desktop\New folder (2)\Chi-Che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0963" y="1371600"/>
            <a:ext cx="1058863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C:\Users\tom\Desktop\New folder (2)\100_23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25563" y="1371600"/>
            <a:ext cx="118268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C:\Users\tom\Desktop\New folder (2)\bill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48600" y="1447800"/>
            <a:ext cx="117316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C:\Users\tom\Desktop\New folder (2)\chia-hui_li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63964" y="1447800"/>
            <a:ext cx="129540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C:\Users\tom\Desktop\New folder (2)\IMG_077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363" y="1371600"/>
            <a:ext cx="10922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-274637" y="2819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Wei Ku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020763" y="26670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Dmitri 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 smtClean="0">
                <a:latin typeface="+mn-lt"/>
              </a:rPr>
              <a:t>Volja</a:t>
            </a:r>
            <a:endParaRPr lang="en-US" sz="2300" kern="0" dirty="0">
              <a:latin typeface="+mn-lt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630363" y="2743200"/>
            <a:ext cx="281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Chi-Cheng 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Lee</a:t>
            </a:r>
            <a:endParaRPr lang="en-US" sz="2300" kern="0" dirty="0">
              <a:latin typeface="+mn-lt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459163" y="27432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>
                <a:latin typeface="+mn-lt"/>
              </a:rPr>
              <a:t>Chai-Hui</a:t>
            </a:r>
            <a:r>
              <a:rPr lang="en-US" sz="2300" kern="0" dirty="0"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Lin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830763" y="28194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Wei-</a:t>
            </a:r>
            <a:r>
              <a:rPr lang="en-US" sz="2300" kern="0" dirty="0" err="1">
                <a:latin typeface="+mn-lt"/>
              </a:rPr>
              <a:t>Guo</a:t>
            </a:r>
            <a:r>
              <a:rPr lang="en-US" sz="2300" kern="0" dirty="0">
                <a:latin typeface="+mn-lt"/>
              </a:rPr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Yin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6400800" y="28194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>
                <a:latin typeface="+mn-lt"/>
              </a:rPr>
              <a:t>Limin</a:t>
            </a:r>
            <a:r>
              <a:rPr lang="en-US" sz="2300" kern="0" dirty="0">
                <a:latin typeface="+mn-lt"/>
              </a:rPr>
              <a:t> 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Wang</a:t>
            </a:r>
            <a:endParaRPr lang="en-US" sz="2300" kern="0" dirty="0">
              <a:latin typeface="+mn-lt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7543800" y="2743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William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Garber</a:t>
            </a:r>
            <a:endParaRPr lang="en-US" sz="2300" kern="0" dirty="0">
              <a:latin typeface="+mn-lt"/>
            </a:endParaRPr>
          </a:p>
        </p:txBody>
      </p:sp>
      <p:pic>
        <p:nvPicPr>
          <p:cNvPr id="3090" name="Picture 13" descr="C:\Users\tom\Desktop\New folder (2)\uf_logo_ful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7400" y="4038600"/>
            <a:ext cx="1625600" cy="45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30163" y="685800"/>
            <a:ext cx="9067800" cy="2971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5334000" y="58674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Peter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>
                <a:latin typeface="+mn-lt"/>
              </a:rPr>
              <a:t>Hirschfeld</a:t>
            </a:r>
            <a:endParaRPr lang="en-US" sz="2300" kern="0" dirty="0">
              <a:latin typeface="+mn-lt"/>
            </a:endParaRPr>
          </a:p>
        </p:txBody>
      </p:sp>
      <p:pic>
        <p:nvPicPr>
          <p:cNvPr id="3094" name="Picture 13" descr="C:\Users\tom\Desktop\New folder (2)\pjh_cargese_2011_small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19800" y="4572000"/>
            <a:ext cx="981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14" descr="C:\Users\tom\Desktop\New folder (2)\yan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7600" y="4648200"/>
            <a:ext cx="110013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6934200" y="59436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>
                <a:latin typeface="+mn-lt"/>
              </a:rPr>
              <a:t>Yan 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Wang</a:t>
            </a:r>
            <a:endParaRPr lang="en-US" sz="2300" kern="0" dirty="0">
              <a:latin typeface="+mn-lt"/>
            </a:endParaRPr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5287963" y="914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kern="0" dirty="0" smtClean="0">
                <a:latin typeface="+mn-lt"/>
              </a:rPr>
              <a:t>Theory</a:t>
            </a:r>
            <a:endParaRPr lang="en-US" sz="3000" kern="0" dirty="0">
              <a:latin typeface="+mn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62600" y="3810000"/>
            <a:ext cx="3505200" cy="2971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7315200" y="39624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kern="0" dirty="0" smtClean="0">
                <a:latin typeface="+mn-lt"/>
              </a:rPr>
              <a:t>Theory</a:t>
            </a:r>
            <a:endParaRPr lang="en-US" sz="3000" kern="0" dirty="0">
              <a:latin typeface="+mn-lt"/>
            </a:endParaRPr>
          </a:p>
        </p:txBody>
      </p:sp>
      <p:pic>
        <p:nvPicPr>
          <p:cNvPr id="103427" name="Picture 3" descr="C:\Users\tom\Desktop\New folder (2)\nsu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0" y="3886201"/>
            <a:ext cx="1436351" cy="685799"/>
          </a:xfrm>
          <a:prstGeom prst="rect">
            <a:avLst/>
          </a:prstGeom>
          <a:noFill/>
        </p:spPr>
      </p:pic>
      <p:pic>
        <p:nvPicPr>
          <p:cNvPr id="51" name="Picture 2" descr="http://www.physics.nus.edu.sg/corporate/staff/photo/andrivo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04800" y="4648200"/>
            <a:ext cx="7540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Picture 4" descr="C:\Users\tom\Desktop\New folder (2)\dongchen-qi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14600" y="4724400"/>
            <a:ext cx="990600" cy="990600"/>
          </a:xfrm>
          <a:prstGeom prst="rect">
            <a:avLst/>
          </a:prstGeom>
          <a:noFill/>
        </p:spPr>
      </p:pic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-152400" y="5791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 smtClean="0">
                <a:latin typeface="+mn-lt"/>
              </a:rPr>
              <a:t>Andrivo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 smtClean="0">
                <a:latin typeface="+mn-lt"/>
              </a:rPr>
              <a:t>Rusydi</a:t>
            </a:r>
            <a:endParaRPr lang="en-US" sz="2300" kern="0" dirty="0">
              <a:latin typeface="+mn-lt"/>
            </a:endParaRPr>
          </a:p>
        </p:txBody>
      </p: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990600" y="5791200"/>
            <a:ext cx="1676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 smtClean="0">
                <a:latin typeface="+mn-lt"/>
              </a:rPr>
              <a:t>Tun</a:t>
            </a:r>
            <a:r>
              <a:rPr lang="en-US" sz="2300" kern="0" dirty="0" smtClean="0">
                <a:latin typeface="+mn-lt"/>
              </a:rPr>
              <a:t> </a:t>
            </a:r>
            <a:r>
              <a:rPr lang="en-US" sz="2300" kern="0" dirty="0" err="1" smtClean="0">
                <a:latin typeface="+mn-lt"/>
              </a:rPr>
              <a:t>Seng</a:t>
            </a:r>
            <a:endParaRPr lang="en-US" sz="2300" kern="0" dirty="0" smtClean="0">
              <a:latin typeface="+mn-lt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err="1" smtClean="0">
                <a:latin typeface="+mn-lt"/>
              </a:rPr>
              <a:t>Herng</a:t>
            </a:r>
            <a:endParaRPr lang="en-US" sz="2300" kern="0" dirty="0">
              <a:latin typeface="+mn-lt"/>
            </a:endParaRPr>
          </a:p>
        </p:txBody>
      </p:sp>
      <p:sp>
        <p:nvSpPr>
          <p:cNvPr id="55" name="Rectangle 3"/>
          <p:cNvSpPr txBox="1">
            <a:spLocks noChangeArrowheads="1"/>
          </p:cNvSpPr>
          <p:nvPr/>
        </p:nvSpPr>
        <p:spPr bwMode="auto">
          <a:xfrm>
            <a:off x="2209800" y="5791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Dong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Chen </a:t>
            </a:r>
            <a:r>
              <a:rPr lang="en-US" sz="2300" kern="0" dirty="0" err="1" smtClean="0">
                <a:latin typeface="+mn-lt"/>
              </a:rPr>
              <a:t>Qi</a:t>
            </a:r>
            <a:endParaRPr lang="en-US" sz="2300" kern="0" dirty="0">
              <a:latin typeface="+mn-lt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52400" y="3810000"/>
            <a:ext cx="4648200" cy="2971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Rectangle 3"/>
          <p:cNvSpPr txBox="1">
            <a:spLocks noChangeArrowheads="1"/>
          </p:cNvSpPr>
          <p:nvPr/>
        </p:nvSpPr>
        <p:spPr bwMode="auto">
          <a:xfrm>
            <a:off x="2209800" y="3962400"/>
            <a:ext cx="2438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3000" kern="0" dirty="0" smtClean="0">
                <a:latin typeface="+mn-lt"/>
              </a:rPr>
              <a:t>Experiment</a:t>
            </a:r>
            <a:endParaRPr lang="en-US" sz="3000" kern="0" dirty="0">
              <a:latin typeface="+mn-lt"/>
            </a:endParaRPr>
          </a:p>
        </p:txBody>
      </p:sp>
      <p:pic>
        <p:nvPicPr>
          <p:cNvPr id="58" name="Picture 3" descr="http://www.mse.nus.edu.sg/staff/images/dingj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33799" y="4724400"/>
            <a:ext cx="989651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Rectangle 3"/>
          <p:cNvSpPr txBox="1">
            <a:spLocks noChangeArrowheads="1"/>
          </p:cNvSpPr>
          <p:nvPr/>
        </p:nvSpPr>
        <p:spPr bwMode="auto">
          <a:xfrm>
            <a:off x="3276600" y="5791200"/>
            <a:ext cx="1752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Ding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300" kern="0" dirty="0" smtClean="0">
                <a:latin typeface="+mn-lt"/>
              </a:rPr>
              <a:t>Jun</a:t>
            </a:r>
            <a:endParaRPr lang="en-US" sz="23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BSdftCo_6O_12Na1_2Na2_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150938"/>
            <a:ext cx="3503613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993775"/>
            <a:ext cx="4564062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Text Box 9"/>
          <p:cNvSpPr txBox="1">
            <a:spLocks noChangeArrowheads="1"/>
          </p:cNvSpPr>
          <p:nvPr/>
        </p:nvSpPr>
        <p:spPr bwMode="auto">
          <a:xfrm>
            <a:off x="5170488" y="652463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Effective Hamiltonian</a:t>
            </a:r>
          </a:p>
        </p:txBody>
      </p:sp>
      <p:sp>
        <p:nvSpPr>
          <p:cNvPr id="40965" name="Text Box 10"/>
          <p:cNvSpPr txBox="1">
            <a:spLocks noChangeArrowheads="1"/>
          </p:cNvSpPr>
          <p:nvPr/>
        </p:nvSpPr>
        <p:spPr bwMode="auto">
          <a:xfrm>
            <a:off x="1120775" y="655638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DFT</a:t>
            </a:r>
          </a:p>
        </p:txBody>
      </p:sp>
      <p:pic>
        <p:nvPicPr>
          <p:cNvPr id="40966" name="Picture 2" descr="BSeffCo_6O_12Na1d_2Na2u_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1149350"/>
            <a:ext cx="3503613" cy="373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76863" y="1117600"/>
            <a:ext cx="3889375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8" name="Rectangle 6"/>
          <p:cNvSpPr>
            <a:spLocks noChangeArrowheads="1"/>
          </p:cNvSpPr>
          <p:nvPr/>
        </p:nvSpPr>
        <p:spPr bwMode="auto">
          <a:xfrm>
            <a:off x="4664075" y="3636963"/>
            <a:ext cx="623888" cy="349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Text Box 8"/>
          <p:cNvSpPr txBox="1">
            <a:spLocks noChangeArrowheads="1"/>
          </p:cNvSpPr>
          <p:nvPr/>
        </p:nvSpPr>
        <p:spPr bwMode="auto">
          <a:xfrm rot="-5400000">
            <a:off x="-473869" y="2183607"/>
            <a:ext cx="213518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Energy (eV)</a:t>
            </a:r>
          </a:p>
        </p:txBody>
      </p:sp>
      <p:sp>
        <p:nvSpPr>
          <p:cNvPr id="40970" name="Rectangle 14"/>
          <p:cNvSpPr>
            <a:spLocks noChangeArrowheads="1"/>
          </p:cNvSpPr>
          <p:nvPr/>
        </p:nvSpPr>
        <p:spPr bwMode="auto">
          <a:xfrm>
            <a:off x="8421688" y="3621088"/>
            <a:ext cx="623887" cy="34925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V="1">
            <a:off x="8593138" y="3905250"/>
            <a:ext cx="122237" cy="1371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0972" name="Picture 16" descr="BSeffCo_6O_12Na1d_2Na2u_2zoom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04063" y="5305425"/>
            <a:ext cx="1654175" cy="496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0973" name="Picture 17" descr="BSdftCo_6O_12Na1_2Na2_2zoom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5200" y="5340350"/>
            <a:ext cx="1654175" cy="4968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74" name="Text Box 24"/>
          <p:cNvSpPr txBox="1">
            <a:spLocks noChangeArrowheads="1"/>
          </p:cNvSpPr>
          <p:nvPr/>
        </p:nvSpPr>
        <p:spPr bwMode="auto">
          <a:xfrm>
            <a:off x="655638" y="155575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: Na</a:t>
            </a:r>
            <a:r>
              <a:rPr lang="en-US" sz="3600" baseline="-25000"/>
              <a:t>x</a:t>
            </a:r>
            <a:r>
              <a:rPr lang="en-US" sz="3600"/>
              <a:t>CoO</a:t>
            </a:r>
            <a:r>
              <a:rPr lang="en-US" sz="3600" baseline="-25000"/>
              <a:t>2</a:t>
            </a:r>
          </a:p>
        </p:txBody>
      </p:sp>
      <p:sp>
        <p:nvSpPr>
          <p:cNvPr id="40975" name="Text Box 25"/>
          <p:cNvSpPr txBox="1">
            <a:spLocks noChangeArrowheads="1"/>
          </p:cNvSpPr>
          <p:nvPr/>
        </p:nvSpPr>
        <p:spPr bwMode="auto">
          <a:xfrm>
            <a:off x="4818063" y="5891213"/>
            <a:ext cx="3962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66 Wanier Functions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1 diagonalization</a:t>
            </a:r>
          </a:p>
        </p:txBody>
      </p:sp>
      <p:sp>
        <p:nvSpPr>
          <p:cNvPr id="40976" name="Text Box 26"/>
          <p:cNvSpPr txBox="1">
            <a:spLocks noChangeArrowheads="1"/>
          </p:cNvSpPr>
          <p:nvPr/>
        </p:nvSpPr>
        <p:spPr bwMode="auto">
          <a:xfrm>
            <a:off x="1185863" y="5875338"/>
            <a:ext cx="39624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2019 LAPW’s + 164 LO’s</a:t>
            </a:r>
          </a:p>
          <a:p>
            <a:pPr algn="ctr">
              <a:spcBef>
                <a:spcPct val="50000"/>
              </a:spcBef>
            </a:pPr>
            <a:r>
              <a:rPr lang="en-US" sz="2400" b="1"/>
              <a:t>self consistency</a:t>
            </a:r>
          </a:p>
        </p:txBody>
      </p:sp>
      <p:grpSp>
        <p:nvGrpSpPr>
          <p:cNvPr id="40977" name="Group 28"/>
          <p:cNvGrpSpPr>
            <a:grpSpLocks/>
          </p:cNvGrpSpPr>
          <p:nvPr/>
        </p:nvGrpSpPr>
        <p:grpSpPr bwMode="auto">
          <a:xfrm>
            <a:off x="155575" y="3892550"/>
            <a:ext cx="876300" cy="2795588"/>
            <a:chOff x="144" y="2370"/>
            <a:chExt cx="579" cy="1761"/>
          </a:xfrm>
        </p:grpSpPr>
        <p:sp>
          <p:nvSpPr>
            <p:cNvPr id="40979" name="Text Box 29"/>
            <p:cNvSpPr txBox="1">
              <a:spLocks noChangeArrowheads="1"/>
            </p:cNvSpPr>
            <p:nvPr/>
          </p:nvSpPr>
          <p:spPr bwMode="auto">
            <a:xfrm>
              <a:off x="144" y="2370"/>
              <a:ext cx="579" cy="17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Co-e</a:t>
              </a:r>
              <a:r>
                <a:rPr lang="en-US" b="1" baseline="-25000"/>
                <a:t>g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b="1"/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Co-a</a:t>
              </a:r>
              <a:r>
                <a:rPr lang="en-US" b="1" baseline="-25000"/>
                <a:t>g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400" b="1"/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Co-e</a:t>
              </a:r>
              <a:r>
                <a:rPr lang="en-US" b="1" baseline="-25000"/>
                <a:t>g</a:t>
              </a:r>
              <a:r>
                <a:rPr lang="en-US" b="1"/>
                <a:t>’</a:t>
              </a:r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b="1"/>
            </a:p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n-US" b="1"/>
                <a:t>O-p</a:t>
              </a:r>
            </a:p>
            <a:p>
              <a:pPr>
                <a:spcBef>
                  <a:spcPct val="50000"/>
                </a:spcBef>
              </a:pPr>
              <a:endParaRPr lang="en-US" b="1"/>
            </a:p>
          </p:txBody>
        </p:sp>
        <p:sp>
          <p:nvSpPr>
            <p:cNvPr id="40980" name="Line 30"/>
            <p:cNvSpPr>
              <a:spLocks noChangeShapeType="1"/>
            </p:cNvSpPr>
            <p:nvPr/>
          </p:nvSpPr>
          <p:spPr bwMode="auto">
            <a:xfrm>
              <a:off x="230" y="2695"/>
              <a:ext cx="300" cy="0"/>
            </a:xfrm>
            <a:prstGeom prst="line">
              <a:avLst/>
            </a:prstGeom>
            <a:noFill/>
            <a:ln w="762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1" name="Line 31"/>
            <p:cNvSpPr>
              <a:spLocks noChangeShapeType="1"/>
            </p:cNvSpPr>
            <p:nvPr/>
          </p:nvSpPr>
          <p:spPr bwMode="auto">
            <a:xfrm>
              <a:off x="239" y="3143"/>
              <a:ext cx="300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32"/>
            <p:cNvSpPr>
              <a:spLocks noChangeShapeType="1"/>
            </p:cNvSpPr>
            <p:nvPr/>
          </p:nvSpPr>
          <p:spPr bwMode="auto">
            <a:xfrm>
              <a:off x="239" y="3557"/>
              <a:ext cx="300" cy="0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3" name="Line 33"/>
            <p:cNvSpPr>
              <a:spLocks noChangeShapeType="1"/>
            </p:cNvSpPr>
            <p:nvPr/>
          </p:nvSpPr>
          <p:spPr bwMode="auto">
            <a:xfrm>
              <a:off x="240" y="3977"/>
              <a:ext cx="301" cy="0"/>
            </a:xfrm>
            <a:prstGeom prst="line">
              <a:avLst/>
            </a:prstGeom>
            <a:noFill/>
            <a:ln w="76200">
              <a:solidFill>
                <a:srgbClr val="4B4B4B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978" name="Line 7"/>
          <p:cNvSpPr>
            <a:spLocks noChangeShapeType="1"/>
          </p:cNvSpPr>
          <p:nvPr/>
        </p:nvSpPr>
        <p:spPr bwMode="auto">
          <a:xfrm flipV="1">
            <a:off x="4722813" y="4022725"/>
            <a:ext cx="196850" cy="12827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5"/>
          <p:cNvSpPr>
            <a:spLocks noChangeArrowheads="1"/>
          </p:cNvSpPr>
          <p:nvPr/>
        </p:nvSpPr>
        <p:spPr bwMode="auto">
          <a:xfrm>
            <a:off x="341313" y="1601788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7" name="Rectangle 92"/>
          <p:cNvSpPr>
            <a:spLocks noChangeArrowheads="1"/>
          </p:cNvSpPr>
          <p:nvPr/>
        </p:nvSpPr>
        <p:spPr bwMode="auto">
          <a:xfrm>
            <a:off x="6062663" y="2590800"/>
            <a:ext cx="2700337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88" name="AutoShape 95"/>
          <p:cNvSpPr>
            <a:spLocks noChangeArrowheads="1"/>
          </p:cNvSpPr>
          <p:nvPr/>
        </p:nvSpPr>
        <p:spPr bwMode="auto">
          <a:xfrm>
            <a:off x="3860800" y="3629025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89" name="Picture 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981200"/>
            <a:ext cx="1041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98"/>
          <p:cNvSpPr>
            <a:spLocks noChangeArrowheads="1"/>
          </p:cNvSpPr>
          <p:nvPr/>
        </p:nvSpPr>
        <p:spPr bwMode="auto">
          <a:xfrm>
            <a:off x="1905000" y="914400"/>
            <a:ext cx="85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x=0</a:t>
            </a:r>
          </a:p>
        </p:txBody>
      </p:sp>
      <p:sp>
        <p:nvSpPr>
          <p:cNvPr id="41991" name="Rectangle 99"/>
          <p:cNvSpPr>
            <a:spLocks noChangeArrowheads="1"/>
          </p:cNvSpPr>
          <p:nvPr/>
        </p:nvSpPr>
        <p:spPr bwMode="auto">
          <a:xfrm>
            <a:off x="7696200" y="1905000"/>
            <a:ext cx="85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x=1</a:t>
            </a:r>
          </a:p>
        </p:txBody>
      </p:sp>
      <p:sp>
        <p:nvSpPr>
          <p:cNvPr id="41992" name="Text Box 100"/>
          <p:cNvSpPr txBox="1">
            <a:spLocks noChangeArrowheads="1"/>
          </p:cNvSpPr>
          <p:nvPr/>
        </p:nvSpPr>
        <p:spPr bwMode="auto">
          <a:xfrm>
            <a:off x="638175" y="2079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Zn</a:t>
            </a:r>
            <a:r>
              <a:rPr lang="en-US" sz="3600" baseline="-25000"/>
              <a:t>1-x</a:t>
            </a:r>
            <a:r>
              <a:rPr lang="en-US" sz="3600"/>
              <a:t>Cu</a:t>
            </a:r>
            <a:r>
              <a:rPr lang="en-US" sz="3600" baseline="-25000"/>
              <a:t>x</a:t>
            </a:r>
            <a:r>
              <a:rPr lang="en-US" sz="3600"/>
              <a:t>O (rock salt)</a:t>
            </a:r>
            <a:endParaRPr lang="en-US" sz="3600" baseline="-25000"/>
          </a:p>
        </p:txBody>
      </p:sp>
      <p:pic>
        <p:nvPicPr>
          <p:cNvPr id="41993" name="Picture 12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4950" y="2638425"/>
            <a:ext cx="1728788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4" name="Rectangle 123"/>
          <p:cNvSpPr>
            <a:spLocks noChangeArrowheads="1"/>
          </p:cNvSpPr>
          <p:nvPr/>
        </p:nvSpPr>
        <p:spPr bwMode="auto">
          <a:xfrm>
            <a:off x="347663" y="4525963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1995" name="Picture 1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950" y="3827463"/>
            <a:ext cx="13430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6" name="Rectangle 125"/>
          <p:cNvSpPr>
            <a:spLocks noChangeArrowheads="1"/>
          </p:cNvSpPr>
          <p:nvPr/>
        </p:nvSpPr>
        <p:spPr bwMode="auto">
          <a:xfrm>
            <a:off x="1733550" y="3871913"/>
            <a:ext cx="1189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x=1/4</a:t>
            </a:r>
          </a:p>
        </p:txBody>
      </p:sp>
      <p:pic>
        <p:nvPicPr>
          <p:cNvPr id="41997" name="Picture 1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1647825"/>
            <a:ext cx="1528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8" name="Picture 12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" y="4673600"/>
            <a:ext cx="1893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9" name="Picture 12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" y="777875"/>
            <a:ext cx="11382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22"/>
          <p:cNvGrpSpPr>
            <a:grpSpLocks/>
          </p:cNvGrpSpPr>
          <p:nvPr/>
        </p:nvGrpSpPr>
        <p:grpSpPr bwMode="auto">
          <a:xfrm>
            <a:off x="6062663" y="1339850"/>
            <a:ext cx="2009775" cy="1431925"/>
            <a:chOff x="3600" y="672"/>
            <a:chExt cx="1701" cy="1354"/>
          </a:xfrm>
        </p:grpSpPr>
        <p:sp>
          <p:nvSpPr>
            <p:cNvPr id="43030" name="Rectangle 3"/>
            <p:cNvSpPr>
              <a:spLocks noChangeArrowheads="1"/>
            </p:cNvSpPr>
            <p:nvPr/>
          </p:nvSpPr>
          <p:spPr bwMode="auto">
            <a:xfrm>
              <a:off x="3600" y="672"/>
              <a:ext cx="1701" cy="1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31" name="Picture 9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29" y="702"/>
              <a:ext cx="1089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2" name="Group 21"/>
          <p:cNvGrpSpPr>
            <a:grpSpLocks/>
          </p:cNvGrpSpPr>
          <p:nvPr/>
        </p:nvGrpSpPr>
        <p:grpSpPr bwMode="auto">
          <a:xfrm>
            <a:off x="1338263" y="1295400"/>
            <a:ext cx="2057400" cy="1447800"/>
            <a:chOff x="672" y="624"/>
            <a:chExt cx="1672" cy="1352"/>
          </a:xfrm>
        </p:grpSpPr>
        <p:sp>
          <p:nvSpPr>
            <p:cNvPr id="43028" name="Rectangle 2"/>
            <p:cNvSpPr>
              <a:spLocks noChangeArrowheads="1"/>
            </p:cNvSpPr>
            <p:nvPr/>
          </p:nvSpPr>
          <p:spPr bwMode="auto">
            <a:xfrm>
              <a:off x="672" y="624"/>
              <a:ext cx="1672" cy="13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302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0" y="713"/>
              <a:ext cx="963" cy="1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3" name="Group 17"/>
          <p:cNvGrpSpPr>
            <a:grpSpLocks/>
          </p:cNvGrpSpPr>
          <p:nvPr/>
        </p:nvGrpSpPr>
        <p:grpSpPr bwMode="auto">
          <a:xfrm>
            <a:off x="44450" y="2798763"/>
            <a:ext cx="4146550" cy="3762375"/>
            <a:chOff x="211" y="1434"/>
            <a:chExt cx="2977" cy="2699"/>
          </a:xfrm>
        </p:grpSpPr>
        <p:pic>
          <p:nvPicPr>
            <p:cNvPr id="43026" name="Picture 15" descr="BSdftZn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8" y="1480"/>
              <a:ext cx="2568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7" name="Picture 16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" y="1434"/>
              <a:ext cx="2977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014" name="Group 18"/>
          <p:cNvGrpSpPr>
            <a:grpSpLocks/>
          </p:cNvGrpSpPr>
          <p:nvPr/>
        </p:nvGrpSpPr>
        <p:grpSpPr bwMode="auto">
          <a:xfrm>
            <a:off x="4419600" y="2830513"/>
            <a:ext cx="4100513" cy="3789362"/>
            <a:chOff x="74" y="1105"/>
            <a:chExt cx="2977" cy="2699"/>
          </a:xfrm>
        </p:grpSpPr>
        <p:pic>
          <p:nvPicPr>
            <p:cNvPr id="43024" name="Picture 19" descr="BSdftCuOLDAUdn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1" y="1151"/>
              <a:ext cx="2568" cy="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25" name="Picture 2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" y="1105"/>
              <a:ext cx="2977" cy="2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015" name="Rectangle 25"/>
          <p:cNvSpPr>
            <a:spLocks noChangeArrowheads="1"/>
          </p:cNvSpPr>
          <p:nvPr/>
        </p:nvSpPr>
        <p:spPr bwMode="auto">
          <a:xfrm>
            <a:off x="1828800" y="609600"/>
            <a:ext cx="9731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ZnO</a:t>
            </a:r>
          </a:p>
        </p:txBody>
      </p:sp>
      <p:sp>
        <p:nvSpPr>
          <p:cNvPr id="43016" name="Rectangle 26"/>
          <p:cNvSpPr>
            <a:spLocks noChangeArrowheads="1"/>
          </p:cNvSpPr>
          <p:nvPr/>
        </p:nvSpPr>
        <p:spPr bwMode="auto">
          <a:xfrm>
            <a:off x="6643688" y="627063"/>
            <a:ext cx="10191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CuO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6008688" y="4381500"/>
            <a:ext cx="228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519488" y="5943600"/>
            <a:ext cx="3048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19" name="TextBox 9"/>
          <p:cNvSpPr txBox="1">
            <a:spLocks noChangeArrowheads="1"/>
          </p:cNvSpPr>
          <p:nvPr/>
        </p:nvSpPr>
        <p:spPr bwMode="auto">
          <a:xfrm>
            <a:off x="2605088" y="5867400"/>
            <a:ext cx="9144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Zn-d</a:t>
            </a:r>
          </a:p>
        </p:txBody>
      </p:sp>
      <p:sp>
        <p:nvSpPr>
          <p:cNvPr id="43020" name="TextBox 9"/>
          <p:cNvSpPr txBox="1">
            <a:spLocks noChangeArrowheads="1"/>
          </p:cNvSpPr>
          <p:nvPr/>
        </p:nvSpPr>
        <p:spPr bwMode="auto">
          <a:xfrm>
            <a:off x="5437188" y="3810000"/>
            <a:ext cx="25908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Cu-d O-p hybrid</a:t>
            </a:r>
          </a:p>
        </p:txBody>
      </p:sp>
      <p:sp>
        <p:nvSpPr>
          <p:cNvPr id="23" name="Right Brace 22"/>
          <p:cNvSpPr/>
          <p:nvPr/>
        </p:nvSpPr>
        <p:spPr>
          <a:xfrm>
            <a:off x="8458200" y="5181600"/>
            <a:ext cx="304800" cy="38100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Freeform 23"/>
          <p:cNvSpPr/>
          <p:nvPr/>
        </p:nvSpPr>
        <p:spPr>
          <a:xfrm flipV="1">
            <a:off x="8839200" y="5029200"/>
            <a:ext cx="228600" cy="304800"/>
          </a:xfrm>
          <a:custGeom>
            <a:avLst/>
            <a:gdLst>
              <a:gd name="connsiteX0" fmla="*/ 0 w 215295"/>
              <a:gd name="connsiteY0" fmla="*/ 0 h 261257"/>
              <a:gd name="connsiteX1" fmla="*/ 203200 w 215295"/>
              <a:gd name="connsiteY1" fmla="*/ 72572 h 261257"/>
              <a:gd name="connsiteX2" fmla="*/ 72571 w 215295"/>
              <a:gd name="connsiteY2" fmla="*/ 261257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5295" h="261257">
                <a:moveTo>
                  <a:pt x="0" y="0"/>
                </a:moveTo>
                <a:cubicBezTo>
                  <a:pt x="95552" y="14514"/>
                  <a:pt x="191105" y="29029"/>
                  <a:pt x="203200" y="72572"/>
                </a:cubicBezTo>
                <a:cubicBezTo>
                  <a:pt x="215295" y="116115"/>
                  <a:pt x="143933" y="188686"/>
                  <a:pt x="72571" y="261257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023" name="TextBox 12"/>
          <p:cNvSpPr txBox="1">
            <a:spLocks noChangeArrowheads="1"/>
          </p:cNvSpPr>
          <p:nvPr/>
        </p:nvSpPr>
        <p:spPr bwMode="auto">
          <a:xfrm>
            <a:off x="8077200" y="4495800"/>
            <a:ext cx="9906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Cu-d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5" descr="BSdftCuOLDAUdn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5375" y="1644650"/>
            <a:ext cx="3382963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4035" name="Group 71"/>
          <p:cNvGrpSpPr>
            <a:grpSpLocks/>
          </p:cNvGrpSpPr>
          <p:nvPr/>
        </p:nvGrpSpPr>
        <p:grpSpPr bwMode="auto">
          <a:xfrm>
            <a:off x="568325" y="1452563"/>
            <a:ext cx="3995738" cy="2606675"/>
            <a:chOff x="354" y="2647"/>
            <a:chExt cx="2517" cy="1633"/>
          </a:xfrm>
        </p:grpSpPr>
        <p:sp>
          <p:nvSpPr>
            <p:cNvPr id="44077" name="Text Box 72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4078" name="Text Box 73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4079" name="Text Box 74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4080" name="Picture 7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81" name="Text Box 76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4082" name="Text Box 77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pic>
        <p:nvPicPr>
          <p:cNvPr id="44036" name="Picture 62" descr="BSdftCuOLDAUup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5375" y="4386263"/>
            <a:ext cx="3381375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4037" name="Group 70"/>
          <p:cNvGrpSpPr>
            <a:grpSpLocks/>
          </p:cNvGrpSpPr>
          <p:nvPr/>
        </p:nvGrpSpPr>
        <p:grpSpPr bwMode="auto">
          <a:xfrm>
            <a:off x="561975" y="4202113"/>
            <a:ext cx="3995738" cy="2592387"/>
            <a:chOff x="354" y="2647"/>
            <a:chExt cx="2517" cy="1633"/>
          </a:xfrm>
        </p:grpSpPr>
        <p:sp>
          <p:nvSpPr>
            <p:cNvPr id="44071" name="Text Box 64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4072" name="Text Box 65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4073" name="Text Box 66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4074" name="Picture 6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75" name="Text Box 68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4076" name="Text Box 69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sp>
        <p:nvSpPr>
          <p:cNvPr id="44038" name="Text Box 8"/>
          <p:cNvSpPr txBox="1">
            <a:spLocks noChangeArrowheads="1"/>
          </p:cNvSpPr>
          <p:nvPr/>
        </p:nvSpPr>
        <p:spPr bwMode="auto">
          <a:xfrm rot="-5400000">
            <a:off x="-1116806" y="3839369"/>
            <a:ext cx="26527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Energy (eV)</a:t>
            </a:r>
          </a:p>
        </p:txBody>
      </p:sp>
      <p:sp>
        <p:nvSpPr>
          <p:cNvPr id="44039" name="Text Box 9"/>
          <p:cNvSpPr txBox="1">
            <a:spLocks noChangeArrowheads="1"/>
          </p:cNvSpPr>
          <p:nvPr/>
        </p:nvSpPr>
        <p:spPr bwMode="auto">
          <a:xfrm>
            <a:off x="5095875" y="796925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Effective Hamiltonian</a:t>
            </a:r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1106488" y="785813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DFT</a:t>
            </a:r>
          </a:p>
        </p:txBody>
      </p:sp>
      <p:sp>
        <p:nvSpPr>
          <p:cNvPr id="44041" name="Text Box 21"/>
          <p:cNvSpPr txBox="1">
            <a:spLocks noChangeArrowheads="1"/>
          </p:cNvSpPr>
          <p:nvPr/>
        </p:nvSpPr>
        <p:spPr bwMode="auto">
          <a:xfrm>
            <a:off x="655638" y="155575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: Zn1-xCuxO (rock salt)</a:t>
            </a:r>
          </a:p>
        </p:txBody>
      </p:sp>
      <p:grpSp>
        <p:nvGrpSpPr>
          <p:cNvPr id="44042" name="Group 45"/>
          <p:cNvGrpSpPr>
            <a:grpSpLocks/>
          </p:cNvGrpSpPr>
          <p:nvPr/>
        </p:nvGrpSpPr>
        <p:grpSpPr bwMode="auto">
          <a:xfrm>
            <a:off x="2362200" y="3962400"/>
            <a:ext cx="914400" cy="427038"/>
            <a:chOff x="1488" y="768"/>
            <a:chExt cx="576" cy="269"/>
          </a:xfrm>
        </p:grpSpPr>
        <p:sp>
          <p:nvSpPr>
            <p:cNvPr id="44069" name="Text Box 39"/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4070" name="Line 42"/>
            <p:cNvSpPr>
              <a:spLocks noChangeShapeType="1"/>
            </p:cNvSpPr>
            <p:nvPr/>
          </p:nvSpPr>
          <p:spPr bwMode="auto">
            <a:xfrm flipV="1">
              <a:off x="2035" y="80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3" name="Group 46"/>
          <p:cNvGrpSpPr>
            <a:grpSpLocks/>
          </p:cNvGrpSpPr>
          <p:nvPr/>
        </p:nvGrpSpPr>
        <p:grpSpPr bwMode="auto">
          <a:xfrm>
            <a:off x="6550025" y="3965575"/>
            <a:ext cx="914400" cy="427038"/>
            <a:chOff x="1488" y="768"/>
            <a:chExt cx="576" cy="269"/>
          </a:xfrm>
        </p:grpSpPr>
        <p:sp>
          <p:nvSpPr>
            <p:cNvPr id="44067" name="Text Box 47"/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4068" name="Line 48"/>
            <p:cNvSpPr>
              <a:spLocks noChangeShapeType="1"/>
            </p:cNvSpPr>
            <p:nvPr/>
          </p:nvSpPr>
          <p:spPr bwMode="auto">
            <a:xfrm flipV="1">
              <a:off x="2035" y="80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4" name="Group 56"/>
          <p:cNvGrpSpPr>
            <a:grpSpLocks/>
          </p:cNvGrpSpPr>
          <p:nvPr/>
        </p:nvGrpSpPr>
        <p:grpSpPr bwMode="auto">
          <a:xfrm>
            <a:off x="2362200" y="1219200"/>
            <a:ext cx="914400" cy="427038"/>
            <a:chOff x="1464" y="2527"/>
            <a:chExt cx="576" cy="269"/>
          </a:xfrm>
        </p:grpSpPr>
        <p:sp>
          <p:nvSpPr>
            <p:cNvPr id="44065" name="Text Box 50"/>
            <p:cNvSpPr txBox="1">
              <a:spLocks noChangeArrowheads="1"/>
            </p:cNvSpPr>
            <p:nvPr/>
          </p:nvSpPr>
          <p:spPr bwMode="auto">
            <a:xfrm>
              <a:off x="1464" y="2527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4066" name="Line 51"/>
            <p:cNvSpPr>
              <a:spLocks noChangeShapeType="1"/>
            </p:cNvSpPr>
            <p:nvPr/>
          </p:nvSpPr>
          <p:spPr bwMode="auto">
            <a:xfrm rot="10800000" flipV="1">
              <a:off x="2011" y="2559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5" name="Group 55"/>
          <p:cNvGrpSpPr>
            <a:grpSpLocks/>
          </p:cNvGrpSpPr>
          <p:nvPr/>
        </p:nvGrpSpPr>
        <p:grpSpPr bwMode="auto">
          <a:xfrm>
            <a:off x="6553200" y="1219200"/>
            <a:ext cx="914400" cy="427038"/>
            <a:chOff x="4279" y="2538"/>
            <a:chExt cx="576" cy="269"/>
          </a:xfrm>
        </p:grpSpPr>
        <p:sp>
          <p:nvSpPr>
            <p:cNvPr id="44063" name="Text Box 53"/>
            <p:cNvSpPr txBox="1">
              <a:spLocks noChangeArrowheads="1"/>
            </p:cNvSpPr>
            <p:nvPr/>
          </p:nvSpPr>
          <p:spPr bwMode="auto">
            <a:xfrm>
              <a:off x="4279" y="253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4064" name="Line 54"/>
            <p:cNvSpPr>
              <a:spLocks noChangeShapeType="1"/>
            </p:cNvSpPr>
            <p:nvPr/>
          </p:nvSpPr>
          <p:spPr bwMode="auto">
            <a:xfrm rot="10800000" flipV="1">
              <a:off x="4826" y="257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46" name="Picture 78" descr="BSeffCuOdn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663" y="1644650"/>
            <a:ext cx="3382962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4047" name="Group 79"/>
          <p:cNvGrpSpPr>
            <a:grpSpLocks/>
          </p:cNvGrpSpPr>
          <p:nvPr/>
        </p:nvGrpSpPr>
        <p:grpSpPr bwMode="auto">
          <a:xfrm>
            <a:off x="4783138" y="1446213"/>
            <a:ext cx="3981450" cy="2613025"/>
            <a:chOff x="354" y="2647"/>
            <a:chExt cx="2517" cy="1631"/>
          </a:xfrm>
        </p:grpSpPr>
        <p:sp>
          <p:nvSpPr>
            <p:cNvPr id="44057" name="Text Box 80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4058" name="Text Box 81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4059" name="Text Box 82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4060" name="Picture 8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61" name="Text Box 84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4062" name="Text Box 85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pic>
        <p:nvPicPr>
          <p:cNvPr id="44048" name="Picture 86" descr="BSeffCuOup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00663" y="4386263"/>
            <a:ext cx="3382962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4049" name="Group 87"/>
          <p:cNvGrpSpPr>
            <a:grpSpLocks/>
          </p:cNvGrpSpPr>
          <p:nvPr/>
        </p:nvGrpSpPr>
        <p:grpSpPr bwMode="auto">
          <a:xfrm>
            <a:off x="4776788" y="4192588"/>
            <a:ext cx="3995737" cy="2603500"/>
            <a:chOff x="354" y="2647"/>
            <a:chExt cx="2517" cy="1631"/>
          </a:xfrm>
        </p:grpSpPr>
        <p:sp>
          <p:nvSpPr>
            <p:cNvPr id="44051" name="Text Box 88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4052" name="Text Box 89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4053" name="Text Box 90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4054" name="Picture 9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55" name="Text Box 92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4056" name="Text Box 93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pic>
        <p:nvPicPr>
          <p:cNvPr id="44050" name="Picture 9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00" y="758825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41313" y="1601788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975350" y="2590800"/>
            <a:ext cx="2787650" cy="2149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3860800" y="3629025"/>
            <a:ext cx="1219200" cy="762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8088" y="1981200"/>
            <a:ext cx="1041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905000" y="914400"/>
            <a:ext cx="85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7493000" y="1905000"/>
            <a:ext cx="11890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x=1/8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638175" y="207963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Zn</a:t>
            </a:r>
            <a:r>
              <a:rPr lang="en-US" sz="3600" baseline="-25000"/>
              <a:t>1-x</a:t>
            </a:r>
            <a:r>
              <a:rPr lang="en-US" sz="3600"/>
              <a:t>Cu</a:t>
            </a:r>
            <a:r>
              <a:rPr lang="en-US" sz="3600" baseline="-25000"/>
              <a:t>x</a:t>
            </a:r>
            <a:r>
              <a:rPr lang="en-US" sz="3600"/>
              <a:t>O (rock salt)</a:t>
            </a:r>
            <a:endParaRPr lang="en-US" sz="3600" baseline="-25000"/>
          </a:p>
        </p:txBody>
      </p:sp>
      <p:sp>
        <p:nvSpPr>
          <p:cNvPr id="45065" name="Rectangle 10"/>
          <p:cNvSpPr>
            <a:spLocks noChangeArrowheads="1"/>
          </p:cNvSpPr>
          <p:nvPr/>
        </p:nvSpPr>
        <p:spPr bwMode="auto">
          <a:xfrm>
            <a:off x="347663" y="4525963"/>
            <a:ext cx="2654300" cy="2146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506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3827463"/>
            <a:ext cx="13430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7" name="Rectangle 12"/>
          <p:cNvSpPr>
            <a:spLocks noChangeArrowheads="1"/>
          </p:cNvSpPr>
          <p:nvPr/>
        </p:nvSpPr>
        <p:spPr bwMode="auto">
          <a:xfrm>
            <a:off x="1733550" y="3871913"/>
            <a:ext cx="1189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x=1/4</a:t>
            </a:r>
          </a:p>
        </p:txBody>
      </p:sp>
      <p:pic>
        <p:nvPicPr>
          <p:cNvPr id="45068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9950" y="1647825"/>
            <a:ext cx="15287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8325" y="4673600"/>
            <a:ext cx="18938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0" name="Picture 1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5450" y="777875"/>
            <a:ext cx="113823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71" name="Picture 1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49">
            <a:off x="6049963" y="2609850"/>
            <a:ext cx="254952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4" descr="BSeffZn_7CuO_8LDAUup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0663" y="4386263"/>
            <a:ext cx="3382962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53" descr="BSdftZn_7CuO_8LDAUup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5375" y="4386263"/>
            <a:ext cx="3382963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6084" name="Group 11"/>
          <p:cNvGrpSpPr>
            <a:grpSpLocks/>
          </p:cNvGrpSpPr>
          <p:nvPr/>
        </p:nvGrpSpPr>
        <p:grpSpPr bwMode="auto">
          <a:xfrm>
            <a:off x="561975" y="4202113"/>
            <a:ext cx="3995738" cy="2592387"/>
            <a:chOff x="354" y="2647"/>
            <a:chExt cx="2517" cy="1633"/>
          </a:xfrm>
        </p:grpSpPr>
        <p:sp>
          <p:nvSpPr>
            <p:cNvPr id="46125" name="Text Box 12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6126" name="Text Box 13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6127" name="Text Box 14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6128" name="Picture 1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29" name="Text Box 16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6130" name="Text Box 17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grpSp>
        <p:nvGrpSpPr>
          <p:cNvPr id="46085" name="Group 43"/>
          <p:cNvGrpSpPr>
            <a:grpSpLocks/>
          </p:cNvGrpSpPr>
          <p:nvPr/>
        </p:nvGrpSpPr>
        <p:grpSpPr bwMode="auto">
          <a:xfrm>
            <a:off x="4776788" y="4192588"/>
            <a:ext cx="3995737" cy="2603500"/>
            <a:chOff x="354" y="2647"/>
            <a:chExt cx="2517" cy="1631"/>
          </a:xfrm>
        </p:grpSpPr>
        <p:sp>
          <p:nvSpPr>
            <p:cNvPr id="46119" name="Text Box 44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6120" name="Text Box 45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6121" name="Text Box 46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6122" name="Picture 4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23" name="Text Box 48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6124" name="Text Box 49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pic>
        <p:nvPicPr>
          <p:cNvPr id="46086" name="Picture 52" descr="BSeffZn_7CuO_8LDAUdn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663" y="1644650"/>
            <a:ext cx="3382962" cy="219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6087" name="Group 35"/>
          <p:cNvGrpSpPr>
            <a:grpSpLocks/>
          </p:cNvGrpSpPr>
          <p:nvPr/>
        </p:nvGrpSpPr>
        <p:grpSpPr bwMode="auto">
          <a:xfrm>
            <a:off x="4783138" y="1446213"/>
            <a:ext cx="3981450" cy="2613025"/>
            <a:chOff x="354" y="2647"/>
            <a:chExt cx="2517" cy="1631"/>
          </a:xfrm>
        </p:grpSpPr>
        <p:sp>
          <p:nvSpPr>
            <p:cNvPr id="46113" name="Text Box 36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6114" name="Text Box 37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6115" name="Text Box 38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6116" name="Picture 3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7" name="Text Box 40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6118" name="Text Box 41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pic>
        <p:nvPicPr>
          <p:cNvPr id="46088" name="Picture 51" descr="BSdftZn_7CuO_8LDAUdn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5375" y="1644650"/>
            <a:ext cx="3382963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089" name="Group 3"/>
          <p:cNvGrpSpPr>
            <a:grpSpLocks/>
          </p:cNvGrpSpPr>
          <p:nvPr/>
        </p:nvGrpSpPr>
        <p:grpSpPr bwMode="auto">
          <a:xfrm>
            <a:off x="568325" y="1452563"/>
            <a:ext cx="3995738" cy="2606675"/>
            <a:chOff x="354" y="2647"/>
            <a:chExt cx="2517" cy="1633"/>
          </a:xfrm>
        </p:grpSpPr>
        <p:sp>
          <p:nvSpPr>
            <p:cNvPr id="46107" name="Text Box 4"/>
            <p:cNvSpPr txBox="1">
              <a:spLocks noChangeArrowheads="1"/>
            </p:cNvSpPr>
            <p:nvPr/>
          </p:nvSpPr>
          <p:spPr bwMode="auto">
            <a:xfrm>
              <a:off x="354" y="4049"/>
              <a:ext cx="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-8</a:t>
              </a:r>
            </a:p>
          </p:txBody>
        </p:sp>
        <p:sp>
          <p:nvSpPr>
            <p:cNvPr id="46108" name="Text Box 5"/>
            <p:cNvSpPr txBox="1">
              <a:spLocks noChangeArrowheads="1"/>
            </p:cNvSpPr>
            <p:nvPr/>
          </p:nvSpPr>
          <p:spPr bwMode="auto">
            <a:xfrm>
              <a:off x="358" y="3689"/>
              <a:ext cx="2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-4</a:t>
              </a:r>
            </a:p>
          </p:txBody>
        </p:sp>
        <p:sp>
          <p:nvSpPr>
            <p:cNvPr id="46109" name="Text Box 6"/>
            <p:cNvSpPr txBox="1">
              <a:spLocks noChangeArrowheads="1"/>
            </p:cNvSpPr>
            <p:nvPr/>
          </p:nvSpPr>
          <p:spPr bwMode="auto">
            <a:xfrm>
              <a:off x="412" y="333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0</a:t>
              </a:r>
            </a:p>
          </p:txBody>
        </p:sp>
        <p:pic>
          <p:nvPicPr>
            <p:cNvPr id="46110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3" y="2753"/>
              <a:ext cx="226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111" name="Text Box 8"/>
            <p:cNvSpPr txBox="1">
              <a:spLocks noChangeArrowheads="1"/>
            </p:cNvSpPr>
            <p:nvPr/>
          </p:nvSpPr>
          <p:spPr bwMode="auto">
            <a:xfrm>
              <a:off x="418" y="2995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4</a:t>
              </a:r>
            </a:p>
          </p:txBody>
        </p:sp>
        <p:sp>
          <p:nvSpPr>
            <p:cNvPr id="46112" name="Text Box 9"/>
            <p:cNvSpPr txBox="1">
              <a:spLocks noChangeArrowheads="1"/>
            </p:cNvSpPr>
            <p:nvPr/>
          </p:nvSpPr>
          <p:spPr bwMode="auto">
            <a:xfrm>
              <a:off x="412" y="2647"/>
              <a:ext cx="21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8</a:t>
              </a:r>
            </a:p>
          </p:txBody>
        </p:sp>
      </p:grpSp>
      <p:sp>
        <p:nvSpPr>
          <p:cNvPr id="46090" name="Text Box 18"/>
          <p:cNvSpPr txBox="1">
            <a:spLocks noChangeArrowheads="1"/>
          </p:cNvSpPr>
          <p:nvPr/>
        </p:nvSpPr>
        <p:spPr bwMode="auto">
          <a:xfrm rot="-5400000">
            <a:off x="-1116806" y="3839369"/>
            <a:ext cx="26527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Energy (eV)</a:t>
            </a:r>
          </a:p>
        </p:txBody>
      </p:sp>
      <p:sp>
        <p:nvSpPr>
          <p:cNvPr id="46091" name="Text Box 19"/>
          <p:cNvSpPr txBox="1">
            <a:spLocks noChangeArrowheads="1"/>
          </p:cNvSpPr>
          <p:nvPr/>
        </p:nvSpPr>
        <p:spPr bwMode="auto">
          <a:xfrm>
            <a:off x="5095875" y="796925"/>
            <a:ext cx="3962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Effective Hamiltonian</a:t>
            </a:r>
          </a:p>
        </p:txBody>
      </p:sp>
      <p:sp>
        <p:nvSpPr>
          <p:cNvPr id="46092" name="Text Box 20"/>
          <p:cNvSpPr txBox="1">
            <a:spLocks noChangeArrowheads="1"/>
          </p:cNvSpPr>
          <p:nvPr/>
        </p:nvSpPr>
        <p:spPr bwMode="auto">
          <a:xfrm>
            <a:off x="1106488" y="785813"/>
            <a:ext cx="3581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DFT</a:t>
            </a:r>
          </a:p>
        </p:txBody>
      </p:sp>
      <p:sp>
        <p:nvSpPr>
          <p:cNvPr id="46093" name="Text Box 21"/>
          <p:cNvSpPr txBox="1">
            <a:spLocks noChangeArrowheads="1"/>
          </p:cNvSpPr>
          <p:nvPr/>
        </p:nvSpPr>
        <p:spPr bwMode="auto">
          <a:xfrm>
            <a:off x="655638" y="155575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/>
              <a:t>Test : Zn1-xCuxO (rock salt)</a:t>
            </a:r>
          </a:p>
        </p:txBody>
      </p:sp>
      <p:grpSp>
        <p:nvGrpSpPr>
          <p:cNvPr id="46094" name="Group 22"/>
          <p:cNvGrpSpPr>
            <a:grpSpLocks/>
          </p:cNvGrpSpPr>
          <p:nvPr/>
        </p:nvGrpSpPr>
        <p:grpSpPr bwMode="auto">
          <a:xfrm>
            <a:off x="2362200" y="3962400"/>
            <a:ext cx="914400" cy="427038"/>
            <a:chOff x="1488" y="768"/>
            <a:chExt cx="576" cy="269"/>
          </a:xfrm>
        </p:grpSpPr>
        <p:sp>
          <p:nvSpPr>
            <p:cNvPr id="46105" name="Text Box 23"/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6106" name="Line 24"/>
            <p:cNvSpPr>
              <a:spLocks noChangeShapeType="1"/>
            </p:cNvSpPr>
            <p:nvPr/>
          </p:nvSpPr>
          <p:spPr bwMode="auto">
            <a:xfrm flipV="1">
              <a:off x="2035" y="80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5" name="Group 25"/>
          <p:cNvGrpSpPr>
            <a:grpSpLocks/>
          </p:cNvGrpSpPr>
          <p:nvPr/>
        </p:nvGrpSpPr>
        <p:grpSpPr bwMode="auto">
          <a:xfrm>
            <a:off x="6550025" y="3965575"/>
            <a:ext cx="914400" cy="427038"/>
            <a:chOff x="1488" y="768"/>
            <a:chExt cx="576" cy="269"/>
          </a:xfrm>
        </p:grpSpPr>
        <p:sp>
          <p:nvSpPr>
            <p:cNvPr id="46103" name="Text Box 26"/>
            <p:cNvSpPr txBox="1">
              <a:spLocks noChangeArrowheads="1"/>
            </p:cNvSpPr>
            <p:nvPr/>
          </p:nvSpPr>
          <p:spPr bwMode="auto">
            <a:xfrm>
              <a:off x="1488" y="76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6104" name="Line 27"/>
            <p:cNvSpPr>
              <a:spLocks noChangeShapeType="1"/>
            </p:cNvSpPr>
            <p:nvPr/>
          </p:nvSpPr>
          <p:spPr bwMode="auto">
            <a:xfrm flipV="1">
              <a:off x="2035" y="80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6" name="Group 28"/>
          <p:cNvGrpSpPr>
            <a:grpSpLocks/>
          </p:cNvGrpSpPr>
          <p:nvPr/>
        </p:nvGrpSpPr>
        <p:grpSpPr bwMode="auto">
          <a:xfrm>
            <a:off x="2362200" y="1219200"/>
            <a:ext cx="914400" cy="427038"/>
            <a:chOff x="1464" y="2527"/>
            <a:chExt cx="576" cy="269"/>
          </a:xfrm>
        </p:grpSpPr>
        <p:sp>
          <p:nvSpPr>
            <p:cNvPr id="46101" name="Text Box 29"/>
            <p:cNvSpPr txBox="1">
              <a:spLocks noChangeArrowheads="1"/>
            </p:cNvSpPr>
            <p:nvPr/>
          </p:nvSpPr>
          <p:spPr bwMode="auto">
            <a:xfrm>
              <a:off x="1464" y="2527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6102" name="Line 30"/>
            <p:cNvSpPr>
              <a:spLocks noChangeShapeType="1"/>
            </p:cNvSpPr>
            <p:nvPr/>
          </p:nvSpPr>
          <p:spPr bwMode="auto">
            <a:xfrm rot="10800000" flipV="1">
              <a:off x="2011" y="2559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7" name="Group 31"/>
          <p:cNvGrpSpPr>
            <a:grpSpLocks/>
          </p:cNvGrpSpPr>
          <p:nvPr/>
        </p:nvGrpSpPr>
        <p:grpSpPr bwMode="auto">
          <a:xfrm>
            <a:off x="6553200" y="1219200"/>
            <a:ext cx="914400" cy="427038"/>
            <a:chOff x="4279" y="2538"/>
            <a:chExt cx="576" cy="269"/>
          </a:xfrm>
        </p:grpSpPr>
        <p:sp>
          <p:nvSpPr>
            <p:cNvPr id="46099" name="Text Box 32"/>
            <p:cNvSpPr txBox="1">
              <a:spLocks noChangeArrowheads="1"/>
            </p:cNvSpPr>
            <p:nvPr/>
          </p:nvSpPr>
          <p:spPr bwMode="auto">
            <a:xfrm>
              <a:off x="4279" y="2538"/>
              <a:ext cx="57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200" b="1"/>
                <a:t>spin</a:t>
              </a:r>
              <a:endParaRPr lang="en-US" sz="2200" b="1">
                <a:cs typeface="Arial" charset="0"/>
              </a:endParaRPr>
            </a:p>
          </p:txBody>
        </p:sp>
        <p:sp>
          <p:nvSpPr>
            <p:cNvPr id="46100" name="Line 33"/>
            <p:cNvSpPr>
              <a:spLocks noChangeShapeType="1"/>
            </p:cNvSpPr>
            <p:nvPr/>
          </p:nvSpPr>
          <p:spPr bwMode="auto">
            <a:xfrm rot="10800000" flipV="1">
              <a:off x="4826" y="2570"/>
              <a:ext cx="0" cy="19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8" name="Picture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5100" y="758825"/>
            <a:ext cx="2057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Application 1: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8915400" cy="1752600"/>
          </a:xfrm>
        </p:spPr>
        <p:txBody>
          <a:bodyPr/>
          <a:lstStyle/>
          <a:p>
            <a:pPr algn="l">
              <a:buSzPts val="4000"/>
            </a:pPr>
            <a:r>
              <a:rPr lang="en-US" sz="4800" dirty="0" err="1" smtClean="0">
                <a:solidFill>
                  <a:srgbClr val="000000"/>
                </a:solidFill>
              </a:rPr>
              <a:t>e</a:t>
            </a:r>
            <a:r>
              <a:rPr lang="en-US" sz="4800" baseline="-25000" dirty="0" err="1" smtClean="0">
                <a:solidFill>
                  <a:srgbClr val="000000"/>
                </a:solidFill>
              </a:rPr>
              <a:t>g</a:t>
            </a:r>
            <a:r>
              <a:rPr lang="en-US" sz="4800" dirty="0" smtClean="0">
                <a:solidFill>
                  <a:srgbClr val="000000"/>
                </a:solidFill>
              </a:rPr>
              <a:t>’ pockets of Na</a:t>
            </a:r>
            <a:r>
              <a:rPr lang="en-US" sz="4800" baseline="-25000" dirty="0" smtClean="0">
                <a:solidFill>
                  <a:srgbClr val="000000"/>
                </a:solidFill>
              </a:rPr>
              <a:t>x</a:t>
            </a:r>
            <a:r>
              <a:rPr lang="en-US" sz="4800" dirty="0" smtClean="0">
                <a:solidFill>
                  <a:srgbClr val="000000"/>
                </a:solidFill>
              </a:rPr>
              <a:t>CoO</a:t>
            </a:r>
            <a:r>
              <a:rPr lang="en-US" sz="4800" baseline="-25000" dirty="0" smtClean="0">
                <a:solidFill>
                  <a:srgbClr val="000000"/>
                </a:solidFill>
              </a:rPr>
              <a:t>2</a:t>
            </a:r>
            <a:r>
              <a:rPr lang="en-US" sz="4800" dirty="0" smtClean="0">
                <a:solidFill>
                  <a:srgbClr val="000000"/>
                </a:solidFill>
              </a:rPr>
              <a:t> </a:t>
            </a:r>
            <a:endParaRPr lang="en-US" sz="4800" baseline="-25000" dirty="0" smtClean="0">
              <a:solidFill>
                <a:srgbClr val="000000"/>
              </a:solidFill>
            </a:endParaRPr>
          </a:p>
          <a:p>
            <a:pPr eaLnBrk="1" hangingPunct="1"/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4800" y="6340218"/>
            <a:ext cx="876300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dirty="0" smtClean="0"/>
              <a:t>T</a:t>
            </a:r>
            <a:r>
              <a:rPr lang="en-US" dirty="0" smtClean="0"/>
              <a:t>. </a:t>
            </a:r>
            <a:r>
              <a:rPr lang="en-US" dirty="0" err="1" smtClean="0"/>
              <a:t>Berlijn</a:t>
            </a:r>
            <a:r>
              <a:rPr lang="en-US" dirty="0" smtClean="0"/>
              <a:t>, D. </a:t>
            </a:r>
            <a:r>
              <a:rPr lang="en-US" dirty="0" err="1" smtClean="0"/>
              <a:t>Volja</a:t>
            </a:r>
            <a:r>
              <a:rPr lang="en-US" dirty="0" smtClean="0"/>
              <a:t>, W. Ku, PRL 106 077005 (2011</a:t>
            </a:r>
            <a:r>
              <a:rPr lang="en-US" dirty="0" smtClean="0"/>
              <a:t>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0"/>
            <a:ext cx="8229600" cy="779463"/>
          </a:xfrm>
        </p:spPr>
        <p:txBody>
          <a:bodyPr/>
          <a:lstStyle/>
          <a:p>
            <a:r>
              <a:rPr lang="en-US" smtClean="0"/>
              <a:t>Why Na</a:t>
            </a:r>
            <a:r>
              <a:rPr lang="en-US" baseline="-25000" smtClean="0"/>
              <a:t>x</a:t>
            </a:r>
            <a:r>
              <a:rPr lang="en-US" smtClean="0"/>
              <a:t>CoO</a:t>
            </a:r>
            <a:r>
              <a:rPr lang="en-US" baseline="-25000" smtClean="0"/>
              <a:t>2</a:t>
            </a:r>
            <a:r>
              <a:rPr lang="en-US" smtClean="0"/>
              <a:t>?</a:t>
            </a:r>
          </a:p>
        </p:txBody>
      </p:sp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0" y="855663"/>
            <a:ext cx="40338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High Thermoelectric Power</a:t>
            </a:r>
            <a:r>
              <a:rPr lang="en-US" sz="2800" baseline="30000"/>
              <a:t>1</a:t>
            </a:r>
            <a:endParaRPr lang="en-US" sz="2800"/>
          </a:p>
        </p:txBody>
      </p:sp>
      <p:pic>
        <p:nvPicPr>
          <p:cNvPr id="501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5175" y="1816100"/>
            <a:ext cx="5645150" cy="392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9"/>
          <p:cNvSpPr txBox="1">
            <a:spLocks noChangeArrowheads="1"/>
          </p:cNvSpPr>
          <p:nvPr/>
        </p:nvSpPr>
        <p:spPr bwMode="auto">
          <a:xfrm>
            <a:off x="3611563" y="779463"/>
            <a:ext cx="55324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Unconventional Super Conductivity</a:t>
            </a:r>
            <a:r>
              <a:rPr lang="en-US" sz="2800" baseline="30000"/>
              <a:t>2 </a:t>
            </a:r>
            <a:r>
              <a:rPr lang="en-US" sz="2800"/>
              <a:t>?</a:t>
            </a:r>
          </a:p>
        </p:txBody>
      </p:sp>
      <p:pic>
        <p:nvPicPr>
          <p:cNvPr id="50182" name="Picture 5" descr="terasak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54263"/>
            <a:ext cx="3487738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Text Box 10"/>
          <p:cNvSpPr txBox="1">
            <a:spLocks noChangeArrowheads="1"/>
          </p:cNvSpPr>
          <p:nvPr/>
        </p:nvSpPr>
        <p:spPr bwMode="auto">
          <a:xfrm>
            <a:off x="457200" y="5886450"/>
            <a:ext cx="8686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1) I. Terasaki et al, PRB 56 R12 685 (1997)</a:t>
            </a:r>
          </a:p>
          <a:p>
            <a:pPr>
              <a:spcBef>
                <a:spcPct val="50000"/>
              </a:spcBef>
            </a:pPr>
            <a:r>
              <a:rPr lang="en-US"/>
              <a:t>2) K. Takada et al, nature 422 53 (2003)</a:t>
            </a:r>
          </a:p>
        </p:txBody>
      </p:sp>
      <p:sp>
        <p:nvSpPr>
          <p:cNvPr id="50184" name="Oval 12"/>
          <p:cNvSpPr>
            <a:spLocks noChangeArrowheads="1"/>
          </p:cNvSpPr>
          <p:nvPr/>
        </p:nvSpPr>
        <p:spPr bwMode="auto">
          <a:xfrm>
            <a:off x="5110163" y="4849813"/>
            <a:ext cx="882650" cy="8175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latt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3388" y="1090613"/>
            <a:ext cx="30559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403350" y="1030288"/>
            <a:ext cx="198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30350" y="493713"/>
            <a:ext cx="676275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Intercalation: NaxCoO2</a:t>
            </a:r>
          </a:p>
        </p:txBody>
      </p:sp>
      <p:sp>
        <p:nvSpPr>
          <p:cNvPr id="51205" name="Text Box 7"/>
          <p:cNvSpPr txBox="1">
            <a:spLocks noChangeArrowheads="1"/>
          </p:cNvSpPr>
          <p:nvPr/>
        </p:nvSpPr>
        <p:spPr bwMode="auto">
          <a:xfrm>
            <a:off x="163513" y="4171950"/>
            <a:ext cx="87630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Q) Does Na disorder destroy e</a:t>
            </a:r>
            <a:r>
              <a:rPr lang="en-US" sz="3200" b="1" baseline="-25000"/>
              <a:t>g</a:t>
            </a:r>
            <a:r>
              <a:rPr lang="en-US" sz="3200" b="1"/>
              <a:t>’ pockets</a:t>
            </a:r>
            <a:r>
              <a:rPr lang="en-US" sz="3200" b="1" baseline="30000"/>
              <a:t>3 </a:t>
            </a:r>
            <a:r>
              <a:rPr lang="en-US" sz="3200" b="1"/>
              <a:t>?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1676400" y="5410200"/>
            <a:ext cx="5486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altLang="zh-TW">
                <a:ea typeface="新細明體" charset="-120"/>
              </a:rPr>
              <a:t>D.J. Singh, PRB 20, 13397 (2000)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/>
              <a:t>D. Qian et al, PRL 97 186405 (2006)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sv-SE" altLang="zh-TW">
                <a:ea typeface="新細明體" charset="-120"/>
              </a:rPr>
              <a:t>David J. Singh et al, PRL 97, 016404-1 (2006)</a:t>
            </a:r>
            <a:endParaRPr lang="en-US" altLang="zh-TW">
              <a:ea typeface="新細明體" charset="-120"/>
            </a:endParaRPr>
          </a:p>
        </p:txBody>
      </p:sp>
      <p:pic>
        <p:nvPicPr>
          <p:cNvPr id="5120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1868488"/>
            <a:ext cx="226695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4267200" y="1295400"/>
            <a:ext cx="1243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LDA</a:t>
            </a:r>
            <a:r>
              <a:rPr lang="en-US" sz="2800" baseline="30000"/>
              <a:t>1</a:t>
            </a:r>
          </a:p>
        </p:txBody>
      </p:sp>
      <p:sp>
        <p:nvSpPr>
          <p:cNvPr id="51209" name="Text Box 16"/>
          <p:cNvSpPr txBox="1">
            <a:spLocks noChangeArrowheads="1"/>
          </p:cNvSpPr>
          <p:nvPr/>
        </p:nvSpPr>
        <p:spPr bwMode="auto">
          <a:xfrm>
            <a:off x="6400800" y="1258888"/>
            <a:ext cx="16065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ARPES</a:t>
            </a:r>
            <a:r>
              <a:rPr lang="en-US" sz="2800" baseline="30000"/>
              <a:t>2</a:t>
            </a:r>
          </a:p>
        </p:txBody>
      </p:sp>
      <p:pic>
        <p:nvPicPr>
          <p:cNvPr id="51210" name="Picture 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1828800"/>
            <a:ext cx="21336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1" name="Line 26"/>
          <p:cNvSpPr>
            <a:spLocks noChangeShapeType="1"/>
          </p:cNvSpPr>
          <p:nvPr/>
        </p:nvSpPr>
        <p:spPr bwMode="auto">
          <a:xfrm flipH="1">
            <a:off x="4648200" y="3276600"/>
            <a:ext cx="381000" cy="381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Rectangle 27"/>
          <p:cNvSpPr>
            <a:spLocks noChangeArrowheads="1"/>
          </p:cNvSpPr>
          <p:nvPr/>
        </p:nvSpPr>
        <p:spPr bwMode="auto">
          <a:xfrm>
            <a:off x="3962400" y="3505200"/>
            <a:ext cx="769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e</a:t>
            </a:r>
            <a:r>
              <a:rPr lang="en-US" sz="3200" b="1" baseline="-25000"/>
              <a:t>g</a:t>
            </a:r>
            <a:r>
              <a:rPr lang="en-US" sz="3200" b="1"/>
              <a:t>’</a:t>
            </a:r>
          </a:p>
        </p:txBody>
      </p:sp>
      <p:sp>
        <p:nvSpPr>
          <p:cNvPr id="51213" name="Rectangle 28"/>
          <p:cNvSpPr>
            <a:spLocks noChangeArrowheads="1"/>
          </p:cNvSpPr>
          <p:nvPr/>
        </p:nvSpPr>
        <p:spPr bwMode="auto">
          <a:xfrm>
            <a:off x="3403600" y="1814513"/>
            <a:ext cx="769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a</a:t>
            </a:r>
            <a:r>
              <a:rPr lang="en-US" sz="3200" b="1" baseline="-25000"/>
              <a:t>g</a:t>
            </a:r>
            <a:endParaRPr lang="en-US" sz="3200" b="1"/>
          </a:p>
        </p:txBody>
      </p:sp>
      <p:sp>
        <p:nvSpPr>
          <p:cNvPr id="51214" name="Line 29"/>
          <p:cNvSpPr>
            <a:spLocks noChangeShapeType="1"/>
          </p:cNvSpPr>
          <p:nvPr/>
        </p:nvSpPr>
        <p:spPr bwMode="auto">
          <a:xfrm flipH="1" flipV="1">
            <a:off x="3914775" y="2259013"/>
            <a:ext cx="511175" cy="2127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14" descr="unitcell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133600"/>
            <a:ext cx="3290888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204"/>
          <p:cNvSpPr txBox="1">
            <a:spLocks noChangeArrowheads="1"/>
          </p:cNvSpPr>
          <p:nvPr/>
        </p:nvSpPr>
        <p:spPr bwMode="auto">
          <a:xfrm>
            <a:off x="434975" y="1281113"/>
            <a:ext cx="281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configuration 1</a:t>
            </a:r>
          </a:p>
        </p:txBody>
      </p:sp>
      <p:sp>
        <p:nvSpPr>
          <p:cNvPr id="52228" name="Text Box 205"/>
          <p:cNvSpPr txBox="1">
            <a:spLocks noChangeArrowheads="1"/>
          </p:cNvSpPr>
          <p:nvPr/>
        </p:nvSpPr>
        <p:spPr bwMode="auto">
          <a:xfrm>
            <a:off x="5842000" y="1404938"/>
            <a:ext cx="28194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configuration 50</a:t>
            </a:r>
          </a:p>
        </p:txBody>
      </p:sp>
      <p:sp>
        <p:nvSpPr>
          <p:cNvPr id="52229" name="Text Box 206"/>
          <p:cNvSpPr txBox="1">
            <a:spLocks noChangeArrowheads="1"/>
          </p:cNvSpPr>
          <p:nvPr/>
        </p:nvSpPr>
        <p:spPr bwMode="auto">
          <a:xfrm>
            <a:off x="3135313" y="2725738"/>
            <a:ext cx="281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/>
              <a:t> + . . . +</a:t>
            </a:r>
          </a:p>
        </p:txBody>
      </p:sp>
      <p:sp>
        <p:nvSpPr>
          <p:cNvPr id="52230" name="Text Box 208"/>
          <p:cNvSpPr txBox="1">
            <a:spLocks noChangeArrowheads="1"/>
          </p:cNvSpPr>
          <p:nvPr/>
        </p:nvSpPr>
        <p:spPr bwMode="auto">
          <a:xfrm>
            <a:off x="2008188" y="220663"/>
            <a:ext cx="5461000" cy="1054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500" b="1"/>
              <a:t>Na</a:t>
            </a:r>
            <a:r>
              <a:rPr lang="en-US" sz="2500" b="1" baseline="-25000"/>
              <a:t>x</a:t>
            </a:r>
            <a:r>
              <a:rPr lang="en-US" sz="2500" b="1"/>
              <a:t>CO</a:t>
            </a:r>
            <a:r>
              <a:rPr lang="en-US" sz="2500" b="1" baseline="-25000"/>
              <a:t>2 </a:t>
            </a:r>
            <a:r>
              <a:rPr lang="en-US" sz="2500" b="1"/>
              <a:t>: x</a:t>
            </a:r>
            <a:r>
              <a:rPr lang="en-US" sz="2500" b="1">
                <a:sym typeface="Mathematica1" pitchFamily="2" charset="2"/>
              </a:rPr>
              <a:t>0.30</a:t>
            </a:r>
          </a:p>
          <a:p>
            <a:pPr algn="ctr">
              <a:spcBef>
                <a:spcPct val="50000"/>
              </a:spcBef>
            </a:pPr>
            <a:r>
              <a:rPr lang="en-US" sz="2500" b="1"/>
              <a:t>50 configurations of ~200 atoms</a:t>
            </a:r>
          </a:p>
        </p:txBody>
      </p:sp>
      <p:pic>
        <p:nvPicPr>
          <p:cNvPr id="52231" name="Picture 217" descr="labe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5486400"/>
            <a:ext cx="612775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218" descr="label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486400"/>
            <a:ext cx="5270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219" descr="labelN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486400"/>
            <a:ext cx="5810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2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56250" y="1825625"/>
            <a:ext cx="3733800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324975" cy="4572000"/>
          </a:xfrm>
        </p:spPr>
        <p:txBody>
          <a:bodyPr/>
          <a:lstStyle/>
          <a:p>
            <a:pPr marL="609600" indent="-609600" eaLnBrk="1" hangingPunct="1"/>
            <a:r>
              <a:rPr lang="en-US" sz="2700" dirty="0" smtClean="0"/>
              <a:t>Introduction: Super Cell Approximation</a:t>
            </a:r>
          </a:p>
          <a:p>
            <a:pPr marL="609600" indent="-609600" eaLnBrk="1" hangingPunct="1">
              <a:buNone/>
            </a:pPr>
            <a:endParaRPr lang="en-US" sz="2700" dirty="0" smtClean="0"/>
          </a:p>
          <a:p>
            <a:pPr marL="609600" indent="-609600" eaLnBrk="1" hangingPunct="1"/>
            <a:r>
              <a:rPr lang="en-US" sz="2700" dirty="0" smtClean="0"/>
              <a:t>Method : Effective Hamiltonian (</a:t>
            </a:r>
            <a:r>
              <a:rPr lang="en-US" sz="2700" dirty="0" err="1" smtClean="0"/>
              <a:t>Wannier</a:t>
            </a:r>
            <a:r>
              <a:rPr lang="en-US" sz="2700" dirty="0" smtClean="0"/>
              <a:t> function)</a:t>
            </a:r>
            <a:r>
              <a:rPr lang="en-US" sz="2700" baseline="30000" dirty="0" smtClean="0"/>
              <a:t> [1]</a:t>
            </a:r>
            <a:endParaRPr lang="en-US" sz="2700" dirty="0" smtClean="0"/>
          </a:p>
          <a:p>
            <a:pPr marL="609600" indent="-609600" eaLnBrk="1" hangingPunct="1">
              <a:buFontTx/>
              <a:buNone/>
            </a:pPr>
            <a:r>
              <a:rPr lang="en-US" sz="2700" dirty="0" smtClean="0"/>
              <a:t> </a:t>
            </a:r>
          </a:p>
          <a:p>
            <a:pPr marL="609600" indent="-609600" eaLnBrk="1" hangingPunct="1"/>
            <a:r>
              <a:rPr lang="en-US" sz="2700" dirty="0" smtClean="0"/>
              <a:t>Application 1: </a:t>
            </a:r>
            <a:r>
              <a:rPr lang="en-US" sz="2700" dirty="0" err="1" smtClean="0"/>
              <a:t>e</a:t>
            </a:r>
            <a:r>
              <a:rPr lang="en-US" sz="2700" baseline="-25000" dirty="0" err="1" smtClean="0"/>
              <a:t>g</a:t>
            </a:r>
            <a:r>
              <a:rPr lang="en-US" sz="2700" dirty="0" smtClean="0"/>
              <a:t>’ pockets of Na</a:t>
            </a:r>
            <a:r>
              <a:rPr lang="en-US" sz="2700" baseline="-25000" dirty="0" smtClean="0"/>
              <a:t>x</a:t>
            </a:r>
            <a:r>
              <a:rPr lang="en-US" sz="2700" dirty="0" smtClean="0"/>
              <a:t>CoO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baseline="30000" dirty="0" smtClean="0"/>
              <a:t>[1]</a:t>
            </a:r>
            <a:endParaRPr lang="en-US" sz="2700" dirty="0" smtClean="0"/>
          </a:p>
          <a:p>
            <a:pPr marL="609600" indent="-609600" eaLnBrk="1" hangingPunct="1"/>
            <a:endParaRPr lang="en-US" sz="2700" dirty="0" smtClean="0"/>
          </a:p>
          <a:p>
            <a:pPr marL="609600" indent="-609600" eaLnBrk="1" hangingPunct="1"/>
            <a:r>
              <a:rPr lang="en-US" sz="2700" dirty="0" smtClean="0"/>
              <a:t>Application 2: oxygen vacancies in Zn</a:t>
            </a:r>
            <a:r>
              <a:rPr lang="en-US" sz="2700" baseline="-25000" dirty="0" smtClean="0"/>
              <a:t>1-x</a:t>
            </a:r>
            <a:r>
              <a:rPr lang="en-US" sz="2700" dirty="0" smtClean="0"/>
              <a:t>Cu</a:t>
            </a:r>
            <a:r>
              <a:rPr lang="en-US" sz="2700" baseline="-25000" dirty="0" smtClean="0"/>
              <a:t>x</a:t>
            </a:r>
            <a:r>
              <a:rPr lang="en-US" sz="2700" dirty="0" smtClean="0"/>
              <a:t>O</a:t>
            </a:r>
            <a:r>
              <a:rPr lang="en-US" sz="2700" baseline="-25000" dirty="0" smtClean="0"/>
              <a:t>1-y</a:t>
            </a:r>
            <a:r>
              <a:rPr lang="en-US" sz="2700" baseline="30000" dirty="0" smtClean="0"/>
              <a:t>[2]</a:t>
            </a:r>
            <a:endParaRPr lang="en-US" sz="2700" baseline="-2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6036186"/>
            <a:ext cx="87630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 smtClean="0"/>
              <a:t>[1] T. </a:t>
            </a:r>
            <a:r>
              <a:rPr lang="en-US" dirty="0" err="1" smtClean="0"/>
              <a:t>Berlijn</a:t>
            </a:r>
            <a:r>
              <a:rPr lang="en-US" dirty="0" smtClean="0"/>
              <a:t>, D. </a:t>
            </a:r>
            <a:r>
              <a:rPr lang="en-US" dirty="0" err="1" smtClean="0"/>
              <a:t>Volja</a:t>
            </a:r>
            <a:r>
              <a:rPr lang="en-US" dirty="0" smtClean="0"/>
              <a:t>, W. Ku, PRL 106 077005 (2011)</a:t>
            </a:r>
          </a:p>
          <a:p>
            <a:pPr>
              <a:lnSpc>
                <a:spcPts val="15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r>
              <a:rPr lang="en-US" dirty="0" smtClean="0"/>
              <a:t>[2] T. S. </a:t>
            </a:r>
            <a:r>
              <a:rPr lang="en-US" dirty="0" err="1" smtClean="0"/>
              <a:t>Herng</a:t>
            </a:r>
            <a:r>
              <a:rPr lang="en-US" dirty="0" smtClean="0"/>
              <a:t>, D.-C. </a:t>
            </a:r>
            <a:r>
              <a:rPr lang="en-US" dirty="0" err="1" smtClean="0"/>
              <a:t>Qi</a:t>
            </a:r>
            <a:r>
              <a:rPr lang="en-US" dirty="0" smtClean="0"/>
              <a:t>, T. </a:t>
            </a:r>
            <a:r>
              <a:rPr lang="en-US" dirty="0" err="1" smtClean="0"/>
              <a:t>Berlijn</a:t>
            </a:r>
            <a:r>
              <a:rPr lang="en-US" dirty="0" smtClean="0"/>
              <a:t>, W. Ku, A. </a:t>
            </a:r>
            <a:r>
              <a:rPr lang="en-US" dirty="0" err="1" smtClean="0"/>
              <a:t>Rusydi</a:t>
            </a:r>
            <a:r>
              <a:rPr lang="en-US" dirty="0" smtClean="0"/>
              <a:t> et al, PRL 105, 207201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 descr="BSeffave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3788" y="1811338"/>
            <a:ext cx="3656012" cy="2333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1" name="Picture 4" descr="BS_ALHAGKMGm7p3ev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5" y="1579563"/>
            <a:ext cx="5110163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2" name="Group 5"/>
          <p:cNvGrpSpPr>
            <a:grpSpLocks/>
          </p:cNvGrpSpPr>
          <p:nvPr/>
        </p:nvGrpSpPr>
        <p:grpSpPr bwMode="auto">
          <a:xfrm>
            <a:off x="4638675" y="2438401"/>
            <a:ext cx="215900" cy="133350"/>
            <a:chOff x="4030" y="2297"/>
            <a:chExt cx="576" cy="906"/>
          </a:xfrm>
        </p:grpSpPr>
        <p:sp>
          <p:nvSpPr>
            <p:cNvPr id="53336" name="Line 6"/>
            <p:cNvSpPr>
              <a:spLocks noChangeShapeType="1"/>
            </p:cNvSpPr>
            <p:nvPr/>
          </p:nvSpPr>
          <p:spPr bwMode="auto">
            <a:xfrm>
              <a:off x="4030" y="2303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Line 7"/>
            <p:cNvSpPr>
              <a:spLocks noChangeShapeType="1"/>
            </p:cNvSpPr>
            <p:nvPr/>
          </p:nvSpPr>
          <p:spPr bwMode="auto">
            <a:xfrm>
              <a:off x="4030" y="316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Line 8"/>
            <p:cNvSpPr>
              <a:spLocks noChangeShapeType="1"/>
            </p:cNvSpPr>
            <p:nvPr/>
          </p:nvSpPr>
          <p:spPr bwMode="auto">
            <a:xfrm>
              <a:off x="4317" y="2297"/>
              <a:ext cx="0" cy="9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3" name="Group 12"/>
          <p:cNvGrpSpPr>
            <a:grpSpLocks/>
          </p:cNvGrpSpPr>
          <p:nvPr/>
        </p:nvGrpSpPr>
        <p:grpSpPr bwMode="auto">
          <a:xfrm>
            <a:off x="3429000" y="2438401"/>
            <a:ext cx="215900" cy="133350"/>
            <a:chOff x="4030" y="2297"/>
            <a:chExt cx="576" cy="906"/>
          </a:xfrm>
        </p:grpSpPr>
        <p:sp>
          <p:nvSpPr>
            <p:cNvPr id="53333" name="Line 13"/>
            <p:cNvSpPr>
              <a:spLocks noChangeShapeType="1"/>
            </p:cNvSpPr>
            <p:nvPr/>
          </p:nvSpPr>
          <p:spPr bwMode="auto">
            <a:xfrm>
              <a:off x="4030" y="2303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Line 14"/>
            <p:cNvSpPr>
              <a:spLocks noChangeShapeType="1"/>
            </p:cNvSpPr>
            <p:nvPr/>
          </p:nvSpPr>
          <p:spPr bwMode="auto">
            <a:xfrm>
              <a:off x="4030" y="316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Line 15"/>
            <p:cNvSpPr>
              <a:spLocks noChangeShapeType="1"/>
            </p:cNvSpPr>
            <p:nvPr/>
          </p:nvSpPr>
          <p:spPr bwMode="auto">
            <a:xfrm>
              <a:off x="4317" y="2297"/>
              <a:ext cx="0" cy="9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4" name="Group 16"/>
          <p:cNvGrpSpPr>
            <a:grpSpLocks/>
          </p:cNvGrpSpPr>
          <p:nvPr/>
        </p:nvGrpSpPr>
        <p:grpSpPr bwMode="auto">
          <a:xfrm>
            <a:off x="4005263" y="3375026"/>
            <a:ext cx="215900" cy="133350"/>
            <a:chOff x="4030" y="2297"/>
            <a:chExt cx="576" cy="906"/>
          </a:xfrm>
        </p:grpSpPr>
        <p:sp>
          <p:nvSpPr>
            <p:cNvPr id="53330" name="Line 17"/>
            <p:cNvSpPr>
              <a:spLocks noChangeShapeType="1"/>
            </p:cNvSpPr>
            <p:nvPr/>
          </p:nvSpPr>
          <p:spPr bwMode="auto">
            <a:xfrm>
              <a:off x="4030" y="2303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Line 18"/>
            <p:cNvSpPr>
              <a:spLocks noChangeShapeType="1"/>
            </p:cNvSpPr>
            <p:nvPr/>
          </p:nvSpPr>
          <p:spPr bwMode="auto">
            <a:xfrm>
              <a:off x="4030" y="3166"/>
              <a:ext cx="5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Line 19"/>
            <p:cNvSpPr>
              <a:spLocks noChangeShapeType="1"/>
            </p:cNvSpPr>
            <p:nvPr/>
          </p:nvSpPr>
          <p:spPr bwMode="auto">
            <a:xfrm>
              <a:off x="4317" y="2297"/>
              <a:ext cx="0" cy="90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255" name="Picture 20" descr="BSeffave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3788" y="457201"/>
            <a:ext cx="3656012" cy="116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3256" name="Picture 21" descr="BS_ALHAGKMGm125p250mev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088" y="228600"/>
            <a:ext cx="5110162" cy="174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7" name="Text Box 23"/>
          <p:cNvSpPr txBox="1">
            <a:spLocks noChangeArrowheads="1"/>
          </p:cNvSpPr>
          <p:nvPr/>
        </p:nvSpPr>
        <p:spPr bwMode="auto">
          <a:xfrm rot="-5400000">
            <a:off x="-883443" y="2196307"/>
            <a:ext cx="2284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Energy (eV)</a:t>
            </a:r>
          </a:p>
        </p:txBody>
      </p:sp>
      <p:sp>
        <p:nvSpPr>
          <p:cNvPr id="53258" name="Text Box 26"/>
          <p:cNvSpPr txBox="1">
            <a:spLocks noChangeArrowheads="1"/>
          </p:cNvSpPr>
          <p:nvPr/>
        </p:nvSpPr>
        <p:spPr bwMode="auto">
          <a:xfrm>
            <a:off x="7319963" y="1814513"/>
            <a:ext cx="1201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Co-a</a:t>
            </a:r>
            <a:r>
              <a:rPr lang="en-US" sz="2600" b="1" baseline="-25000"/>
              <a:t>g</a:t>
            </a:r>
          </a:p>
        </p:txBody>
      </p:sp>
      <p:grpSp>
        <p:nvGrpSpPr>
          <p:cNvPr id="53259" name="Group 91"/>
          <p:cNvGrpSpPr>
            <a:grpSpLocks/>
          </p:cNvGrpSpPr>
          <p:nvPr/>
        </p:nvGrpSpPr>
        <p:grpSpPr bwMode="auto">
          <a:xfrm>
            <a:off x="5092700" y="406401"/>
            <a:ext cx="2320925" cy="4062412"/>
            <a:chOff x="3199" y="63"/>
            <a:chExt cx="1925" cy="2559"/>
          </a:xfrm>
        </p:grpSpPr>
        <p:grpSp>
          <p:nvGrpSpPr>
            <p:cNvPr id="53271" name="Group 28"/>
            <p:cNvGrpSpPr>
              <a:grpSpLocks/>
            </p:cNvGrpSpPr>
            <p:nvPr/>
          </p:nvGrpSpPr>
          <p:grpSpPr bwMode="auto">
            <a:xfrm rot="-5400000">
              <a:off x="3756" y="-492"/>
              <a:ext cx="807" cy="1917"/>
              <a:chOff x="123" y="1374"/>
              <a:chExt cx="1266" cy="1917"/>
            </a:xfrm>
          </p:grpSpPr>
          <p:sp>
            <p:nvSpPr>
              <p:cNvPr id="53311" name="Rectangle 29"/>
              <p:cNvSpPr>
                <a:spLocks noChangeArrowheads="1"/>
              </p:cNvSpPr>
              <p:nvPr/>
            </p:nvSpPr>
            <p:spPr bwMode="auto">
              <a:xfrm>
                <a:off x="446" y="1867"/>
                <a:ext cx="941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2" name="Line 30"/>
              <p:cNvSpPr>
                <a:spLocks noChangeShapeType="1"/>
              </p:cNvSpPr>
              <p:nvPr/>
            </p:nvSpPr>
            <p:spPr bwMode="auto">
              <a:xfrm>
                <a:off x="445" y="17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3" name="Line 31"/>
              <p:cNvSpPr>
                <a:spLocks noChangeShapeType="1"/>
              </p:cNvSpPr>
              <p:nvPr/>
            </p:nvSpPr>
            <p:spPr bwMode="auto">
              <a:xfrm>
                <a:off x="634" y="17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4" name="Line 32"/>
              <p:cNvSpPr>
                <a:spLocks noChangeShapeType="1"/>
              </p:cNvSpPr>
              <p:nvPr/>
            </p:nvSpPr>
            <p:spPr bwMode="auto">
              <a:xfrm>
                <a:off x="822" y="17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5" name="Line 33"/>
              <p:cNvSpPr>
                <a:spLocks noChangeShapeType="1"/>
              </p:cNvSpPr>
              <p:nvPr/>
            </p:nvSpPr>
            <p:spPr bwMode="auto">
              <a:xfrm>
                <a:off x="1010" y="17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6" name="Line 34"/>
              <p:cNvSpPr>
                <a:spLocks noChangeShapeType="1"/>
              </p:cNvSpPr>
              <p:nvPr/>
            </p:nvSpPr>
            <p:spPr bwMode="auto">
              <a:xfrm>
                <a:off x="1199" y="17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7" name="Rectangle 35"/>
              <p:cNvSpPr>
                <a:spLocks noChangeArrowheads="1"/>
              </p:cNvSpPr>
              <p:nvPr/>
            </p:nvSpPr>
            <p:spPr bwMode="auto">
              <a:xfrm>
                <a:off x="446" y="3290"/>
                <a:ext cx="941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8" name="Rectangle 36"/>
              <p:cNvSpPr>
                <a:spLocks noChangeArrowheads="1"/>
              </p:cNvSpPr>
              <p:nvPr/>
            </p:nvSpPr>
            <p:spPr bwMode="auto">
              <a:xfrm rot="5400000">
                <a:off x="81" y="1416"/>
                <a:ext cx="49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-0.2</a:t>
                </a:r>
                <a:endParaRPr lang="en-US"/>
              </a:p>
            </p:txBody>
          </p:sp>
          <p:sp>
            <p:nvSpPr>
              <p:cNvPr id="53319" name="Rectangle 37"/>
              <p:cNvSpPr>
                <a:spLocks noChangeArrowheads="1"/>
              </p:cNvSpPr>
              <p:nvPr/>
            </p:nvSpPr>
            <p:spPr bwMode="auto">
              <a:xfrm rot="5400000">
                <a:off x="505" y="1441"/>
                <a:ext cx="395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0.0</a:t>
                </a:r>
                <a:endParaRPr lang="en-US"/>
              </a:p>
            </p:txBody>
          </p:sp>
          <p:sp>
            <p:nvSpPr>
              <p:cNvPr id="53320" name="Rectangle 38"/>
              <p:cNvSpPr>
                <a:spLocks noChangeArrowheads="1"/>
              </p:cNvSpPr>
              <p:nvPr/>
            </p:nvSpPr>
            <p:spPr bwMode="auto">
              <a:xfrm rot="5400000">
                <a:off x="884" y="1441"/>
                <a:ext cx="395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0.2</a:t>
                </a:r>
                <a:endParaRPr lang="en-US"/>
              </a:p>
            </p:txBody>
          </p:sp>
          <p:sp>
            <p:nvSpPr>
              <p:cNvPr id="53321" name="Rectangle 39"/>
              <p:cNvSpPr>
                <a:spLocks noChangeArrowheads="1"/>
              </p:cNvSpPr>
              <p:nvPr/>
            </p:nvSpPr>
            <p:spPr bwMode="auto">
              <a:xfrm>
                <a:off x="445" y="1869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2" name="Line 40"/>
              <p:cNvSpPr>
                <a:spLocks noChangeShapeType="1"/>
              </p:cNvSpPr>
              <p:nvPr/>
            </p:nvSpPr>
            <p:spPr bwMode="auto">
              <a:xfrm>
                <a:off x="367" y="3291"/>
                <a:ext cx="7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3" name="Line 41"/>
              <p:cNvSpPr>
                <a:spLocks noChangeShapeType="1"/>
              </p:cNvSpPr>
              <p:nvPr/>
            </p:nvSpPr>
            <p:spPr bwMode="auto">
              <a:xfrm>
                <a:off x="367" y="2816"/>
                <a:ext cx="7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4" name="Line 42"/>
              <p:cNvSpPr>
                <a:spLocks noChangeShapeType="1"/>
              </p:cNvSpPr>
              <p:nvPr/>
            </p:nvSpPr>
            <p:spPr bwMode="auto">
              <a:xfrm>
                <a:off x="367" y="2342"/>
                <a:ext cx="7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5" name="Line 43"/>
              <p:cNvSpPr>
                <a:spLocks noChangeShapeType="1"/>
              </p:cNvSpPr>
              <p:nvPr/>
            </p:nvSpPr>
            <p:spPr bwMode="auto">
              <a:xfrm>
                <a:off x="367" y="1868"/>
                <a:ext cx="7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6" name="Rectangle 44"/>
              <p:cNvSpPr>
                <a:spLocks noChangeArrowheads="1"/>
              </p:cNvSpPr>
              <p:nvPr/>
            </p:nvSpPr>
            <p:spPr bwMode="auto">
              <a:xfrm>
                <a:off x="1388" y="1869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7" name="Freeform 45"/>
              <p:cNvSpPr>
                <a:spLocks/>
              </p:cNvSpPr>
              <p:nvPr/>
            </p:nvSpPr>
            <p:spPr bwMode="auto">
              <a:xfrm>
                <a:off x="445" y="1884"/>
                <a:ext cx="537" cy="1407"/>
              </a:xfrm>
              <a:custGeom>
                <a:avLst/>
                <a:gdLst>
                  <a:gd name="T0" fmla="*/ 7 w 537"/>
                  <a:gd name="T1" fmla="*/ 1 h 1407"/>
                  <a:gd name="T2" fmla="*/ 15 w 537"/>
                  <a:gd name="T3" fmla="*/ 1 h 1407"/>
                  <a:gd name="T4" fmla="*/ 22 w 537"/>
                  <a:gd name="T5" fmla="*/ 1 h 1407"/>
                  <a:gd name="T6" fmla="*/ 30 w 537"/>
                  <a:gd name="T7" fmla="*/ 1 h 1407"/>
                  <a:gd name="T8" fmla="*/ 37 w 537"/>
                  <a:gd name="T9" fmla="*/ 1 h 1407"/>
                  <a:gd name="T10" fmla="*/ 45 w 537"/>
                  <a:gd name="T11" fmla="*/ 1 h 1407"/>
                  <a:gd name="T12" fmla="*/ 52 w 537"/>
                  <a:gd name="T13" fmla="*/ 1 h 1407"/>
                  <a:gd name="T14" fmla="*/ 60 w 537"/>
                  <a:gd name="T15" fmla="*/ 2 h 1407"/>
                  <a:gd name="T16" fmla="*/ 67 w 537"/>
                  <a:gd name="T17" fmla="*/ 2 h 1407"/>
                  <a:gd name="T18" fmla="*/ 75 w 537"/>
                  <a:gd name="T19" fmla="*/ 2 h 1407"/>
                  <a:gd name="T20" fmla="*/ 83 w 537"/>
                  <a:gd name="T21" fmla="*/ 3 h 1407"/>
                  <a:gd name="T22" fmla="*/ 90 w 537"/>
                  <a:gd name="T23" fmla="*/ 3 h 1407"/>
                  <a:gd name="T24" fmla="*/ 98 w 537"/>
                  <a:gd name="T25" fmla="*/ 3 h 1407"/>
                  <a:gd name="T26" fmla="*/ 105 w 537"/>
                  <a:gd name="T27" fmla="*/ 2 h 1407"/>
                  <a:gd name="T28" fmla="*/ 113 w 537"/>
                  <a:gd name="T29" fmla="*/ 2 h 1407"/>
                  <a:gd name="T30" fmla="*/ 120 w 537"/>
                  <a:gd name="T31" fmla="*/ 3 h 1407"/>
                  <a:gd name="T32" fmla="*/ 128 w 537"/>
                  <a:gd name="T33" fmla="*/ 5 h 1407"/>
                  <a:gd name="T34" fmla="*/ 135 w 537"/>
                  <a:gd name="T35" fmla="*/ 6 h 1407"/>
                  <a:gd name="T36" fmla="*/ 143 w 537"/>
                  <a:gd name="T37" fmla="*/ 8 h 1407"/>
                  <a:gd name="T38" fmla="*/ 150 w 537"/>
                  <a:gd name="T39" fmla="*/ 10 h 1407"/>
                  <a:gd name="T40" fmla="*/ 158 w 537"/>
                  <a:gd name="T41" fmla="*/ 11 h 1407"/>
                  <a:gd name="T42" fmla="*/ 166 w 537"/>
                  <a:gd name="T43" fmla="*/ 13 h 1407"/>
                  <a:gd name="T44" fmla="*/ 173 w 537"/>
                  <a:gd name="T45" fmla="*/ 15 h 1407"/>
                  <a:gd name="T46" fmla="*/ 181 w 537"/>
                  <a:gd name="T47" fmla="*/ 15 h 1407"/>
                  <a:gd name="T48" fmla="*/ 188 w 537"/>
                  <a:gd name="T49" fmla="*/ 15 h 1407"/>
                  <a:gd name="T50" fmla="*/ 196 w 537"/>
                  <a:gd name="T51" fmla="*/ 15 h 1407"/>
                  <a:gd name="T52" fmla="*/ 203 w 537"/>
                  <a:gd name="T53" fmla="*/ 17 h 1407"/>
                  <a:gd name="T54" fmla="*/ 211 w 537"/>
                  <a:gd name="T55" fmla="*/ 22 h 1407"/>
                  <a:gd name="T56" fmla="*/ 218 w 537"/>
                  <a:gd name="T57" fmla="*/ 26 h 1407"/>
                  <a:gd name="T58" fmla="*/ 226 w 537"/>
                  <a:gd name="T59" fmla="*/ 31 h 1407"/>
                  <a:gd name="T60" fmla="*/ 234 w 537"/>
                  <a:gd name="T61" fmla="*/ 35 h 1407"/>
                  <a:gd name="T62" fmla="*/ 241 w 537"/>
                  <a:gd name="T63" fmla="*/ 39 h 1407"/>
                  <a:gd name="T64" fmla="*/ 249 w 537"/>
                  <a:gd name="T65" fmla="*/ 44 h 1407"/>
                  <a:gd name="T66" fmla="*/ 256 w 537"/>
                  <a:gd name="T67" fmla="*/ 51 h 1407"/>
                  <a:gd name="T68" fmla="*/ 264 w 537"/>
                  <a:gd name="T69" fmla="*/ 58 h 1407"/>
                  <a:gd name="T70" fmla="*/ 271 w 537"/>
                  <a:gd name="T71" fmla="*/ 63 h 1407"/>
                  <a:gd name="T72" fmla="*/ 279 w 537"/>
                  <a:gd name="T73" fmla="*/ 70 h 1407"/>
                  <a:gd name="T74" fmla="*/ 286 w 537"/>
                  <a:gd name="T75" fmla="*/ 80 h 1407"/>
                  <a:gd name="T76" fmla="*/ 294 w 537"/>
                  <a:gd name="T77" fmla="*/ 88 h 1407"/>
                  <a:gd name="T78" fmla="*/ 302 w 537"/>
                  <a:gd name="T79" fmla="*/ 97 h 1407"/>
                  <a:gd name="T80" fmla="*/ 309 w 537"/>
                  <a:gd name="T81" fmla="*/ 111 h 1407"/>
                  <a:gd name="T82" fmla="*/ 317 w 537"/>
                  <a:gd name="T83" fmla="*/ 131 h 1407"/>
                  <a:gd name="T84" fmla="*/ 324 w 537"/>
                  <a:gd name="T85" fmla="*/ 157 h 1407"/>
                  <a:gd name="T86" fmla="*/ 332 w 537"/>
                  <a:gd name="T87" fmla="*/ 187 h 1407"/>
                  <a:gd name="T88" fmla="*/ 339 w 537"/>
                  <a:gd name="T89" fmla="*/ 229 h 1407"/>
                  <a:gd name="T90" fmla="*/ 347 w 537"/>
                  <a:gd name="T91" fmla="*/ 297 h 1407"/>
                  <a:gd name="T92" fmla="*/ 354 w 537"/>
                  <a:gd name="T93" fmla="*/ 378 h 1407"/>
                  <a:gd name="T94" fmla="*/ 362 w 537"/>
                  <a:gd name="T95" fmla="*/ 484 h 1407"/>
                  <a:gd name="T96" fmla="*/ 369 w 537"/>
                  <a:gd name="T97" fmla="*/ 659 h 1407"/>
                  <a:gd name="T98" fmla="*/ 377 w 537"/>
                  <a:gd name="T99" fmla="*/ 948 h 1407"/>
                  <a:gd name="T100" fmla="*/ 385 w 537"/>
                  <a:gd name="T101" fmla="*/ 1381 h 1407"/>
                  <a:gd name="T102" fmla="*/ 425 w 537"/>
                  <a:gd name="T103" fmla="*/ 1000 h 1407"/>
                  <a:gd name="T104" fmla="*/ 433 w 537"/>
                  <a:gd name="T105" fmla="*/ 733 h 1407"/>
                  <a:gd name="T106" fmla="*/ 440 w 537"/>
                  <a:gd name="T107" fmla="*/ 602 h 1407"/>
                  <a:gd name="T108" fmla="*/ 448 w 537"/>
                  <a:gd name="T109" fmla="*/ 518 h 1407"/>
                  <a:gd name="T110" fmla="*/ 455 w 537"/>
                  <a:gd name="T111" fmla="*/ 499 h 1407"/>
                  <a:gd name="T112" fmla="*/ 463 w 537"/>
                  <a:gd name="T113" fmla="*/ 536 h 1407"/>
                  <a:gd name="T114" fmla="*/ 471 w 537"/>
                  <a:gd name="T115" fmla="*/ 642 h 1407"/>
                  <a:gd name="T116" fmla="*/ 478 w 537"/>
                  <a:gd name="T117" fmla="*/ 903 h 1407"/>
                  <a:gd name="T118" fmla="*/ 486 w 537"/>
                  <a:gd name="T119" fmla="*/ 1367 h 1407"/>
                  <a:gd name="T120" fmla="*/ 525 w 537"/>
                  <a:gd name="T121" fmla="*/ 891 h 1407"/>
                  <a:gd name="T122" fmla="*/ 533 w 537"/>
                  <a:gd name="T123" fmla="*/ 549 h 1407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37"/>
                  <a:gd name="T187" fmla="*/ 0 h 1407"/>
                  <a:gd name="T188" fmla="*/ 537 w 537"/>
                  <a:gd name="T189" fmla="*/ 1407 h 1407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37" h="1407">
                    <a:moveTo>
                      <a:pt x="0" y="1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2" y="1"/>
                    </a:lnTo>
                    <a:lnTo>
                      <a:pt x="53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4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8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6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0" y="2"/>
                    </a:lnTo>
                    <a:lnTo>
                      <a:pt x="81" y="2"/>
                    </a:lnTo>
                    <a:lnTo>
                      <a:pt x="81" y="3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6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6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3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9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3" y="2"/>
                    </a:lnTo>
                    <a:lnTo>
                      <a:pt x="114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8" y="3"/>
                    </a:lnTo>
                    <a:lnTo>
                      <a:pt x="119" y="3"/>
                    </a:lnTo>
                    <a:lnTo>
                      <a:pt x="120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4"/>
                    </a:lnTo>
                    <a:lnTo>
                      <a:pt x="124" y="4"/>
                    </a:lnTo>
                    <a:lnTo>
                      <a:pt x="125" y="4"/>
                    </a:lnTo>
                    <a:lnTo>
                      <a:pt x="126" y="4"/>
                    </a:lnTo>
                    <a:lnTo>
                      <a:pt x="127" y="4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9" y="5"/>
                    </a:lnTo>
                    <a:lnTo>
                      <a:pt x="130" y="5"/>
                    </a:lnTo>
                    <a:lnTo>
                      <a:pt x="132" y="5"/>
                    </a:lnTo>
                    <a:lnTo>
                      <a:pt x="132" y="6"/>
                    </a:lnTo>
                    <a:lnTo>
                      <a:pt x="133" y="6"/>
                    </a:lnTo>
                    <a:lnTo>
                      <a:pt x="134" y="6"/>
                    </a:lnTo>
                    <a:lnTo>
                      <a:pt x="135" y="6"/>
                    </a:lnTo>
                    <a:lnTo>
                      <a:pt x="136" y="7"/>
                    </a:lnTo>
                    <a:lnTo>
                      <a:pt x="137" y="7"/>
                    </a:lnTo>
                    <a:lnTo>
                      <a:pt x="138" y="7"/>
                    </a:lnTo>
                    <a:lnTo>
                      <a:pt x="140" y="7"/>
                    </a:lnTo>
                    <a:lnTo>
                      <a:pt x="141" y="8"/>
                    </a:lnTo>
                    <a:lnTo>
                      <a:pt x="142" y="8"/>
                    </a:lnTo>
                    <a:lnTo>
                      <a:pt x="143" y="8"/>
                    </a:lnTo>
                    <a:lnTo>
                      <a:pt x="144" y="8"/>
                    </a:lnTo>
                    <a:lnTo>
                      <a:pt x="145" y="8"/>
                    </a:lnTo>
                    <a:lnTo>
                      <a:pt x="147" y="8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9" y="10"/>
                    </a:lnTo>
                    <a:lnTo>
                      <a:pt x="150" y="10"/>
                    </a:lnTo>
                    <a:lnTo>
                      <a:pt x="151" y="10"/>
                    </a:lnTo>
                    <a:lnTo>
                      <a:pt x="152" y="10"/>
                    </a:lnTo>
                    <a:lnTo>
                      <a:pt x="153" y="10"/>
                    </a:lnTo>
                    <a:lnTo>
                      <a:pt x="155" y="10"/>
                    </a:lnTo>
                    <a:lnTo>
                      <a:pt x="156" y="10"/>
                    </a:lnTo>
                    <a:lnTo>
                      <a:pt x="157" y="10"/>
                    </a:lnTo>
                    <a:lnTo>
                      <a:pt x="158" y="10"/>
                    </a:lnTo>
                    <a:lnTo>
                      <a:pt x="158" y="11"/>
                    </a:lnTo>
                    <a:lnTo>
                      <a:pt x="159" y="11"/>
                    </a:lnTo>
                    <a:lnTo>
                      <a:pt x="160" y="11"/>
                    </a:lnTo>
                    <a:lnTo>
                      <a:pt x="161" y="12"/>
                    </a:lnTo>
                    <a:lnTo>
                      <a:pt x="163" y="12"/>
                    </a:lnTo>
                    <a:lnTo>
                      <a:pt x="164" y="12"/>
                    </a:lnTo>
                    <a:lnTo>
                      <a:pt x="165" y="13"/>
                    </a:lnTo>
                    <a:lnTo>
                      <a:pt x="166" y="13"/>
                    </a:lnTo>
                    <a:lnTo>
                      <a:pt x="167" y="13"/>
                    </a:lnTo>
                    <a:lnTo>
                      <a:pt x="168" y="14"/>
                    </a:lnTo>
                    <a:lnTo>
                      <a:pt x="170" y="14"/>
                    </a:lnTo>
                    <a:lnTo>
                      <a:pt x="171" y="14"/>
                    </a:lnTo>
                    <a:lnTo>
                      <a:pt x="172" y="14"/>
                    </a:lnTo>
                    <a:lnTo>
                      <a:pt x="173" y="15"/>
                    </a:lnTo>
                    <a:lnTo>
                      <a:pt x="174" y="15"/>
                    </a:lnTo>
                    <a:lnTo>
                      <a:pt x="175" y="15"/>
                    </a:lnTo>
                    <a:lnTo>
                      <a:pt x="176" y="15"/>
                    </a:lnTo>
                    <a:lnTo>
                      <a:pt x="178" y="15"/>
                    </a:lnTo>
                    <a:lnTo>
                      <a:pt x="179" y="15"/>
                    </a:lnTo>
                    <a:lnTo>
                      <a:pt x="180" y="15"/>
                    </a:lnTo>
                    <a:lnTo>
                      <a:pt x="181" y="15"/>
                    </a:lnTo>
                    <a:lnTo>
                      <a:pt x="182" y="15"/>
                    </a:lnTo>
                    <a:lnTo>
                      <a:pt x="183" y="15"/>
                    </a:lnTo>
                    <a:lnTo>
                      <a:pt x="185" y="15"/>
                    </a:lnTo>
                    <a:lnTo>
                      <a:pt x="186" y="15"/>
                    </a:lnTo>
                    <a:lnTo>
                      <a:pt x="187" y="15"/>
                    </a:lnTo>
                    <a:lnTo>
                      <a:pt x="188" y="15"/>
                    </a:lnTo>
                    <a:lnTo>
                      <a:pt x="189" y="15"/>
                    </a:lnTo>
                    <a:lnTo>
                      <a:pt x="190" y="15"/>
                    </a:lnTo>
                    <a:lnTo>
                      <a:pt x="191" y="15"/>
                    </a:lnTo>
                    <a:lnTo>
                      <a:pt x="193" y="15"/>
                    </a:lnTo>
                    <a:lnTo>
                      <a:pt x="194" y="15"/>
                    </a:lnTo>
                    <a:lnTo>
                      <a:pt x="195" y="15"/>
                    </a:lnTo>
                    <a:lnTo>
                      <a:pt x="196" y="15"/>
                    </a:lnTo>
                    <a:lnTo>
                      <a:pt x="197" y="15"/>
                    </a:lnTo>
                    <a:lnTo>
                      <a:pt x="198" y="15"/>
                    </a:lnTo>
                    <a:lnTo>
                      <a:pt x="199" y="16"/>
                    </a:lnTo>
                    <a:lnTo>
                      <a:pt x="201" y="16"/>
                    </a:lnTo>
                    <a:lnTo>
                      <a:pt x="202" y="16"/>
                    </a:lnTo>
                    <a:lnTo>
                      <a:pt x="203" y="16"/>
                    </a:lnTo>
                    <a:lnTo>
                      <a:pt x="203" y="17"/>
                    </a:lnTo>
                    <a:lnTo>
                      <a:pt x="204" y="17"/>
                    </a:lnTo>
                    <a:lnTo>
                      <a:pt x="205" y="17"/>
                    </a:lnTo>
                    <a:lnTo>
                      <a:pt x="205" y="18"/>
                    </a:lnTo>
                    <a:lnTo>
                      <a:pt x="206" y="18"/>
                    </a:lnTo>
                    <a:lnTo>
                      <a:pt x="208" y="18"/>
                    </a:lnTo>
                    <a:lnTo>
                      <a:pt x="208" y="20"/>
                    </a:lnTo>
                    <a:lnTo>
                      <a:pt x="209" y="20"/>
                    </a:lnTo>
                    <a:lnTo>
                      <a:pt x="210" y="21"/>
                    </a:lnTo>
                    <a:lnTo>
                      <a:pt x="211" y="22"/>
                    </a:lnTo>
                    <a:lnTo>
                      <a:pt x="212" y="22"/>
                    </a:lnTo>
                    <a:lnTo>
                      <a:pt x="213" y="23"/>
                    </a:lnTo>
                    <a:lnTo>
                      <a:pt x="214" y="24"/>
                    </a:lnTo>
                    <a:lnTo>
                      <a:pt x="216" y="24"/>
                    </a:lnTo>
                    <a:lnTo>
                      <a:pt x="216" y="25"/>
                    </a:lnTo>
                    <a:lnTo>
                      <a:pt x="217" y="25"/>
                    </a:lnTo>
                    <a:lnTo>
                      <a:pt x="218" y="25"/>
                    </a:lnTo>
                    <a:lnTo>
                      <a:pt x="218" y="26"/>
                    </a:lnTo>
                    <a:lnTo>
                      <a:pt x="219" y="26"/>
                    </a:lnTo>
                    <a:lnTo>
                      <a:pt x="220" y="27"/>
                    </a:lnTo>
                    <a:lnTo>
                      <a:pt x="221" y="27"/>
                    </a:lnTo>
                    <a:lnTo>
                      <a:pt x="222" y="29"/>
                    </a:lnTo>
                    <a:lnTo>
                      <a:pt x="224" y="29"/>
                    </a:lnTo>
                    <a:lnTo>
                      <a:pt x="224" y="30"/>
                    </a:lnTo>
                    <a:lnTo>
                      <a:pt x="225" y="30"/>
                    </a:lnTo>
                    <a:lnTo>
                      <a:pt x="226" y="30"/>
                    </a:lnTo>
                    <a:lnTo>
                      <a:pt x="226" y="31"/>
                    </a:lnTo>
                    <a:lnTo>
                      <a:pt x="227" y="31"/>
                    </a:lnTo>
                    <a:lnTo>
                      <a:pt x="228" y="32"/>
                    </a:lnTo>
                    <a:lnTo>
                      <a:pt x="229" y="33"/>
                    </a:lnTo>
                    <a:lnTo>
                      <a:pt x="231" y="33"/>
                    </a:lnTo>
                    <a:lnTo>
                      <a:pt x="232" y="34"/>
                    </a:lnTo>
                    <a:lnTo>
                      <a:pt x="233" y="34"/>
                    </a:lnTo>
                    <a:lnTo>
                      <a:pt x="234" y="35"/>
                    </a:lnTo>
                    <a:lnTo>
                      <a:pt x="235" y="35"/>
                    </a:lnTo>
                    <a:lnTo>
                      <a:pt x="235" y="36"/>
                    </a:lnTo>
                    <a:lnTo>
                      <a:pt x="236" y="36"/>
                    </a:lnTo>
                    <a:lnTo>
                      <a:pt x="237" y="37"/>
                    </a:lnTo>
                    <a:lnTo>
                      <a:pt x="239" y="37"/>
                    </a:lnTo>
                    <a:lnTo>
                      <a:pt x="240" y="39"/>
                    </a:lnTo>
                    <a:lnTo>
                      <a:pt x="241" y="39"/>
                    </a:lnTo>
                    <a:lnTo>
                      <a:pt x="242" y="40"/>
                    </a:lnTo>
                    <a:lnTo>
                      <a:pt x="243" y="40"/>
                    </a:lnTo>
                    <a:lnTo>
                      <a:pt x="243" y="41"/>
                    </a:lnTo>
                    <a:lnTo>
                      <a:pt x="244" y="41"/>
                    </a:lnTo>
                    <a:lnTo>
                      <a:pt x="246" y="42"/>
                    </a:lnTo>
                    <a:lnTo>
                      <a:pt x="247" y="42"/>
                    </a:lnTo>
                    <a:lnTo>
                      <a:pt x="247" y="43"/>
                    </a:lnTo>
                    <a:lnTo>
                      <a:pt x="248" y="43"/>
                    </a:lnTo>
                    <a:lnTo>
                      <a:pt x="249" y="44"/>
                    </a:lnTo>
                    <a:lnTo>
                      <a:pt x="250" y="45"/>
                    </a:lnTo>
                    <a:lnTo>
                      <a:pt x="251" y="45"/>
                    </a:lnTo>
                    <a:lnTo>
                      <a:pt x="251" y="46"/>
                    </a:lnTo>
                    <a:lnTo>
                      <a:pt x="252" y="46"/>
                    </a:lnTo>
                    <a:lnTo>
                      <a:pt x="252" y="48"/>
                    </a:lnTo>
                    <a:lnTo>
                      <a:pt x="254" y="48"/>
                    </a:lnTo>
                    <a:lnTo>
                      <a:pt x="254" y="49"/>
                    </a:lnTo>
                    <a:lnTo>
                      <a:pt x="255" y="49"/>
                    </a:lnTo>
                    <a:lnTo>
                      <a:pt x="255" y="50"/>
                    </a:lnTo>
                    <a:lnTo>
                      <a:pt x="256" y="50"/>
                    </a:lnTo>
                    <a:lnTo>
                      <a:pt x="256" y="51"/>
                    </a:lnTo>
                    <a:lnTo>
                      <a:pt x="257" y="51"/>
                    </a:lnTo>
                    <a:lnTo>
                      <a:pt x="257" y="52"/>
                    </a:lnTo>
                    <a:lnTo>
                      <a:pt x="258" y="52"/>
                    </a:lnTo>
                    <a:lnTo>
                      <a:pt x="258" y="53"/>
                    </a:lnTo>
                    <a:lnTo>
                      <a:pt x="259" y="53"/>
                    </a:lnTo>
                    <a:lnTo>
                      <a:pt x="259" y="54"/>
                    </a:lnTo>
                    <a:lnTo>
                      <a:pt x="260" y="55"/>
                    </a:lnTo>
                    <a:lnTo>
                      <a:pt x="262" y="55"/>
                    </a:lnTo>
                    <a:lnTo>
                      <a:pt x="262" y="56"/>
                    </a:lnTo>
                    <a:lnTo>
                      <a:pt x="263" y="56"/>
                    </a:lnTo>
                    <a:lnTo>
                      <a:pt x="263" y="58"/>
                    </a:lnTo>
                    <a:lnTo>
                      <a:pt x="264" y="58"/>
                    </a:lnTo>
                    <a:lnTo>
                      <a:pt x="264" y="59"/>
                    </a:lnTo>
                    <a:lnTo>
                      <a:pt x="265" y="59"/>
                    </a:lnTo>
                    <a:lnTo>
                      <a:pt x="265" y="60"/>
                    </a:lnTo>
                    <a:lnTo>
                      <a:pt x="266" y="60"/>
                    </a:lnTo>
                    <a:lnTo>
                      <a:pt x="267" y="61"/>
                    </a:lnTo>
                    <a:lnTo>
                      <a:pt x="269" y="62"/>
                    </a:lnTo>
                    <a:lnTo>
                      <a:pt x="270" y="62"/>
                    </a:lnTo>
                    <a:lnTo>
                      <a:pt x="270" y="63"/>
                    </a:lnTo>
                    <a:lnTo>
                      <a:pt x="271" y="63"/>
                    </a:lnTo>
                    <a:lnTo>
                      <a:pt x="272" y="64"/>
                    </a:lnTo>
                    <a:lnTo>
                      <a:pt x="273" y="64"/>
                    </a:lnTo>
                    <a:lnTo>
                      <a:pt x="273" y="65"/>
                    </a:lnTo>
                    <a:lnTo>
                      <a:pt x="274" y="65"/>
                    </a:lnTo>
                    <a:lnTo>
                      <a:pt x="274" y="67"/>
                    </a:lnTo>
                    <a:lnTo>
                      <a:pt x="275" y="67"/>
                    </a:lnTo>
                    <a:lnTo>
                      <a:pt x="275" y="68"/>
                    </a:lnTo>
                    <a:lnTo>
                      <a:pt x="277" y="68"/>
                    </a:lnTo>
                    <a:lnTo>
                      <a:pt x="277" y="69"/>
                    </a:lnTo>
                    <a:lnTo>
                      <a:pt x="278" y="69"/>
                    </a:lnTo>
                    <a:lnTo>
                      <a:pt x="278" y="70"/>
                    </a:lnTo>
                    <a:lnTo>
                      <a:pt x="279" y="70"/>
                    </a:lnTo>
                    <a:lnTo>
                      <a:pt x="279" y="71"/>
                    </a:lnTo>
                    <a:lnTo>
                      <a:pt x="280" y="71"/>
                    </a:lnTo>
                    <a:lnTo>
                      <a:pt x="280" y="72"/>
                    </a:lnTo>
                    <a:lnTo>
                      <a:pt x="281" y="72"/>
                    </a:lnTo>
                    <a:lnTo>
                      <a:pt x="281" y="73"/>
                    </a:lnTo>
                    <a:lnTo>
                      <a:pt x="282" y="74"/>
                    </a:lnTo>
                    <a:lnTo>
                      <a:pt x="283" y="75"/>
                    </a:lnTo>
                    <a:lnTo>
                      <a:pt x="283" y="77"/>
                    </a:lnTo>
                    <a:lnTo>
                      <a:pt x="285" y="77"/>
                    </a:lnTo>
                    <a:lnTo>
                      <a:pt x="285" y="78"/>
                    </a:lnTo>
                    <a:lnTo>
                      <a:pt x="286" y="79"/>
                    </a:lnTo>
                    <a:lnTo>
                      <a:pt x="286" y="80"/>
                    </a:lnTo>
                    <a:lnTo>
                      <a:pt x="287" y="80"/>
                    </a:lnTo>
                    <a:lnTo>
                      <a:pt x="287" y="81"/>
                    </a:lnTo>
                    <a:lnTo>
                      <a:pt x="288" y="81"/>
                    </a:lnTo>
                    <a:lnTo>
                      <a:pt x="288" y="82"/>
                    </a:lnTo>
                    <a:lnTo>
                      <a:pt x="289" y="82"/>
                    </a:lnTo>
                    <a:lnTo>
                      <a:pt x="289" y="83"/>
                    </a:lnTo>
                    <a:lnTo>
                      <a:pt x="290" y="83"/>
                    </a:lnTo>
                    <a:lnTo>
                      <a:pt x="290" y="84"/>
                    </a:lnTo>
                    <a:lnTo>
                      <a:pt x="292" y="84"/>
                    </a:lnTo>
                    <a:lnTo>
                      <a:pt x="292" y="86"/>
                    </a:lnTo>
                    <a:lnTo>
                      <a:pt x="293" y="86"/>
                    </a:lnTo>
                    <a:lnTo>
                      <a:pt x="293" y="87"/>
                    </a:lnTo>
                    <a:lnTo>
                      <a:pt x="294" y="87"/>
                    </a:lnTo>
                    <a:lnTo>
                      <a:pt x="294" y="88"/>
                    </a:lnTo>
                    <a:lnTo>
                      <a:pt x="295" y="88"/>
                    </a:lnTo>
                    <a:lnTo>
                      <a:pt x="295" y="89"/>
                    </a:lnTo>
                    <a:lnTo>
                      <a:pt x="296" y="89"/>
                    </a:lnTo>
                    <a:lnTo>
                      <a:pt x="296" y="90"/>
                    </a:lnTo>
                    <a:lnTo>
                      <a:pt x="297" y="91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300" y="93"/>
                    </a:lnTo>
                    <a:lnTo>
                      <a:pt x="300" y="94"/>
                    </a:lnTo>
                    <a:lnTo>
                      <a:pt x="301" y="94"/>
                    </a:lnTo>
                    <a:lnTo>
                      <a:pt x="301" y="96"/>
                    </a:lnTo>
                    <a:lnTo>
                      <a:pt x="302" y="97"/>
                    </a:lnTo>
                    <a:lnTo>
                      <a:pt x="302" y="98"/>
                    </a:lnTo>
                    <a:lnTo>
                      <a:pt x="303" y="99"/>
                    </a:lnTo>
                    <a:lnTo>
                      <a:pt x="304" y="100"/>
                    </a:lnTo>
                    <a:lnTo>
                      <a:pt x="304" y="101"/>
                    </a:lnTo>
                    <a:lnTo>
                      <a:pt x="304" y="102"/>
                    </a:lnTo>
                    <a:lnTo>
                      <a:pt x="305" y="103"/>
                    </a:lnTo>
                    <a:lnTo>
                      <a:pt x="305" y="105"/>
                    </a:lnTo>
                    <a:lnTo>
                      <a:pt x="307" y="106"/>
                    </a:lnTo>
                    <a:lnTo>
                      <a:pt x="307" y="107"/>
                    </a:lnTo>
                    <a:lnTo>
                      <a:pt x="308" y="108"/>
                    </a:lnTo>
                    <a:lnTo>
                      <a:pt x="308" y="109"/>
                    </a:lnTo>
                    <a:lnTo>
                      <a:pt x="309" y="110"/>
                    </a:lnTo>
                    <a:lnTo>
                      <a:pt x="309" y="111"/>
                    </a:lnTo>
                    <a:lnTo>
                      <a:pt x="309" y="112"/>
                    </a:lnTo>
                    <a:lnTo>
                      <a:pt x="310" y="113"/>
                    </a:lnTo>
                    <a:lnTo>
                      <a:pt x="310" y="115"/>
                    </a:lnTo>
                    <a:lnTo>
                      <a:pt x="311" y="116"/>
                    </a:lnTo>
                    <a:lnTo>
                      <a:pt x="311" y="117"/>
                    </a:lnTo>
                    <a:lnTo>
                      <a:pt x="312" y="119"/>
                    </a:lnTo>
                    <a:lnTo>
                      <a:pt x="312" y="120"/>
                    </a:lnTo>
                    <a:lnTo>
                      <a:pt x="312" y="121"/>
                    </a:lnTo>
                    <a:lnTo>
                      <a:pt x="313" y="122"/>
                    </a:lnTo>
                    <a:lnTo>
                      <a:pt x="313" y="124"/>
                    </a:lnTo>
                    <a:lnTo>
                      <a:pt x="315" y="125"/>
                    </a:lnTo>
                    <a:lnTo>
                      <a:pt x="315" y="126"/>
                    </a:lnTo>
                    <a:lnTo>
                      <a:pt x="315" y="128"/>
                    </a:lnTo>
                    <a:lnTo>
                      <a:pt x="316" y="129"/>
                    </a:lnTo>
                    <a:lnTo>
                      <a:pt x="316" y="130"/>
                    </a:lnTo>
                    <a:lnTo>
                      <a:pt x="317" y="131"/>
                    </a:lnTo>
                    <a:lnTo>
                      <a:pt x="317" y="134"/>
                    </a:lnTo>
                    <a:lnTo>
                      <a:pt x="317" y="135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9" y="139"/>
                    </a:lnTo>
                    <a:lnTo>
                      <a:pt x="319" y="140"/>
                    </a:lnTo>
                    <a:lnTo>
                      <a:pt x="319" y="143"/>
                    </a:lnTo>
                    <a:lnTo>
                      <a:pt x="320" y="144"/>
                    </a:lnTo>
                    <a:lnTo>
                      <a:pt x="320" y="146"/>
                    </a:lnTo>
                    <a:lnTo>
                      <a:pt x="321" y="147"/>
                    </a:lnTo>
                    <a:lnTo>
                      <a:pt x="321" y="149"/>
                    </a:lnTo>
                    <a:lnTo>
                      <a:pt x="323" y="150"/>
                    </a:lnTo>
                    <a:lnTo>
                      <a:pt x="323" y="153"/>
                    </a:lnTo>
                    <a:lnTo>
                      <a:pt x="323" y="154"/>
                    </a:lnTo>
                    <a:lnTo>
                      <a:pt x="324" y="156"/>
                    </a:lnTo>
                    <a:lnTo>
                      <a:pt x="324" y="157"/>
                    </a:lnTo>
                    <a:lnTo>
                      <a:pt x="325" y="159"/>
                    </a:lnTo>
                    <a:lnTo>
                      <a:pt x="325" y="160"/>
                    </a:lnTo>
                    <a:lnTo>
                      <a:pt x="325" y="163"/>
                    </a:lnTo>
                    <a:lnTo>
                      <a:pt x="326" y="165"/>
                    </a:lnTo>
                    <a:lnTo>
                      <a:pt x="326" y="166"/>
                    </a:lnTo>
                    <a:lnTo>
                      <a:pt x="327" y="168"/>
                    </a:lnTo>
                    <a:lnTo>
                      <a:pt x="327" y="170"/>
                    </a:lnTo>
                    <a:lnTo>
                      <a:pt x="327" y="172"/>
                    </a:lnTo>
                    <a:lnTo>
                      <a:pt x="328" y="174"/>
                    </a:lnTo>
                    <a:lnTo>
                      <a:pt x="328" y="176"/>
                    </a:lnTo>
                    <a:lnTo>
                      <a:pt x="330" y="177"/>
                    </a:lnTo>
                    <a:lnTo>
                      <a:pt x="330" y="179"/>
                    </a:lnTo>
                    <a:lnTo>
                      <a:pt x="331" y="182"/>
                    </a:lnTo>
                    <a:lnTo>
                      <a:pt x="331" y="183"/>
                    </a:lnTo>
                    <a:lnTo>
                      <a:pt x="331" y="185"/>
                    </a:lnTo>
                    <a:lnTo>
                      <a:pt x="332" y="187"/>
                    </a:lnTo>
                    <a:lnTo>
                      <a:pt x="332" y="189"/>
                    </a:lnTo>
                    <a:lnTo>
                      <a:pt x="333" y="192"/>
                    </a:lnTo>
                    <a:lnTo>
                      <a:pt x="333" y="194"/>
                    </a:lnTo>
                    <a:lnTo>
                      <a:pt x="333" y="196"/>
                    </a:lnTo>
                    <a:lnTo>
                      <a:pt x="334" y="198"/>
                    </a:lnTo>
                    <a:lnTo>
                      <a:pt x="334" y="201"/>
                    </a:lnTo>
                    <a:lnTo>
                      <a:pt x="335" y="203"/>
                    </a:lnTo>
                    <a:lnTo>
                      <a:pt x="335" y="205"/>
                    </a:lnTo>
                    <a:lnTo>
                      <a:pt x="335" y="207"/>
                    </a:lnTo>
                    <a:lnTo>
                      <a:pt x="336" y="211"/>
                    </a:lnTo>
                    <a:lnTo>
                      <a:pt x="336" y="213"/>
                    </a:lnTo>
                    <a:lnTo>
                      <a:pt x="338" y="216"/>
                    </a:lnTo>
                    <a:lnTo>
                      <a:pt x="338" y="218"/>
                    </a:lnTo>
                    <a:lnTo>
                      <a:pt x="338" y="222"/>
                    </a:lnTo>
                    <a:lnTo>
                      <a:pt x="339" y="225"/>
                    </a:lnTo>
                    <a:lnTo>
                      <a:pt x="339" y="229"/>
                    </a:lnTo>
                    <a:lnTo>
                      <a:pt x="340" y="232"/>
                    </a:lnTo>
                    <a:lnTo>
                      <a:pt x="340" y="235"/>
                    </a:lnTo>
                    <a:lnTo>
                      <a:pt x="341" y="239"/>
                    </a:lnTo>
                    <a:lnTo>
                      <a:pt x="341" y="242"/>
                    </a:lnTo>
                    <a:lnTo>
                      <a:pt x="341" y="246"/>
                    </a:lnTo>
                    <a:lnTo>
                      <a:pt x="342" y="250"/>
                    </a:lnTo>
                    <a:lnTo>
                      <a:pt x="342" y="254"/>
                    </a:lnTo>
                    <a:lnTo>
                      <a:pt x="343" y="259"/>
                    </a:lnTo>
                    <a:lnTo>
                      <a:pt x="343" y="263"/>
                    </a:lnTo>
                    <a:lnTo>
                      <a:pt x="343" y="268"/>
                    </a:lnTo>
                    <a:lnTo>
                      <a:pt x="344" y="272"/>
                    </a:lnTo>
                    <a:lnTo>
                      <a:pt x="344" y="277"/>
                    </a:lnTo>
                    <a:lnTo>
                      <a:pt x="346" y="281"/>
                    </a:lnTo>
                    <a:lnTo>
                      <a:pt x="346" y="287"/>
                    </a:lnTo>
                    <a:lnTo>
                      <a:pt x="346" y="291"/>
                    </a:lnTo>
                    <a:lnTo>
                      <a:pt x="347" y="297"/>
                    </a:lnTo>
                    <a:lnTo>
                      <a:pt x="347" y="301"/>
                    </a:lnTo>
                    <a:lnTo>
                      <a:pt x="348" y="307"/>
                    </a:lnTo>
                    <a:lnTo>
                      <a:pt x="348" y="311"/>
                    </a:lnTo>
                    <a:lnTo>
                      <a:pt x="348" y="317"/>
                    </a:lnTo>
                    <a:lnTo>
                      <a:pt x="349" y="321"/>
                    </a:lnTo>
                    <a:lnTo>
                      <a:pt x="349" y="327"/>
                    </a:lnTo>
                    <a:lnTo>
                      <a:pt x="350" y="332"/>
                    </a:lnTo>
                    <a:lnTo>
                      <a:pt x="350" y="337"/>
                    </a:lnTo>
                    <a:lnTo>
                      <a:pt x="351" y="342"/>
                    </a:lnTo>
                    <a:lnTo>
                      <a:pt x="351" y="347"/>
                    </a:lnTo>
                    <a:lnTo>
                      <a:pt x="351" y="353"/>
                    </a:lnTo>
                    <a:lnTo>
                      <a:pt x="353" y="357"/>
                    </a:lnTo>
                    <a:lnTo>
                      <a:pt x="353" y="363"/>
                    </a:lnTo>
                    <a:lnTo>
                      <a:pt x="354" y="367"/>
                    </a:lnTo>
                    <a:lnTo>
                      <a:pt x="354" y="373"/>
                    </a:lnTo>
                    <a:lnTo>
                      <a:pt x="354" y="378"/>
                    </a:lnTo>
                    <a:lnTo>
                      <a:pt x="355" y="384"/>
                    </a:lnTo>
                    <a:lnTo>
                      <a:pt x="355" y="389"/>
                    </a:lnTo>
                    <a:lnTo>
                      <a:pt x="356" y="394"/>
                    </a:lnTo>
                    <a:lnTo>
                      <a:pt x="356" y="401"/>
                    </a:lnTo>
                    <a:lnTo>
                      <a:pt x="356" y="406"/>
                    </a:lnTo>
                    <a:lnTo>
                      <a:pt x="357" y="412"/>
                    </a:lnTo>
                    <a:lnTo>
                      <a:pt x="357" y="418"/>
                    </a:lnTo>
                    <a:lnTo>
                      <a:pt x="358" y="424"/>
                    </a:lnTo>
                    <a:lnTo>
                      <a:pt x="358" y="431"/>
                    </a:lnTo>
                    <a:lnTo>
                      <a:pt x="358" y="439"/>
                    </a:lnTo>
                    <a:lnTo>
                      <a:pt x="359" y="445"/>
                    </a:lnTo>
                    <a:lnTo>
                      <a:pt x="359" y="452"/>
                    </a:lnTo>
                    <a:lnTo>
                      <a:pt x="361" y="460"/>
                    </a:lnTo>
                    <a:lnTo>
                      <a:pt x="361" y="468"/>
                    </a:lnTo>
                    <a:lnTo>
                      <a:pt x="362" y="475"/>
                    </a:lnTo>
                    <a:lnTo>
                      <a:pt x="362" y="484"/>
                    </a:lnTo>
                    <a:lnTo>
                      <a:pt x="362" y="493"/>
                    </a:lnTo>
                    <a:lnTo>
                      <a:pt x="363" y="502"/>
                    </a:lnTo>
                    <a:lnTo>
                      <a:pt x="363" y="511"/>
                    </a:lnTo>
                    <a:lnTo>
                      <a:pt x="364" y="520"/>
                    </a:lnTo>
                    <a:lnTo>
                      <a:pt x="364" y="530"/>
                    </a:lnTo>
                    <a:lnTo>
                      <a:pt x="364" y="540"/>
                    </a:lnTo>
                    <a:lnTo>
                      <a:pt x="365" y="550"/>
                    </a:lnTo>
                    <a:lnTo>
                      <a:pt x="365" y="561"/>
                    </a:lnTo>
                    <a:lnTo>
                      <a:pt x="366" y="573"/>
                    </a:lnTo>
                    <a:lnTo>
                      <a:pt x="366" y="584"/>
                    </a:lnTo>
                    <a:lnTo>
                      <a:pt x="366" y="595"/>
                    </a:lnTo>
                    <a:lnTo>
                      <a:pt x="367" y="607"/>
                    </a:lnTo>
                    <a:lnTo>
                      <a:pt x="367" y="620"/>
                    </a:lnTo>
                    <a:lnTo>
                      <a:pt x="369" y="632"/>
                    </a:lnTo>
                    <a:lnTo>
                      <a:pt x="369" y="645"/>
                    </a:lnTo>
                    <a:lnTo>
                      <a:pt x="369" y="659"/>
                    </a:lnTo>
                    <a:lnTo>
                      <a:pt x="370" y="673"/>
                    </a:lnTo>
                    <a:lnTo>
                      <a:pt x="370" y="688"/>
                    </a:lnTo>
                    <a:lnTo>
                      <a:pt x="371" y="702"/>
                    </a:lnTo>
                    <a:lnTo>
                      <a:pt x="371" y="718"/>
                    </a:lnTo>
                    <a:lnTo>
                      <a:pt x="372" y="733"/>
                    </a:lnTo>
                    <a:lnTo>
                      <a:pt x="372" y="750"/>
                    </a:lnTo>
                    <a:lnTo>
                      <a:pt x="372" y="767"/>
                    </a:lnTo>
                    <a:lnTo>
                      <a:pt x="373" y="785"/>
                    </a:lnTo>
                    <a:lnTo>
                      <a:pt x="373" y="803"/>
                    </a:lnTo>
                    <a:lnTo>
                      <a:pt x="374" y="822"/>
                    </a:lnTo>
                    <a:lnTo>
                      <a:pt x="374" y="841"/>
                    </a:lnTo>
                    <a:lnTo>
                      <a:pt x="374" y="861"/>
                    </a:lnTo>
                    <a:lnTo>
                      <a:pt x="376" y="882"/>
                    </a:lnTo>
                    <a:lnTo>
                      <a:pt x="376" y="903"/>
                    </a:lnTo>
                    <a:lnTo>
                      <a:pt x="377" y="926"/>
                    </a:lnTo>
                    <a:lnTo>
                      <a:pt x="377" y="948"/>
                    </a:lnTo>
                    <a:lnTo>
                      <a:pt x="377" y="971"/>
                    </a:lnTo>
                    <a:lnTo>
                      <a:pt x="378" y="996"/>
                    </a:lnTo>
                    <a:lnTo>
                      <a:pt x="378" y="1021"/>
                    </a:lnTo>
                    <a:lnTo>
                      <a:pt x="379" y="1045"/>
                    </a:lnTo>
                    <a:lnTo>
                      <a:pt x="379" y="1071"/>
                    </a:lnTo>
                    <a:lnTo>
                      <a:pt x="380" y="1098"/>
                    </a:lnTo>
                    <a:lnTo>
                      <a:pt x="380" y="1124"/>
                    </a:lnTo>
                    <a:lnTo>
                      <a:pt x="380" y="1151"/>
                    </a:lnTo>
                    <a:lnTo>
                      <a:pt x="381" y="1179"/>
                    </a:lnTo>
                    <a:lnTo>
                      <a:pt x="381" y="1207"/>
                    </a:lnTo>
                    <a:lnTo>
                      <a:pt x="382" y="1235"/>
                    </a:lnTo>
                    <a:lnTo>
                      <a:pt x="382" y="1264"/>
                    </a:lnTo>
                    <a:lnTo>
                      <a:pt x="382" y="1293"/>
                    </a:lnTo>
                    <a:lnTo>
                      <a:pt x="384" y="1322"/>
                    </a:lnTo>
                    <a:lnTo>
                      <a:pt x="384" y="1351"/>
                    </a:lnTo>
                    <a:lnTo>
                      <a:pt x="385" y="1381"/>
                    </a:lnTo>
                    <a:lnTo>
                      <a:pt x="385" y="1407"/>
                    </a:lnTo>
                    <a:lnTo>
                      <a:pt x="418" y="1407"/>
                    </a:lnTo>
                    <a:lnTo>
                      <a:pt x="419" y="1383"/>
                    </a:lnTo>
                    <a:lnTo>
                      <a:pt x="419" y="1349"/>
                    </a:lnTo>
                    <a:lnTo>
                      <a:pt x="420" y="1316"/>
                    </a:lnTo>
                    <a:lnTo>
                      <a:pt x="420" y="1282"/>
                    </a:lnTo>
                    <a:lnTo>
                      <a:pt x="422" y="1251"/>
                    </a:lnTo>
                    <a:lnTo>
                      <a:pt x="422" y="1219"/>
                    </a:lnTo>
                    <a:lnTo>
                      <a:pt x="422" y="1189"/>
                    </a:lnTo>
                    <a:lnTo>
                      <a:pt x="423" y="1159"/>
                    </a:lnTo>
                    <a:lnTo>
                      <a:pt x="423" y="1130"/>
                    </a:lnTo>
                    <a:lnTo>
                      <a:pt x="424" y="1103"/>
                    </a:lnTo>
                    <a:lnTo>
                      <a:pt x="424" y="1075"/>
                    </a:lnTo>
                    <a:lnTo>
                      <a:pt x="424" y="1050"/>
                    </a:lnTo>
                    <a:lnTo>
                      <a:pt x="425" y="1025"/>
                    </a:lnTo>
                    <a:lnTo>
                      <a:pt x="425" y="1000"/>
                    </a:lnTo>
                    <a:lnTo>
                      <a:pt x="426" y="977"/>
                    </a:lnTo>
                    <a:lnTo>
                      <a:pt x="426" y="955"/>
                    </a:lnTo>
                    <a:lnTo>
                      <a:pt x="426" y="933"/>
                    </a:lnTo>
                    <a:lnTo>
                      <a:pt x="427" y="913"/>
                    </a:lnTo>
                    <a:lnTo>
                      <a:pt x="427" y="894"/>
                    </a:lnTo>
                    <a:lnTo>
                      <a:pt x="428" y="875"/>
                    </a:lnTo>
                    <a:lnTo>
                      <a:pt x="428" y="857"/>
                    </a:lnTo>
                    <a:lnTo>
                      <a:pt x="430" y="841"/>
                    </a:lnTo>
                    <a:lnTo>
                      <a:pt x="430" y="825"/>
                    </a:lnTo>
                    <a:lnTo>
                      <a:pt x="430" y="809"/>
                    </a:lnTo>
                    <a:lnTo>
                      <a:pt x="431" y="795"/>
                    </a:lnTo>
                    <a:lnTo>
                      <a:pt x="431" y="782"/>
                    </a:lnTo>
                    <a:lnTo>
                      <a:pt x="432" y="768"/>
                    </a:lnTo>
                    <a:lnTo>
                      <a:pt x="432" y="756"/>
                    </a:lnTo>
                    <a:lnTo>
                      <a:pt x="432" y="745"/>
                    </a:lnTo>
                    <a:lnTo>
                      <a:pt x="433" y="733"/>
                    </a:lnTo>
                    <a:lnTo>
                      <a:pt x="433" y="722"/>
                    </a:lnTo>
                    <a:lnTo>
                      <a:pt x="434" y="712"/>
                    </a:lnTo>
                    <a:lnTo>
                      <a:pt x="434" y="702"/>
                    </a:lnTo>
                    <a:lnTo>
                      <a:pt x="434" y="692"/>
                    </a:lnTo>
                    <a:lnTo>
                      <a:pt x="435" y="683"/>
                    </a:lnTo>
                    <a:lnTo>
                      <a:pt x="435" y="674"/>
                    </a:lnTo>
                    <a:lnTo>
                      <a:pt x="437" y="666"/>
                    </a:lnTo>
                    <a:lnTo>
                      <a:pt x="437" y="659"/>
                    </a:lnTo>
                    <a:lnTo>
                      <a:pt x="437" y="651"/>
                    </a:lnTo>
                    <a:lnTo>
                      <a:pt x="438" y="643"/>
                    </a:lnTo>
                    <a:lnTo>
                      <a:pt x="438" y="635"/>
                    </a:lnTo>
                    <a:lnTo>
                      <a:pt x="439" y="628"/>
                    </a:lnTo>
                    <a:lnTo>
                      <a:pt x="439" y="622"/>
                    </a:lnTo>
                    <a:lnTo>
                      <a:pt x="440" y="615"/>
                    </a:lnTo>
                    <a:lnTo>
                      <a:pt x="440" y="608"/>
                    </a:lnTo>
                    <a:lnTo>
                      <a:pt x="440" y="602"/>
                    </a:lnTo>
                    <a:lnTo>
                      <a:pt x="441" y="596"/>
                    </a:lnTo>
                    <a:lnTo>
                      <a:pt x="441" y="589"/>
                    </a:lnTo>
                    <a:lnTo>
                      <a:pt x="442" y="584"/>
                    </a:lnTo>
                    <a:lnTo>
                      <a:pt x="442" y="578"/>
                    </a:lnTo>
                    <a:lnTo>
                      <a:pt x="442" y="571"/>
                    </a:lnTo>
                    <a:lnTo>
                      <a:pt x="443" y="566"/>
                    </a:lnTo>
                    <a:lnTo>
                      <a:pt x="443" y="560"/>
                    </a:lnTo>
                    <a:lnTo>
                      <a:pt x="445" y="555"/>
                    </a:lnTo>
                    <a:lnTo>
                      <a:pt x="445" y="549"/>
                    </a:lnTo>
                    <a:lnTo>
                      <a:pt x="445" y="545"/>
                    </a:lnTo>
                    <a:lnTo>
                      <a:pt x="446" y="539"/>
                    </a:lnTo>
                    <a:lnTo>
                      <a:pt x="446" y="535"/>
                    </a:lnTo>
                    <a:lnTo>
                      <a:pt x="447" y="530"/>
                    </a:lnTo>
                    <a:lnTo>
                      <a:pt x="447" y="526"/>
                    </a:lnTo>
                    <a:lnTo>
                      <a:pt x="447" y="521"/>
                    </a:lnTo>
                    <a:lnTo>
                      <a:pt x="448" y="518"/>
                    </a:lnTo>
                    <a:lnTo>
                      <a:pt x="448" y="515"/>
                    </a:lnTo>
                    <a:lnTo>
                      <a:pt x="449" y="511"/>
                    </a:lnTo>
                    <a:lnTo>
                      <a:pt x="449" y="508"/>
                    </a:lnTo>
                    <a:lnTo>
                      <a:pt x="450" y="506"/>
                    </a:lnTo>
                    <a:lnTo>
                      <a:pt x="450" y="503"/>
                    </a:lnTo>
                    <a:lnTo>
                      <a:pt x="450" y="502"/>
                    </a:lnTo>
                    <a:lnTo>
                      <a:pt x="452" y="500"/>
                    </a:lnTo>
                    <a:lnTo>
                      <a:pt x="452" y="499"/>
                    </a:lnTo>
                    <a:lnTo>
                      <a:pt x="453" y="499"/>
                    </a:lnTo>
                    <a:lnTo>
                      <a:pt x="453" y="498"/>
                    </a:lnTo>
                    <a:lnTo>
                      <a:pt x="454" y="498"/>
                    </a:lnTo>
                    <a:lnTo>
                      <a:pt x="455" y="498"/>
                    </a:lnTo>
                    <a:lnTo>
                      <a:pt x="455" y="499"/>
                    </a:lnTo>
                    <a:lnTo>
                      <a:pt x="456" y="499"/>
                    </a:lnTo>
                    <a:lnTo>
                      <a:pt x="456" y="500"/>
                    </a:lnTo>
                    <a:lnTo>
                      <a:pt x="457" y="501"/>
                    </a:lnTo>
                    <a:lnTo>
                      <a:pt x="457" y="503"/>
                    </a:lnTo>
                    <a:lnTo>
                      <a:pt x="457" y="504"/>
                    </a:lnTo>
                    <a:lnTo>
                      <a:pt x="458" y="506"/>
                    </a:lnTo>
                    <a:lnTo>
                      <a:pt x="458" y="508"/>
                    </a:lnTo>
                    <a:lnTo>
                      <a:pt x="460" y="510"/>
                    </a:lnTo>
                    <a:lnTo>
                      <a:pt x="460" y="512"/>
                    </a:lnTo>
                    <a:lnTo>
                      <a:pt x="461" y="516"/>
                    </a:lnTo>
                    <a:lnTo>
                      <a:pt x="461" y="518"/>
                    </a:lnTo>
                    <a:lnTo>
                      <a:pt x="461" y="521"/>
                    </a:lnTo>
                    <a:lnTo>
                      <a:pt x="462" y="525"/>
                    </a:lnTo>
                    <a:lnTo>
                      <a:pt x="462" y="528"/>
                    </a:lnTo>
                    <a:lnTo>
                      <a:pt x="463" y="531"/>
                    </a:lnTo>
                    <a:lnTo>
                      <a:pt x="463" y="536"/>
                    </a:lnTo>
                    <a:lnTo>
                      <a:pt x="463" y="540"/>
                    </a:lnTo>
                    <a:lnTo>
                      <a:pt x="464" y="545"/>
                    </a:lnTo>
                    <a:lnTo>
                      <a:pt x="464" y="549"/>
                    </a:lnTo>
                    <a:lnTo>
                      <a:pt x="465" y="555"/>
                    </a:lnTo>
                    <a:lnTo>
                      <a:pt x="465" y="559"/>
                    </a:lnTo>
                    <a:lnTo>
                      <a:pt x="465" y="565"/>
                    </a:lnTo>
                    <a:lnTo>
                      <a:pt x="466" y="570"/>
                    </a:lnTo>
                    <a:lnTo>
                      <a:pt x="466" y="577"/>
                    </a:lnTo>
                    <a:lnTo>
                      <a:pt x="468" y="584"/>
                    </a:lnTo>
                    <a:lnTo>
                      <a:pt x="468" y="590"/>
                    </a:lnTo>
                    <a:lnTo>
                      <a:pt x="468" y="598"/>
                    </a:lnTo>
                    <a:lnTo>
                      <a:pt x="469" y="606"/>
                    </a:lnTo>
                    <a:lnTo>
                      <a:pt x="469" y="614"/>
                    </a:lnTo>
                    <a:lnTo>
                      <a:pt x="470" y="623"/>
                    </a:lnTo>
                    <a:lnTo>
                      <a:pt x="470" y="632"/>
                    </a:lnTo>
                    <a:lnTo>
                      <a:pt x="471" y="642"/>
                    </a:lnTo>
                    <a:lnTo>
                      <a:pt x="471" y="653"/>
                    </a:lnTo>
                    <a:lnTo>
                      <a:pt x="471" y="664"/>
                    </a:lnTo>
                    <a:lnTo>
                      <a:pt x="472" y="676"/>
                    </a:lnTo>
                    <a:lnTo>
                      <a:pt x="472" y="690"/>
                    </a:lnTo>
                    <a:lnTo>
                      <a:pt x="473" y="703"/>
                    </a:lnTo>
                    <a:lnTo>
                      <a:pt x="473" y="718"/>
                    </a:lnTo>
                    <a:lnTo>
                      <a:pt x="473" y="732"/>
                    </a:lnTo>
                    <a:lnTo>
                      <a:pt x="475" y="748"/>
                    </a:lnTo>
                    <a:lnTo>
                      <a:pt x="475" y="765"/>
                    </a:lnTo>
                    <a:lnTo>
                      <a:pt x="476" y="783"/>
                    </a:lnTo>
                    <a:lnTo>
                      <a:pt x="476" y="800"/>
                    </a:lnTo>
                    <a:lnTo>
                      <a:pt x="476" y="819"/>
                    </a:lnTo>
                    <a:lnTo>
                      <a:pt x="477" y="840"/>
                    </a:lnTo>
                    <a:lnTo>
                      <a:pt x="477" y="860"/>
                    </a:lnTo>
                    <a:lnTo>
                      <a:pt x="478" y="881"/>
                    </a:lnTo>
                    <a:lnTo>
                      <a:pt x="478" y="903"/>
                    </a:lnTo>
                    <a:lnTo>
                      <a:pt x="478" y="926"/>
                    </a:lnTo>
                    <a:lnTo>
                      <a:pt x="479" y="949"/>
                    </a:lnTo>
                    <a:lnTo>
                      <a:pt x="479" y="974"/>
                    </a:lnTo>
                    <a:lnTo>
                      <a:pt x="480" y="998"/>
                    </a:lnTo>
                    <a:lnTo>
                      <a:pt x="480" y="1024"/>
                    </a:lnTo>
                    <a:lnTo>
                      <a:pt x="481" y="1051"/>
                    </a:lnTo>
                    <a:lnTo>
                      <a:pt x="481" y="1078"/>
                    </a:lnTo>
                    <a:lnTo>
                      <a:pt x="481" y="1107"/>
                    </a:lnTo>
                    <a:lnTo>
                      <a:pt x="483" y="1135"/>
                    </a:lnTo>
                    <a:lnTo>
                      <a:pt x="483" y="1165"/>
                    </a:lnTo>
                    <a:lnTo>
                      <a:pt x="484" y="1196"/>
                    </a:lnTo>
                    <a:lnTo>
                      <a:pt x="484" y="1227"/>
                    </a:lnTo>
                    <a:lnTo>
                      <a:pt x="484" y="1261"/>
                    </a:lnTo>
                    <a:lnTo>
                      <a:pt x="485" y="1295"/>
                    </a:lnTo>
                    <a:lnTo>
                      <a:pt x="485" y="1330"/>
                    </a:lnTo>
                    <a:lnTo>
                      <a:pt x="486" y="1367"/>
                    </a:lnTo>
                    <a:lnTo>
                      <a:pt x="486" y="1405"/>
                    </a:lnTo>
                    <a:lnTo>
                      <a:pt x="486" y="1407"/>
                    </a:lnTo>
                    <a:lnTo>
                      <a:pt x="519" y="1407"/>
                    </a:lnTo>
                    <a:lnTo>
                      <a:pt x="521" y="1360"/>
                    </a:lnTo>
                    <a:lnTo>
                      <a:pt x="521" y="1311"/>
                    </a:lnTo>
                    <a:lnTo>
                      <a:pt x="521" y="1264"/>
                    </a:lnTo>
                    <a:lnTo>
                      <a:pt x="522" y="1219"/>
                    </a:lnTo>
                    <a:lnTo>
                      <a:pt x="522" y="1176"/>
                    </a:lnTo>
                    <a:lnTo>
                      <a:pt x="523" y="1135"/>
                    </a:lnTo>
                    <a:lnTo>
                      <a:pt x="523" y="1094"/>
                    </a:lnTo>
                    <a:lnTo>
                      <a:pt x="523" y="1056"/>
                    </a:lnTo>
                    <a:lnTo>
                      <a:pt x="524" y="1021"/>
                    </a:lnTo>
                    <a:lnTo>
                      <a:pt x="524" y="986"/>
                    </a:lnTo>
                    <a:lnTo>
                      <a:pt x="525" y="952"/>
                    </a:lnTo>
                    <a:lnTo>
                      <a:pt x="525" y="921"/>
                    </a:lnTo>
                    <a:lnTo>
                      <a:pt x="525" y="891"/>
                    </a:lnTo>
                    <a:lnTo>
                      <a:pt x="526" y="862"/>
                    </a:lnTo>
                    <a:lnTo>
                      <a:pt x="526" y="834"/>
                    </a:lnTo>
                    <a:lnTo>
                      <a:pt x="527" y="807"/>
                    </a:lnTo>
                    <a:lnTo>
                      <a:pt x="527" y="783"/>
                    </a:lnTo>
                    <a:lnTo>
                      <a:pt x="527" y="758"/>
                    </a:lnTo>
                    <a:lnTo>
                      <a:pt x="529" y="735"/>
                    </a:lnTo>
                    <a:lnTo>
                      <a:pt x="529" y="712"/>
                    </a:lnTo>
                    <a:lnTo>
                      <a:pt x="530" y="691"/>
                    </a:lnTo>
                    <a:lnTo>
                      <a:pt x="530" y="671"/>
                    </a:lnTo>
                    <a:lnTo>
                      <a:pt x="531" y="651"/>
                    </a:lnTo>
                    <a:lnTo>
                      <a:pt x="531" y="632"/>
                    </a:lnTo>
                    <a:lnTo>
                      <a:pt x="531" y="614"/>
                    </a:lnTo>
                    <a:lnTo>
                      <a:pt x="532" y="597"/>
                    </a:lnTo>
                    <a:lnTo>
                      <a:pt x="532" y="580"/>
                    </a:lnTo>
                    <a:lnTo>
                      <a:pt x="533" y="564"/>
                    </a:lnTo>
                    <a:lnTo>
                      <a:pt x="533" y="549"/>
                    </a:lnTo>
                    <a:lnTo>
                      <a:pt x="533" y="534"/>
                    </a:lnTo>
                    <a:lnTo>
                      <a:pt x="534" y="520"/>
                    </a:lnTo>
                    <a:lnTo>
                      <a:pt x="534" y="507"/>
                    </a:lnTo>
                    <a:lnTo>
                      <a:pt x="536" y="493"/>
                    </a:lnTo>
                    <a:lnTo>
                      <a:pt x="536" y="481"/>
                    </a:lnTo>
                    <a:lnTo>
                      <a:pt x="536" y="469"/>
                    </a:lnTo>
                    <a:lnTo>
                      <a:pt x="537" y="458"/>
                    </a:lnTo>
                    <a:lnTo>
                      <a:pt x="537" y="44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8" name="Freeform 46"/>
              <p:cNvSpPr>
                <a:spLocks/>
              </p:cNvSpPr>
              <p:nvPr/>
            </p:nvSpPr>
            <p:spPr bwMode="auto">
              <a:xfrm>
                <a:off x="982" y="1872"/>
                <a:ext cx="405" cy="458"/>
              </a:xfrm>
              <a:custGeom>
                <a:avLst/>
                <a:gdLst>
                  <a:gd name="T0" fmla="*/ 7 w 405"/>
                  <a:gd name="T1" fmla="*/ 353 h 458"/>
                  <a:gd name="T2" fmla="*/ 12 w 405"/>
                  <a:gd name="T3" fmla="*/ 279 h 458"/>
                  <a:gd name="T4" fmla="*/ 19 w 405"/>
                  <a:gd name="T5" fmla="*/ 224 h 458"/>
                  <a:gd name="T6" fmla="*/ 26 w 405"/>
                  <a:gd name="T7" fmla="*/ 186 h 458"/>
                  <a:gd name="T8" fmla="*/ 33 w 405"/>
                  <a:gd name="T9" fmla="*/ 159 h 458"/>
                  <a:gd name="T10" fmla="*/ 39 w 405"/>
                  <a:gd name="T11" fmla="*/ 138 h 458"/>
                  <a:gd name="T12" fmla="*/ 46 w 405"/>
                  <a:gd name="T13" fmla="*/ 120 h 458"/>
                  <a:gd name="T14" fmla="*/ 53 w 405"/>
                  <a:gd name="T15" fmla="*/ 105 h 458"/>
                  <a:gd name="T16" fmla="*/ 58 w 405"/>
                  <a:gd name="T17" fmla="*/ 90 h 458"/>
                  <a:gd name="T18" fmla="*/ 65 w 405"/>
                  <a:gd name="T19" fmla="*/ 77 h 458"/>
                  <a:gd name="T20" fmla="*/ 72 w 405"/>
                  <a:gd name="T21" fmla="*/ 71 h 458"/>
                  <a:gd name="T22" fmla="*/ 79 w 405"/>
                  <a:gd name="T23" fmla="*/ 64 h 458"/>
                  <a:gd name="T24" fmla="*/ 85 w 405"/>
                  <a:gd name="T25" fmla="*/ 57 h 458"/>
                  <a:gd name="T26" fmla="*/ 92 w 405"/>
                  <a:gd name="T27" fmla="*/ 54 h 458"/>
                  <a:gd name="T28" fmla="*/ 99 w 405"/>
                  <a:gd name="T29" fmla="*/ 51 h 458"/>
                  <a:gd name="T30" fmla="*/ 106 w 405"/>
                  <a:gd name="T31" fmla="*/ 46 h 458"/>
                  <a:gd name="T32" fmla="*/ 111 w 405"/>
                  <a:gd name="T33" fmla="*/ 42 h 458"/>
                  <a:gd name="T34" fmla="*/ 118 w 405"/>
                  <a:gd name="T35" fmla="*/ 35 h 458"/>
                  <a:gd name="T36" fmla="*/ 125 w 405"/>
                  <a:gd name="T37" fmla="*/ 32 h 458"/>
                  <a:gd name="T38" fmla="*/ 132 w 405"/>
                  <a:gd name="T39" fmla="*/ 29 h 458"/>
                  <a:gd name="T40" fmla="*/ 138 w 405"/>
                  <a:gd name="T41" fmla="*/ 29 h 458"/>
                  <a:gd name="T42" fmla="*/ 145 w 405"/>
                  <a:gd name="T43" fmla="*/ 29 h 458"/>
                  <a:gd name="T44" fmla="*/ 152 w 405"/>
                  <a:gd name="T45" fmla="*/ 28 h 458"/>
                  <a:gd name="T46" fmla="*/ 157 w 405"/>
                  <a:gd name="T47" fmla="*/ 26 h 458"/>
                  <a:gd name="T48" fmla="*/ 164 w 405"/>
                  <a:gd name="T49" fmla="*/ 25 h 458"/>
                  <a:gd name="T50" fmla="*/ 171 w 405"/>
                  <a:gd name="T51" fmla="*/ 25 h 458"/>
                  <a:gd name="T52" fmla="*/ 178 w 405"/>
                  <a:gd name="T53" fmla="*/ 23 h 458"/>
                  <a:gd name="T54" fmla="*/ 184 w 405"/>
                  <a:gd name="T55" fmla="*/ 20 h 458"/>
                  <a:gd name="T56" fmla="*/ 191 w 405"/>
                  <a:gd name="T57" fmla="*/ 17 h 458"/>
                  <a:gd name="T58" fmla="*/ 198 w 405"/>
                  <a:gd name="T59" fmla="*/ 15 h 458"/>
                  <a:gd name="T60" fmla="*/ 205 w 405"/>
                  <a:gd name="T61" fmla="*/ 14 h 458"/>
                  <a:gd name="T62" fmla="*/ 210 w 405"/>
                  <a:gd name="T63" fmla="*/ 13 h 458"/>
                  <a:gd name="T64" fmla="*/ 217 w 405"/>
                  <a:gd name="T65" fmla="*/ 12 h 458"/>
                  <a:gd name="T66" fmla="*/ 224 w 405"/>
                  <a:gd name="T67" fmla="*/ 12 h 458"/>
                  <a:gd name="T68" fmla="*/ 231 w 405"/>
                  <a:gd name="T69" fmla="*/ 10 h 458"/>
                  <a:gd name="T70" fmla="*/ 237 w 405"/>
                  <a:gd name="T71" fmla="*/ 9 h 458"/>
                  <a:gd name="T72" fmla="*/ 244 w 405"/>
                  <a:gd name="T73" fmla="*/ 9 h 458"/>
                  <a:gd name="T74" fmla="*/ 251 w 405"/>
                  <a:gd name="T75" fmla="*/ 8 h 458"/>
                  <a:gd name="T76" fmla="*/ 256 w 405"/>
                  <a:gd name="T77" fmla="*/ 8 h 458"/>
                  <a:gd name="T78" fmla="*/ 263 w 405"/>
                  <a:gd name="T79" fmla="*/ 7 h 458"/>
                  <a:gd name="T80" fmla="*/ 270 w 405"/>
                  <a:gd name="T81" fmla="*/ 6 h 458"/>
                  <a:gd name="T82" fmla="*/ 277 w 405"/>
                  <a:gd name="T83" fmla="*/ 6 h 458"/>
                  <a:gd name="T84" fmla="*/ 283 w 405"/>
                  <a:gd name="T85" fmla="*/ 6 h 458"/>
                  <a:gd name="T86" fmla="*/ 290 w 405"/>
                  <a:gd name="T87" fmla="*/ 5 h 458"/>
                  <a:gd name="T88" fmla="*/ 297 w 405"/>
                  <a:gd name="T89" fmla="*/ 4 h 458"/>
                  <a:gd name="T90" fmla="*/ 303 w 405"/>
                  <a:gd name="T91" fmla="*/ 3 h 458"/>
                  <a:gd name="T92" fmla="*/ 309 w 405"/>
                  <a:gd name="T93" fmla="*/ 3 h 458"/>
                  <a:gd name="T94" fmla="*/ 316 w 405"/>
                  <a:gd name="T95" fmla="*/ 3 h 458"/>
                  <a:gd name="T96" fmla="*/ 323 w 405"/>
                  <a:gd name="T97" fmla="*/ 3 h 458"/>
                  <a:gd name="T98" fmla="*/ 330 w 405"/>
                  <a:gd name="T99" fmla="*/ 1 h 458"/>
                  <a:gd name="T100" fmla="*/ 336 w 405"/>
                  <a:gd name="T101" fmla="*/ 1 h 458"/>
                  <a:gd name="T102" fmla="*/ 343 w 405"/>
                  <a:gd name="T103" fmla="*/ 1 h 458"/>
                  <a:gd name="T104" fmla="*/ 350 w 405"/>
                  <a:gd name="T105" fmla="*/ 1 h 458"/>
                  <a:gd name="T106" fmla="*/ 355 w 405"/>
                  <a:gd name="T107" fmla="*/ 1 h 458"/>
                  <a:gd name="T108" fmla="*/ 362 w 405"/>
                  <a:gd name="T109" fmla="*/ 0 h 458"/>
                  <a:gd name="T110" fmla="*/ 369 w 405"/>
                  <a:gd name="T111" fmla="*/ 0 h 458"/>
                  <a:gd name="T112" fmla="*/ 376 w 405"/>
                  <a:gd name="T113" fmla="*/ 0 h 458"/>
                  <a:gd name="T114" fmla="*/ 382 w 405"/>
                  <a:gd name="T115" fmla="*/ 0 h 458"/>
                  <a:gd name="T116" fmla="*/ 389 w 405"/>
                  <a:gd name="T117" fmla="*/ 0 h 458"/>
                  <a:gd name="T118" fmla="*/ 396 w 405"/>
                  <a:gd name="T119" fmla="*/ 0 h 458"/>
                  <a:gd name="T120" fmla="*/ 402 w 405"/>
                  <a:gd name="T121" fmla="*/ 0 h 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5"/>
                  <a:gd name="T184" fmla="*/ 0 h 458"/>
                  <a:gd name="T185" fmla="*/ 405 w 405"/>
                  <a:gd name="T186" fmla="*/ 458 h 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5" h="458">
                    <a:moveTo>
                      <a:pt x="0" y="458"/>
                    </a:moveTo>
                    <a:lnTo>
                      <a:pt x="1" y="448"/>
                    </a:lnTo>
                    <a:lnTo>
                      <a:pt x="1" y="438"/>
                    </a:lnTo>
                    <a:lnTo>
                      <a:pt x="2" y="429"/>
                    </a:lnTo>
                    <a:lnTo>
                      <a:pt x="2" y="420"/>
                    </a:lnTo>
                    <a:lnTo>
                      <a:pt x="2" y="411"/>
                    </a:lnTo>
                    <a:lnTo>
                      <a:pt x="3" y="404"/>
                    </a:lnTo>
                    <a:lnTo>
                      <a:pt x="3" y="395"/>
                    </a:lnTo>
                    <a:lnTo>
                      <a:pt x="4" y="388"/>
                    </a:lnTo>
                    <a:lnTo>
                      <a:pt x="4" y="380"/>
                    </a:lnTo>
                    <a:lnTo>
                      <a:pt x="4" y="373"/>
                    </a:lnTo>
                    <a:lnTo>
                      <a:pt x="5" y="367"/>
                    </a:lnTo>
                    <a:lnTo>
                      <a:pt x="5" y="360"/>
                    </a:lnTo>
                    <a:lnTo>
                      <a:pt x="7" y="353"/>
                    </a:lnTo>
                    <a:lnTo>
                      <a:pt x="7" y="347"/>
                    </a:lnTo>
                    <a:lnTo>
                      <a:pt x="7" y="341"/>
                    </a:lnTo>
                    <a:lnTo>
                      <a:pt x="8" y="335"/>
                    </a:lnTo>
                    <a:lnTo>
                      <a:pt x="8" y="330"/>
                    </a:lnTo>
                    <a:lnTo>
                      <a:pt x="9" y="324"/>
                    </a:lnTo>
                    <a:lnTo>
                      <a:pt x="9" y="319"/>
                    </a:lnTo>
                    <a:lnTo>
                      <a:pt x="9" y="313"/>
                    </a:lnTo>
                    <a:lnTo>
                      <a:pt x="10" y="308"/>
                    </a:lnTo>
                    <a:lnTo>
                      <a:pt x="10" y="302"/>
                    </a:lnTo>
                    <a:lnTo>
                      <a:pt x="11" y="297"/>
                    </a:lnTo>
                    <a:lnTo>
                      <a:pt x="11" y="293"/>
                    </a:lnTo>
                    <a:lnTo>
                      <a:pt x="12" y="287"/>
                    </a:lnTo>
                    <a:lnTo>
                      <a:pt x="12" y="283"/>
                    </a:lnTo>
                    <a:lnTo>
                      <a:pt x="12" y="279"/>
                    </a:lnTo>
                    <a:lnTo>
                      <a:pt x="13" y="274"/>
                    </a:lnTo>
                    <a:lnTo>
                      <a:pt x="13" y="270"/>
                    </a:lnTo>
                    <a:lnTo>
                      <a:pt x="15" y="265"/>
                    </a:lnTo>
                    <a:lnTo>
                      <a:pt x="15" y="261"/>
                    </a:lnTo>
                    <a:lnTo>
                      <a:pt x="15" y="257"/>
                    </a:lnTo>
                    <a:lnTo>
                      <a:pt x="16" y="253"/>
                    </a:lnTo>
                    <a:lnTo>
                      <a:pt x="16" y="248"/>
                    </a:lnTo>
                    <a:lnTo>
                      <a:pt x="17" y="245"/>
                    </a:lnTo>
                    <a:lnTo>
                      <a:pt x="17" y="242"/>
                    </a:lnTo>
                    <a:lnTo>
                      <a:pt x="17" y="237"/>
                    </a:lnTo>
                    <a:lnTo>
                      <a:pt x="18" y="234"/>
                    </a:lnTo>
                    <a:lnTo>
                      <a:pt x="18" y="230"/>
                    </a:lnTo>
                    <a:lnTo>
                      <a:pt x="19" y="227"/>
                    </a:lnTo>
                    <a:lnTo>
                      <a:pt x="19" y="224"/>
                    </a:lnTo>
                    <a:lnTo>
                      <a:pt x="19" y="220"/>
                    </a:lnTo>
                    <a:lnTo>
                      <a:pt x="20" y="217"/>
                    </a:lnTo>
                    <a:lnTo>
                      <a:pt x="20" y="215"/>
                    </a:lnTo>
                    <a:lnTo>
                      <a:pt x="22" y="211"/>
                    </a:lnTo>
                    <a:lnTo>
                      <a:pt x="22" y="208"/>
                    </a:lnTo>
                    <a:lnTo>
                      <a:pt x="23" y="206"/>
                    </a:lnTo>
                    <a:lnTo>
                      <a:pt x="23" y="203"/>
                    </a:lnTo>
                    <a:lnTo>
                      <a:pt x="23" y="200"/>
                    </a:lnTo>
                    <a:lnTo>
                      <a:pt x="24" y="198"/>
                    </a:lnTo>
                    <a:lnTo>
                      <a:pt x="24" y="195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6" y="186"/>
                    </a:lnTo>
                    <a:lnTo>
                      <a:pt x="26" y="184"/>
                    </a:lnTo>
                    <a:lnTo>
                      <a:pt x="27" y="181"/>
                    </a:lnTo>
                    <a:lnTo>
                      <a:pt x="27" y="180"/>
                    </a:lnTo>
                    <a:lnTo>
                      <a:pt x="27" y="178"/>
                    </a:lnTo>
                    <a:lnTo>
                      <a:pt x="28" y="176"/>
                    </a:lnTo>
                    <a:lnTo>
                      <a:pt x="28" y="173"/>
                    </a:lnTo>
                    <a:lnTo>
                      <a:pt x="30" y="172"/>
                    </a:lnTo>
                    <a:lnTo>
                      <a:pt x="30" y="170"/>
                    </a:lnTo>
                    <a:lnTo>
                      <a:pt x="30" y="168"/>
                    </a:lnTo>
                    <a:lnTo>
                      <a:pt x="31" y="167"/>
                    </a:lnTo>
                    <a:lnTo>
                      <a:pt x="31" y="165"/>
                    </a:lnTo>
                    <a:lnTo>
                      <a:pt x="32" y="163"/>
                    </a:lnTo>
                    <a:lnTo>
                      <a:pt x="32" y="161"/>
                    </a:lnTo>
                    <a:lnTo>
                      <a:pt x="33" y="159"/>
                    </a:lnTo>
                    <a:lnTo>
                      <a:pt x="33" y="158"/>
                    </a:lnTo>
                    <a:lnTo>
                      <a:pt x="33" y="156"/>
                    </a:lnTo>
                    <a:lnTo>
                      <a:pt x="34" y="155"/>
                    </a:lnTo>
                    <a:lnTo>
                      <a:pt x="34" y="152"/>
                    </a:lnTo>
                    <a:lnTo>
                      <a:pt x="35" y="150"/>
                    </a:lnTo>
                    <a:lnTo>
                      <a:pt x="35" y="149"/>
                    </a:lnTo>
                    <a:lnTo>
                      <a:pt x="35" y="148"/>
                    </a:lnTo>
                    <a:lnTo>
                      <a:pt x="37" y="146"/>
                    </a:lnTo>
                    <a:lnTo>
                      <a:pt x="37" y="144"/>
                    </a:lnTo>
                    <a:lnTo>
                      <a:pt x="38" y="142"/>
                    </a:lnTo>
                    <a:lnTo>
                      <a:pt x="38" y="141"/>
                    </a:lnTo>
                    <a:lnTo>
                      <a:pt x="38" y="140"/>
                    </a:lnTo>
                    <a:lnTo>
                      <a:pt x="39" y="139"/>
                    </a:lnTo>
                    <a:lnTo>
                      <a:pt x="39" y="138"/>
                    </a:lnTo>
                    <a:lnTo>
                      <a:pt x="40" y="136"/>
                    </a:lnTo>
                    <a:lnTo>
                      <a:pt x="40" y="134"/>
                    </a:lnTo>
                    <a:lnTo>
                      <a:pt x="40" y="133"/>
                    </a:lnTo>
                    <a:lnTo>
                      <a:pt x="41" y="132"/>
                    </a:lnTo>
                    <a:lnTo>
                      <a:pt x="41" y="131"/>
                    </a:lnTo>
                    <a:lnTo>
                      <a:pt x="42" y="130"/>
                    </a:lnTo>
                    <a:lnTo>
                      <a:pt x="42" y="129"/>
                    </a:lnTo>
                    <a:lnTo>
                      <a:pt x="43" y="128"/>
                    </a:lnTo>
                    <a:lnTo>
                      <a:pt x="43" y="125"/>
                    </a:lnTo>
                    <a:lnTo>
                      <a:pt x="43" y="124"/>
                    </a:lnTo>
                    <a:lnTo>
                      <a:pt x="45" y="123"/>
                    </a:lnTo>
                    <a:lnTo>
                      <a:pt x="45" y="122"/>
                    </a:lnTo>
                    <a:lnTo>
                      <a:pt x="46" y="121"/>
                    </a:lnTo>
                    <a:lnTo>
                      <a:pt x="46" y="120"/>
                    </a:lnTo>
                    <a:lnTo>
                      <a:pt x="46" y="119"/>
                    </a:lnTo>
                    <a:lnTo>
                      <a:pt x="47" y="118"/>
                    </a:lnTo>
                    <a:lnTo>
                      <a:pt x="47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48" y="113"/>
                    </a:lnTo>
                    <a:lnTo>
                      <a:pt x="49" y="112"/>
                    </a:lnTo>
                    <a:lnTo>
                      <a:pt x="49" y="111"/>
                    </a:lnTo>
                    <a:lnTo>
                      <a:pt x="50" y="111"/>
                    </a:lnTo>
                    <a:lnTo>
                      <a:pt x="50" y="110"/>
                    </a:lnTo>
                    <a:lnTo>
                      <a:pt x="51" y="109"/>
                    </a:lnTo>
                    <a:lnTo>
                      <a:pt x="51" y="108"/>
                    </a:lnTo>
                    <a:lnTo>
                      <a:pt x="51" y="106"/>
                    </a:lnTo>
                    <a:lnTo>
                      <a:pt x="53" y="105"/>
                    </a:lnTo>
                    <a:lnTo>
                      <a:pt x="53" y="104"/>
                    </a:lnTo>
                    <a:lnTo>
                      <a:pt x="54" y="103"/>
                    </a:lnTo>
                    <a:lnTo>
                      <a:pt x="54" y="102"/>
                    </a:lnTo>
                    <a:lnTo>
                      <a:pt x="54" y="101"/>
                    </a:lnTo>
                    <a:lnTo>
                      <a:pt x="55" y="100"/>
                    </a:lnTo>
                    <a:lnTo>
                      <a:pt x="55" y="99"/>
                    </a:lnTo>
                    <a:lnTo>
                      <a:pt x="56" y="98"/>
                    </a:lnTo>
                    <a:lnTo>
                      <a:pt x="56" y="96"/>
                    </a:lnTo>
                    <a:lnTo>
                      <a:pt x="56" y="95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8" y="92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1" y="86"/>
                    </a:lnTo>
                    <a:lnTo>
                      <a:pt x="62" y="85"/>
                    </a:lnTo>
                    <a:lnTo>
                      <a:pt x="62" y="84"/>
                    </a:lnTo>
                    <a:lnTo>
                      <a:pt x="62" y="83"/>
                    </a:lnTo>
                    <a:lnTo>
                      <a:pt x="63" y="82"/>
                    </a:lnTo>
                    <a:lnTo>
                      <a:pt x="64" y="81"/>
                    </a:lnTo>
                    <a:lnTo>
                      <a:pt x="64" y="80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6" y="77"/>
                    </a:lnTo>
                    <a:lnTo>
                      <a:pt x="66" y="76"/>
                    </a:lnTo>
                    <a:lnTo>
                      <a:pt x="68" y="75"/>
                    </a:lnTo>
                    <a:lnTo>
                      <a:pt x="69" y="75"/>
                    </a:lnTo>
                    <a:lnTo>
                      <a:pt x="69" y="74"/>
                    </a:lnTo>
                    <a:lnTo>
                      <a:pt x="70" y="73"/>
                    </a:lnTo>
                    <a:lnTo>
                      <a:pt x="71" y="73"/>
                    </a:lnTo>
                    <a:lnTo>
                      <a:pt x="71" y="72"/>
                    </a:lnTo>
                    <a:lnTo>
                      <a:pt x="72" y="72"/>
                    </a:lnTo>
                    <a:lnTo>
                      <a:pt x="72" y="71"/>
                    </a:lnTo>
                    <a:lnTo>
                      <a:pt x="73" y="71"/>
                    </a:lnTo>
                    <a:lnTo>
                      <a:pt x="73" y="70"/>
                    </a:lnTo>
                    <a:lnTo>
                      <a:pt x="74" y="70"/>
                    </a:lnTo>
                    <a:lnTo>
                      <a:pt x="74" y="68"/>
                    </a:lnTo>
                    <a:lnTo>
                      <a:pt x="76" y="67"/>
                    </a:lnTo>
                    <a:lnTo>
                      <a:pt x="77" y="66"/>
                    </a:lnTo>
                    <a:lnTo>
                      <a:pt x="77" y="65"/>
                    </a:lnTo>
                    <a:lnTo>
                      <a:pt x="78" y="65"/>
                    </a:lnTo>
                    <a:lnTo>
                      <a:pt x="79" y="64"/>
                    </a:lnTo>
                    <a:lnTo>
                      <a:pt x="79" y="63"/>
                    </a:lnTo>
                    <a:lnTo>
                      <a:pt x="80" y="63"/>
                    </a:lnTo>
                    <a:lnTo>
                      <a:pt x="80" y="62"/>
                    </a:lnTo>
                    <a:lnTo>
                      <a:pt x="81" y="62"/>
                    </a:lnTo>
                    <a:lnTo>
                      <a:pt x="83" y="61"/>
                    </a:lnTo>
                    <a:lnTo>
                      <a:pt x="83" y="60"/>
                    </a:lnTo>
                    <a:lnTo>
                      <a:pt x="84" y="60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6" y="57"/>
                    </a:lnTo>
                    <a:lnTo>
                      <a:pt x="87" y="57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8" y="55"/>
                    </a:lnTo>
                    <a:lnTo>
                      <a:pt x="89" y="55"/>
                    </a:lnTo>
                    <a:lnTo>
                      <a:pt x="91" y="55"/>
                    </a:lnTo>
                    <a:lnTo>
                      <a:pt x="91" y="54"/>
                    </a:lnTo>
                    <a:lnTo>
                      <a:pt x="92" y="54"/>
                    </a:lnTo>
                    <a:lnTo>
                      <a:pt x="93" y="54"/>
                    </a:lnTo>
                    <a:lnTo>
                      <a:pt x="93" y="53"/>
                    </a:lnTo>
                    <a:lnTo>
                      <a:pt x="94" y="53"/>
                    </a:lnTo>
                    <a:lnTo>
                      <a:pt x="95" y="53"/>
                    </a:lnTo>
                    <a:lnTo>
                      <a:pt x="96" y="52"/>
                    </a:lnTo>
                    <a:lnTo>
                      <a:pt x="97" y="52"/>
                    </a:lnTo>
                    <a:lnTo>
                      <a:pt x="97" y="51"/>
                    </a:lnTo>
                    <a:lnTo>
                      <a:pt x="99" y="51"/>
                    </a:lnTo>
                    <a:lnTo>
                      <a:pt x="100" y="51"/>
                    </a:lnTo>
                    <a:lnTo>
                      <a:pt x="100" y="49"/>
                    </a:lnTo>
                    <a:lnTo>
                      <a:pt x="101" y="49"/>
                    </a:lnTo>
                    <a:lnTo>
                      <a:pt x="102" y="48"/>
                    </a:lnTo>
                    <a:lnTo>
                      <a:pt x="103" y="48"/>
                    </a:lnTo>
                    <a:lnTo>
                      <a:pt x="103" y="47"/>
                    </a:lnTo>
                    <a:lnTo>
                      <a:pt x="104" y="47"/>
                    </a:lnTo>
                    <a:lnTo>
                      <a:pt x="106" y="46"/>
                    </a:lnTo>
                    <a:lnTo>
                      <a:pt x="107" y="46"/>
                    </a:lnTo>
                    <a:lnTo>
                      <a:pt x="107" y="45"/>
                    </a:lnTo>
                    <a:lnTo>
                      <a:pt x="108" y="45"/>
                    </a:lnTo>
                    <a:lnTo>
                      <a:pt x="108" y="44"/>
                    </a:lnTo>
                    <a:lnTo>
                      <a:pt x="109" y="44"/>
                    </a:lnTo>
                    <a:lnTo>
                      <a:pt x="110" y="43"/>
                    </a:lnTo>
                    <a:lnTo>
                      <a:pt x="111" y="42"/>
                    </a:lnTo>
                    <a:lnTo>
                      <a:pt x="112" y="41"/>
                    </a:lnTo>
                    <a:lnTo>
                      <a:pt x="114" y="39"/>
                    </a:lnTo>
                    <a:lnTo>
                      <a:pt x="115" y="38"/>
                    </a:lnTo>
                    <a:lnTo>
                      <a:pt x="116" y="37"/>
                    </a:lnTo>
                    <a:lnTo>
                      <a:pt x="117" y="36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1" y="34"/>
                    </a:lnTo>
                    <a:lnTo>
                      <a:pt x="122" y="33"/>
                    </a:lnTo>
                    <a:lnTo>
                      <a:pt x="123" y="33"/>
                    </a:lnTo>
                    <a:lnTo>
                      <a:pt x="123" y="32"/>
                    </a:lnTo>
                    <a:lnTo>
                      <a:pt x="124" y="32"/>
                    </a:lnTo>
                    <a:lnTo>
                      <a:pt x="125" y="32"/>
                    </a:lnTo>
                    <a:lnTo>
                      <a:pt x="125" y="30"/>
                    </a:lnTo>
                    <a:lnTo>
                      <a:pt x="126" y="30"/>
                    </a:lnTo>
                    <a:lnTo>
                      <a:pt x="127" y="30"/>
                    </a:lnTo>
                    <a:lnTo>
                      <a:pt x="129" y="30"/>
                    </a:lnTo>
                    <a:lnTo>
                      <a:pt x="129" y="29"/>
                    </a:lnTo>
                    <a:lnTo>
                      <a:pt x="130" y="29"/>
                    </a:lnTo>
                    <a:lnTo>
                      <a:pt x="131" y="29"/>
                    </a:lnTo>
                    <a:lnTo>
                      <a:pt x="132" y="29"/>
                    </a:lnTo>
                    <a:lnTo>
                      <a:pt x="133" y="29"/>
                    </a:lnTo>
                    <a:lnTo>
                      <a:pt x="134" y="29"/>
                    </a:lnTo>
                    <a:lnTo>
                      <a:pt x="135" y="29"/>
                    </a:lnTo>
                    <a:lnTo>
                      <a:pt x="137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1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6" y="29"/>
                    </a:lnTo>
                    <a:lnTo>
                      <a:pt x="147" y="28"/>
                    </a:lnTo>
                    <a:lnTo>
                      <a:pt x="148" y="28"/>
                    </a:lnTo>
                    <a:lnTo>
                      <a:pt x="149" y="28"/>
                    </a:lnTo>
                    <a:lnTo>
                      <a:pt x="150" y="28"/>
                    </a:lnTo>
                    <a:lnTo>
                      <a:pt x="152" y="28"/>
                    </a:lnTo>
                    <a:lnTo>
                      <a:pt x="152" y="27"/>
                    </a:lnTo>
                    <a:lnTo>
                      <a:pt x="153" y="27"/>
                    </a:lnTo>
                    <a:lnTo>
                      <a:pt x="154" y="27"/>
                    </a:lnTo>
                    <a:lnTo>
                      <a:pt x="155" y="27"/>
                    </a:lnTo>
                    <a:lnTo>
                      <a:pt x="155" y="26"/>
                    </a:lnTo>
                    <a:lnTo>
                      <a:pt x="156" y="26"/>
                    </a:lnTo>
                    <a:lnTo>
                      <a:pt x="157" y="26"/>
                    </a:lnTo>
                    <a:lnTo>
                      <a:pt x="158" y="26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2" y="25"/>
                    </a:lnTo>
                    <a:lnTo>
                      <a:pt x="163" y="25"/>
                    </a:lnTo>
                    <a:lnTo>
                      <a:pt x="164" y="25"/>
                    </a:lnTo>
                    <a:lnTo>
                      <a:pt x="165" y="25"/>
                    </a:lnTo>
                    <a:lnTo>
                      <a:pt x="167" y="25"/>
                    </a:lnTo>
                    <a:lnTo>
                      <a:pt x="168" y="25"/>
                    </a:lnTo>
                    <a:lnTo>
                      <a:pt x="169" y="25"/>
                    </a:lnTo>
                    <a:lnTo>
                      <a:pt x="170" y="25"/>
                    </a:lnTo>
                    <a:lnTo>
                      <a:pt x="171" y="25"/>
                    </a:lnTo>
                    <a:lnTo>
                      <a:pt x="172" y="25"/>
                    </a:lnTo>
                    <a:lnTo>
                      <a:pt x="173" y="25"/>
                    </a:lnTo>
                    <a:lnTo>
                      <a:pt x="173" y="24"/>
                    </a:lnTo>
                    <a:lnTo>
                      <a:pt x="175" y="24"/>
                    </a:lnTo>
                    <a:lnTo>
                      <a:pt x="176" y="24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79" y="23"/>
                    </a:lnTo>
                    <a:lnTo>
                      <a:pt x="179" y="22"/>
                    </a:lnTo>
                    <a:lnTo>
                      <a:pt x="180" y="22"/>
                    </a:lnTo>
                    <a:lnTo>
                      <a:pt x="182" y="22"/>
                    </a:lnTo>
                    <a:lnTo>
                      <a:pt x="183" y="20"/>
                    </a:lnTo>
                    <a:lnTo>
                      <a:pt x="184" y="20"/>
                    </a:lnTo>
                    <a:lnTo>
                      <a:pt x="185" y="20"/>
                    </a:lnTo>
                    <a:lnTo>
                      <a:pt x="186" y="19"/>
                    </a:lnTo>
                    <a:lnTo>
                      <a:pt x="187" y="19"/>
                    </a:lnTo>
                    <a:lnTo>
                      <a:pt x="188" y="19"/>
                    </a:lnTo>
                    <a:lnTo>
                      <a:pt x="188" y="18"/>
                    </a:lnTo>
                    <a:lnTo>
                      <a:pt x="190" y="18"/>
                    </a:lnTo>
                    <a:lnTo>
                      <a:pt x="191" y="18"/>
                    </a:lnTo>
                    <a:lnTo>
                      <a:pt x="191" y="17"/>
                    </a:lnTo>
                    <a:lnTo>
                      <a:pt x="192" y="17"/>
                    </a:lnTo>
                    <a:lnTo>
                      <a:pt x="193" y="17"/>
                    </a:lnTo>
                    <a:lnTo>
                      <a:pt x="194" y="16"/>
                    </a:lnTo>
                    <a:lnTo>
                      <a:pt x="195" y="16"/>
                    </a:lnTo>
                    <a:lnTo>
                      <a:pt x="196" y="16"/>
                    </a:lnTo>
                    <a:lnTo>
                      <a:pt x="196" y="15"/>
                    </a:lnTo>
                    <a:lnTo>
                      <a:pt x="198" y="15"/>
                    </a:lnTo>
                    <a:lnTo>
                      <a:pt x="199" y="15"/>
                    </a:lnTo>
                    <a:lnTo>
                      <a:pt x="200" y="15"/>
                    </a:lnTo>
                    <a:lnTo>
                      <a:pt x="201" y="15"/>
                    </a:lnTo>
                    <a:lnTo>
                      <a:pt x="201" y="14"/>
                    </a:lnTo>
                    <a:lnTo>
                      <a:pt x="202" y="14"/>
                    </a:lnTo>
                    <a:lnTo>
                      <a:pt x="203" y="14"/>
                    </a:lnTo>
                    <a:lnTo>
                      <a:pt x="205" y="14"/>
                    </a:lnTo>
                    <a:lnTo>
                      <a:pt x="206" y="14"/>
                    </a:lnTo>
                    <a:lnTo>
                      <a:pt x="207" y="14"/>
                    </a:lnTo>
                    <a:lnTo>
                      <a:pt x="208" y="14"/>
                    </a:lnTo>
                    <a:lnTo>
                      <a:pt x="208" y="13"/>
                    </a:lnTo>
                    <a:lnTo>
                      <a:pt x="209" y="13"/>
                    </a:lnTo>
                    <a:lnTo>
                      <a:pt x="210" y="13"/>
                    </a:lnTo>
                    <a:lnTo>
                      <a:pt x="211" y="13"/>
                    </a:lnTo>
                    <a:lnTo>
                      <a:pt x="213" y="13"/>
                    </a:lnTo>
                    <a:lnTo>
                      <a:pt x="214" y="13"/>
                    </a:lnTo>
                    <a:lnTo>
                      <a:pt x="215" y="13"/>
                    </a:lnTo>
                    <a:lnTo>
                      <a:pt x="216" y="12"/>
                    </a:lnTo>
                    <a:lnTo>
                      <a:pt x="217" y="12"/>
                    </a:lnTo>
                    <a:lnTo>
                      <a:pt x="218" y="12"/>
                    </a:lnTo>
                    <a:lnTo>
                      <a:pt x="219" y="12"/>
                    </a:lnTo>
                    <a:lnTo>
                      <a:pt x="221" y="12"/>
                    </a:lnTo>
                    <a:lnTo>
                      <a:pt x="222" y="12"/>
                    </a:lnTo>
                    <a:lnTo>
                      <a:pt x="223" y="12"/>
                    </a:lnTo>
                    <a:lnTo>
                      <a:pt x="224" y="12"/>
                    </a:lnTo>
                    <a:lnTo>
                      <a:pt x="225" y="12"/>
                    </a:lnTo>
                    <a:lnTo>
                      <a:pt x="226" y="10"/>
                    </a:lnTo>
                    <a:lnTo>
                      <a:pt x="228" y="10"/>
                    </a:lnTo>
                    <a:lnTo>
                      <a:pt x="229" y="10"/>
                    </a:lnTo>
                    <a:lnTo>
                      <a:pt x="230" y="10"/>
                    </a:lnTo>
                    <a:lnTo>
                      <a:pt x="231" y="10"/>
                    </a:lnTo>
                    <a:lnTo>
                      <a:pt x="232" y="10"/>
                    </a:lnTo>
                    <a:lnTo>
                      <a:pt x="233" y="10"/>
                    </a:lnTo>
                    <a:lnTo>
                      <a:pt x="234" y="9"/>
                    </a:lnTo>
                    <a:lnTo>
                      <a:pt x="236" y="9"/>
                    </a:lnTo>
                    <a:lnTo>
                      <a:pt x="237" y="9"/>
                    </a:lnTo>
                    <a:lnTo>
                      <a:pt x="238" y="9"/>
                    </a:lnTo>
                    <a:lnTo>
                      <a:pt x="239" y="9"/>
                    </a:lnTo>
                    <a:lnTo>
                      <a:pt x="240" y="9"/>
                    </a:lnTo>
                    <a:lnTo>
                      <a:pt x="241" y="9"/>
                    </a:lnTo>
                    <a:lnTo>
                      <a:pt x="243" y="9"/>
                    </a:lnTo>
                    <a:lnTo>
                      <a:pt x="244" y="9"/>
                    </a:lnTo>
                    <a:lnTo>
                      <a:pt x="245" y="9"/>
                    </a:lnTo>
                    <a:lnTo>
                      <a:pt x="246" y="9"/>
                    </a:lnTo>
                    <a:lnTo>
                      <a:pt x="247" y="9"/>
                    </a:lnTo>
                    <a:lnTo>
                      <a:pt x="248" y="9"/>
                    </a:lnTo>
                    <a:lnTo>
                      <a:pt x="249" y="8"/>
                    </a:lnTo>
                    <a:lnTo>
                      <a:pt x="251" y="8"/>
                    </a:lnTo>
                    <a:lnTo>
                      <a:pt x="252" y="8"/>
                    </a:lnTo>
                    <a:lnTo>
                      <a:pt x="253" y="8"/>
                    </a:lnTo>
                    <a:lnTo>
                      <a:pt x="254" y="8"/>
                    </a:lnTo>
                    <a:lnTo>
                      <a:pt x="255" y="8"/>
                    </a:lnTo>
                    <a:lnTo>
                      <a:pt x="256" y="8"/>
                    </a:lnTo>
                    <a:lnTo>
                      <a:pt x="257" y="8"/>
                    </a:lnTo>
                    <a:lnTo>
                      <a:pt x="259" y="7"/>
                    </a:lnTo>
                    <a:lnTo>
                      <a:pt x="260" y="7"/>
                    </a:lnTo>
                    <a:lnTo>
                      <a:pt x="261" y="7"/>
                    </a:lnTo>
                    <a:lnTo>
                      <a:pt x="262" y="7"/>
                    </a:lnTo>
                    <a:lnTo>
                      <a:pt x="263" y="7"/>
                    </a:lnTo>
                    <a:lnTo>
                      <a:pt x="264" y="7"/>
                    </a:lnTo>
                    <a:lnTo>
                      <a:pt x="266" y="7"/>
                    </a:lnTo>
                    <a:lnTo>
                      <a:pt x="267" y="7"/>
                    </a:lnTo>
                    <a:lnTo>
                      <a:pt x="268" y="7"/>
                    </a:lnTo>
                    <a:lnTo>
                      <a:pt x="268" y="6"/>
                    </a:lnTo>
                    <a:lnTo>
                      <a:pt x="269" y="6"/>
                    </a:lnTo>
                    <a:lnTo>
                      <a:pt x="270" y="6"/>
                    </a:lnTo>
                    <a:lnTo>
                      <a:pt x="271" y="6"/>
                    </a:lnTo>
                    <a:lnTo>
                      <a:pt x="272" y="6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7" y="6"/>
                    </a:lnTo>
                    <a:lnTo>
                      <a:pt x="278" y="6"/>
                    </a:lnTo>
                    <a:lnTo>
                      <a:pt x="279" y="6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3" y="6"/>
                    </a:lnTo>
                    <a:lnTo>
                      <a:pt x="284" y="5"/>
                    </a:lnTo>
                    <a:lnTo>
                      <a:pt x="285" y="5"/>
                    </a:lnTo>
                    <a:lnTo>
                      <a:pt x="286" y="5"/>
                    </a:lnTo>
                    <a:lnTo>
                      <a:pt x="287" y="5"/>
                    </a:lnTo>
                    <a:lnTo>
                      <a:pt x="289" y="5"/>
                    </a:lnTo>
                    <a:lnTo>
                      <a:pt x="290" y="5"/>
                    </a:lnTo>
                    <a:lnTo>
                      <a:pt x="291" y="5"/>
                    </a:lnTo>
                    <a:lnTo>
                      <a:pt x="292" y="5"/>
                    </a:lnTo>
                    <a:lnTo>
                      <a:pt x="292" y="4"/>
                    </a:lnTo>
                    <a:lnTo>
                      <a:pt x="293" y="4"/>
                    </a:lnTo>
                    <a:lnTo>
                      <a:pt x="294" y="4"/>
                    </a:lnTo>
                    <a:lnTo>
                      <a:pt x="295" y="4"/>
                    </a:lnTo>
                    <a:lnTo>
                      <a:pt x="297" y="4"/>
                    </a:lnTo>
                    <a:lnTo>
                      <a:pt x="298" y="4"/>
                    </a:lnTo>
                    <a:lnTo>
                      <a:pt x="299" y="4"/>
                    </a:lnTo>
                    <a:lnTo>
                      <a:pt x="300" y="4"/>
                    </a:lnTo>
                    <a:lnTo>
                      <a:pt x="301" y="4"/>
                    </a:lnTo>
                    <a:lnTo>
                      <a:pt x="302" y="4"/>
                    </a:lnTo>
                    <a:lnTo>
                      <a:pt x="302" y="3"/>
                    </a:lnTo>
                    <a:lnTo>
                      <a:pt x="303" y="3"/>
                    </a:lnTo>
                    <a:lnTo>
                      <a:pt x="305" y="3"/>
                    </a:lnTo>
                    <a:lnTo>
                      <a:pt x="306" y="3"/>
                    </a:lnTo>
                    <a:lnTo>
                      <a:pt x="307" y="3"/>
                    </a:lnTo>
                    <a:lnTo>
                      <a:pt x="308" y="3"/>
                    </a:lnTo>
                    <a:lnTo>
                      <a:pt x="309" y="3"/>
                    </a:lnTo>
                    <a:lnTo>
                      <a:pt x="310" y="3"/>
                    </a:lnTo>
                    <a:lnTo>
                      <a:pt x="312" y="3"/>
                    </a:lnTo>
                    <a:lnTo>
                      <a:pt x="313" y="3"/>
                    </a:lnTo>
                    <a:lnTo>
                      <a:pt x="314" y="3"/>
                    </a:lnTo>
                    <a:lnTo>
                      <a:pt x="315" y="3"/>
                    </a:lnTo>
                    <a:lnTo>
                      <a:pt x="316" y="3"/>
                    </a:lnTo>
                    <a:lnTo>
                      <a:pt x="317" y="3"/>
                    </a:lnTo>
                    <a:lnTo>
                      <a:pt x="318" y="3"/>
                    </a:lnTo>
                    <a:lnTo>
                      <a:pt x="320" y="3"/>
                    </a:lnTo>
                    <a:lnTo>
                      <a:pt x="321" y="3"/>
                    </a:lnTo>
                    <a:lnTo>
                      <a:pt x="322" y="3"/>
                    </a:lnTo>
                    <a:lnTo>
                      <a:pt x="323" y="3"/>
                    </a:lnTo>
                    <a:lnTo>
                      <a:pt x="324" y="3"/>
                    </a:lnTo>
                    <a:lnTo>
                      <a:pt x="324" y="1"/>
                    </a:lnTo>
                    <a:lnTo>
                      <a:pt x="325" y="1"/>
                    </a:lnTo>
                    <a:lnTo>
                      <a:pt x="327" y="1"/>
                    </a:lnTo>
                    <a:lnTo>
                      <a:pt x="328" y="1"/>
                    </a:lnTo>
                    <a:lnTo>
                      <a:pt x="329" y="1"/>
                    </a:lnTo>
                    <a:lnTo>
                      <a:pt x="330" y="1"/>
                    </a:lnTo>
                    <a:lnTo>
                      <a:pt x="331" y="1"/>
                    </a:lnTo>
                    <a:lnTo>
                      <a:pt x="332" y="1"/>
                    </a:lnTo>
                    <a:lnTo>
                      <a:pt x="333" y="1"/>
                    </a:lnTo>
                    <a:lnTo>
                      <a:pt x="335" y="1"/>
                    </a:lnTo>
                    <a:lnTo>
                      <a:pt x="336" y="1"/>
                    </a:lnTo>
                    <a:lnTo>
                      <a:pt x="337" y="1"/>
                    </a:lnTo>
                    <a:lnTo>
                      <a:pt x="338" y="1"/>
                    </a:lnTo>
                    <a:lnTo>
                      <a:pt x="339" y="1"/>
                    </a:lnTo>
                    <a:lnTo>
                      <a:pt x="340" y="1"/>
                    </a:lnTo>
                    <a:lnTo>
                      <a:pt x="341" y="1"/>
                    </a:lnTo>
                    <a:lnTo>
                      <a:pt x="343" y="1"/>
                    </a:lnTo>
                    <a:lnTo>
                      <a:pt x="344" y="1"/>
                    </a:lnTo>
                    <a:lnTo>
                      <a:pt x="345" y="1"/>
                    </a:lnTo>
                    <a:lnTo>
                      <a:pt x="346" y="1"/>
                    </a:lnTo>
                    <a:lnTo>
                      <a:pt x="347" y="1"/>
                    </a:lnTo>
                    <a:lnTo>
                      <a:pt x="348" y="1"/>
                    </a:lnTo>
                    <a:lnTo>
                      <a:pt x="350" y="1"/>
                    </a:lnTo>
                    <a:lnTo>
                      <a:pt x="351" y="1"/>
                    </a:lnTo>
                    <a:lnTo>
                      <a:pt x="352" y="1"/>
                    </a:lnTo>
                    <a:lnTo>
                      <a:pt x="353" y="1"/>
                    </a:lnTo>
                    <a:lnTo>
                      <a:pt x="354" y="1"/>
                    </a:lnTo>
                    <a:lnTo>
                      <a:pt x="355" y="1"/>
                    </a:lnTo>
                    <a:lnTo>
                      <a:pt x="356" y="1"/>
                    </a:lnTo>
                    <a:lnTo>
                      <a:pt x="358" y="1"/>
                    </a:lnTo>
                    <a:lnTo>
                      <a:pt x="359" y="1"/>
                    </a:lnTo>
                    <a:lnTo>
                      <a:pt x="360" y="1"/>
                    </a:lnTo>
                    <a:lnTo>
                      <a:pt x="361" y="1"/>
                    </a:lnTo>
                    <a:lnTo>
                      <a:pt x="362" y="0"/>
                    </a:lnTo>
                    <a:lnTo>
                      <a:pt x="363" y="0"/>
                    </a:lnTo>
                    <a:lnTo>
                      <a:pt x="364" y="0"/>
                    </a:lnTo>
                    <a:lnTo>
                      <a:pt x="366" y="0"/>
                    </a:lnTo>
                    <a:lnTo>
                      <a:pt x="367" y="0"/>
                    </a:lnTo>
                    <a:lnTo>
                      <a:pt x="368" y="0"/>
                    </a:lnTo>
                    <a:lnTo>
                      <a:pt x="369" y="0"/>
                    </a:lnTo>
                    <a:lnTo>
                      <a:pt x="370" y="0"/>
                    </a:lnTo>
                    <a:lnTo>
                      <a:pt x="371" y="0"/>
                    </a:lnTo>
                    <a:lnTo>
                      <a:pt x="373" y="0"/>
                    </a:lnTo>
                    <a:lnTo>
                      <a:pt x="374" y="0"/>
                    </a:lnTo>
                    <a:lnTo>
                      <a:pt x="375" y="0"/>
                    </a:lnTo>
                    <a:lnTo>
                      <a:pt x="376" y="0"/>
                    </a:lnTo>
                    <a:lnTo>
                      <a:pt x="377" y="0"/>
                    </a:lnTo>
                    <a:lnTo>
                      <a:pt x="378" y="0"/>
                    </a:lnTo>
                    <a:lnTo>
                      <a:pt x="379" y="0"/>
                    </a:lnTo>
                    <a:lnTo>
                      <a:pt x="381" y="0"/>
                    </a:lnTo>
                    <a:lnTo>
                      <a:pt x="382" y="0"/>
                    </a:lnTo>
                    <a:lnTo>
                      <a:pt x="383" y="0"/>
                    </a:lnTo>
                    <a:lnTo>
                      <a:pt x="384" y="0"/>
                    </a:lnTo>
                    <a:lnTo>
                      <a:pt x="385" y="0"/>
                    </a:lnTo>
                    <a:lnTo>
                      <a:pt x="386" y="0"/>
                    </a:lnTo>
                    <a:lnTo>
                      <a:pt x="388" y="0"/>
                    </a:lnTo>
                    <a:lnTo>
                      <a:pt x="389" y="0"/>
                    </a:lnTo>
                    <a:lnTo>
                      <a:pt x="390" y="0"/>
                    </a:lnTo>
                    <a:lnTo>
                      <a:pt x="391" y="0"/>
                    </a:lnTo>
                    <a:lnTo>
                      <a:pt x="392" y="0"/>
                    </a:lnTo>
                    <a:lnTo>
                      <a:pt x="393" y="0"/>
                    </a:lnTo>
                    <a:lnTo>
                      <a:pt x="394" y="0"/>
                    </a:lnTo>
                    <a:lnTo>
                      <a:pt x="396" y="0"/>
                    </a:lnTo>
                    <a:lnTo>
                      <a:pt x="397" y="0"/>
                    </a:lnTo>
                    <a:lnTo>
                      <a:pt x="398" y="0"/>
                    </a:lnTo>
                    <a:lnTo>
                      <a:pt x="399" y="0"/>
                    </a:lnTo>
                    <a:lnTo>
                      <a:pt x="400" y="0"/>
                    </a:lnTo>
                    <a:lnTo>
                      <a:pt x="401" y="0"/>
                    </a:lnTo>
                    <a:lnTo>
                      <a:pt x="402" y="0"/>
                    </a:lnTo>
                    <a:lnTo>
                      <a:pt x="404" y="0"/>
                    </a:lnTo>
                    <a:lnTo>
                      <a:pt x="405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29" name="Rectangle 47"/>
              <p:cNvSpPr>
                <a:spLocks noChangeArrowheads="1"/>
              </p:cNvSpPr>
              <p:nvPr/>
            </p:nvSpPr>
            <p:spPr bwMode="auto">
              <a:xfrm>
                <a:off x="821" y="1871"/>
                <a:ext cx="1" cy="141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72" name="Group 48"/>
            <p:cNvGrpSpPr>
              <a:grpSpLocks/>
            </p:cNvGrpSpPr>
            <p:nvPr/>
          </p:nvGrpSpPr>
          <p:grpSpPr bwMode="auto">
            <a:xfrm rot="-5400000">
              <a:off x="3762" y="302"/>
              <a:ext cx="806" cy="1918"/>
              <a:chOff x="373" y="1773"/>
              <a:chExt cx="1262" cy="1918"/>
            </a:xfrm>
          </p:grpSpPr>
          <p:sp>
            <p:nvSpPr>
              <p:cNvPr id="53293" name="Rectangle 49"/>
              <p:cNvSpPr>
                <a:spLocks noChangeArrowheads="1"/>
              </p:cNvSpPr>
              <p:nvPr/>
            </p:nvSpPr>
            <p:spPr bwMode="auto">
              <a:xfrm>
                <a:off x="693" y="2267"/>
                <a:ext cx="940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4" name="Line 50"/>
              <p:cNvSpPr>
                <a:spLocks noChangeShapeType="1"/>
              </p:cNvSpPr>
              <p:nvPr/>
            </p:nvSpPr>
            <p:spPr bwMode="auto">
              <a:xfrm>
                <a:off x="692" y="21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5" name="Line 51"/>
              <p:cNvSpPr>
                <a:spLocks noChangeShapeType="1"/>
              </p:cNvSpPr>
              <p:nvPr/>
            </p:nvSpPr>
            <p:spPr bwMode="auto">
              <a:xfrm>
                <a:off x="880" y="21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6" name="Line 52"/>
              <p:cNvSpPr>
                <a:spLocks noChangeShapeType="1"/>
              </p:cNvSpPr>
              <p:nvPr/>
            </p:nvSpPr>
            <p:spPr bwMode="auto">
              <a:xfrm>
                <a:off x="1068" y="21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7" name="Line 53"/>
              <p:cNvSpPr>
                <a:spLocks noChangeShapeType="1"/>
              </p:cNvSpPr>
              <p:nvPr/>
            </p:nvSpPr>
            <p:spPr bwMode="auto">
              <a:xfrm>
                <a:off x="1257" y="21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8" name="Line 54"/>
              <p:cNvSpPr>
                <a:spLocks noChangeShapeType="1"/>
              </p:cNvSpPr>
              <p:nvPr/>
            </p:nvSpPr>
            <p:spPr bwMode="auto">
              <a:xfrm>
                <a:off x="1445" y="219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9" name="Rectangle 55"/>
              <p:cNvSpPr>
                <a:spLocks noChangeArrowheads="1"/>
              </p:cNvSpPr>
              <p:nvPr/>
            </p:nvSpPr>
            <p:spPr bwMode="auto">
              <a:xfrm>
                <a:off x="693" y="3690"/>
                <a:ext cx="940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0" name="Rectangle 56"/>
              <p:cNvSpPr>
                <a:spLocks noChangeArrowheads="1"/>
              </p:cNvSpPr>
              <p:nvPr/>
            </p:nvSpPr>
            <p:spPr bwMode="auto">
              <a:xfrm rot="5400000">
                <a:off x="331" y="1815"/>
                <a:ext cx="49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-0.2</a:t>
                </a:r>
                <a:endParaRPr lang="en-US"/>
              </a:p>
            </p:txBody>
          </p:sp>
          <p:sp>
            <p:nvSpPr>
              <p:cNvPr id="53301" name="Rectangle 57"/>
              <p:cNvSpPr>
                <a:spLocks noChangeArrowheads="1"/>
              </p:cNvSpPr>
              <p:nvPr/>
            </p:nvSpPr>
            <p:spPr bwMode="auto">
              <a:xfrm rot="5400000">
                <a:off x="755" y="1836"/>
                <a:ext cx="395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0.0</a:t>
                </a:r>
                <a:endParaRPr lang="en-US"/>
              </a:p>
            </p:txBody>
          </p:sp>
          <p:sp>
            <p:nvSpPr>
              <p:cNvPr id="53302" name="Rectangle 58"/>
              <p:cNvSpPr>
                <a:spLocks noChangeArrowheads="1"/>
              </p:cNvSpPr>
              <p:nvPr/>
            </p:nvSpPr>
            <p:spPr bwMode="auto">
              <a:xfrm rot="5400000">
                <a:off x="1133" y="1836"/>
                <a:ext cx="395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0.2</a:t>
                </a:r>
                <a:endParaRPr lang="en-US"/>
              </a:p>
            </p:txBody>
          </p:sp>
          <p:sp>
            <p:nvSpPr>
              <p:cNvPr id="53303" name="Rectangle 59"/>
              <p:cNvSpPr>
                <a:spLocks noChangeArrowheads="1"/>
              </p:cNvSpPr>
              <p:nvPr/>
            </p:nvSpPr>
            <p:spPr bwMode="auto">
              <a:xfrm>
                <a:off x="692" y="2269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4" name="Line 60"/>
              <p:cNvSpPr>
                <a:spLocks noChangeShapeType="1"/>
              </p:cNvSpPr>
              <p:nvPr/>
            </p:nvSpPr>
            <p:spPr bwMode="auto">
              <a:xfrm>
                <a:off x="613" y="3216"/>
                <a:ext cx="7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5" name="Line 61"/>
              <p:cNvSpPr>
                <a:spLocks noChangeShapeType="1"/>
              </p:cNvSpPr>
              <p:nvPr/>
            </p:nvSpPr>
            <p:spPr bwMode="auto">
              <a:xfrm>
                <a:off x="613" y="2743"/>
                <a:ext cx="7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6" name="Rectangle 62"/>
              <p:cNvSpPr>
                <a:spLocks noChangeArrowheads="1"/>
              </p:cNvSpPr>
              <p:nvPr/>
            </p:nvSpPr>
            <p:spPr bwMode="auto">
              <a:xfrm>
                <a:off x="1634" y="2269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7" name="Freeform 63"/>
              <p:cNvSpPr>
                <a:spLocks/>
              </p:cNvSpPr>
              <p:nvPr/>
            </p:nvSpPr>
            <p:spPr bwMode="auto">
              <a:xfrm>
                <a:off x="692" y="2278"/>
                <a:ext cx="470" cy="746"/>
              </a:xfrm>
              <a:custGeom>
                <a:avLst/>
                <a:gdLst>
                  <a:gd name="T0" fmla="*/ 7 w 470"/>
                  <a:gd name="T1" fmla="*/ 1 h 746"/>
                  <a:gd name="T2" fmla="*/ 15 w 470"/>
                  <a:gd name="T3" fmla="*/ 3 h 746"/>
                  <a:gd name="T4" fmla="*/ 22 w 470"/>
                  <a:gd name="T5" fmla="*/ 3 h 746"/>
                  <a:gd name="T6" fmla="*/ 30 w 470"/>
                  <a:gd name="T7" fmla="*/ 3 h 746"/>
                  <a:gd name="T8" fmla="*/ 36 w 470"/>
                  <a:gd name="T9" fmla="*/ 4 h 746"/>
                  <a:gd name="T10" fmla="*/ 45 w 470"/>
                  <a:gd name="T11" fmla="*/ 7 h 746"/>
                  <a:gd name="T12" fmla="*/ 51 w 470"/>
                  <a:gd name="T13" fmla="*/ 7 h 746"/>
                  <a:gd name="T14" fmla="*/ 60 w 470"/>
                  <a:gd name="T15" fmla="*/ 8 h 746"/>
                  <a:gd name="T16" fmla="*/ 66 w 470"/>
                  <a:gd name="T17" fmla="*/ 8 h 746"/>
                  <a:gd name="T18" fmla="*/ 74 w 470"/>
                  <a:gd name="T19" fmla="*/ 9 h 746"/>
                  <a:gd name="T20" fmla="*/ 83 w 470"/>
                  <a:gd name="T21" fmla="*/ 11 h 746"/>
                  <a:gd name="T22" fmla="*/ 89 w 470"/>
                  <a:gd name="T23" fmla="*/ 13 h 746"/>
                  <a:gd name="T24" fmla="*/ 97 w 470"/>
                  <a:gd name="T25" fmla="*/ 13 h 746"/>
                  <a:gd name="T26" fmla="*/ 104 w 470"/>
                  <a:gd name="T27" fmla="*/ 15 h 746"/>
                  <a:gd name="T28" fmla="*/ 112 w 470"/>
                  <a:gd name="T29" fmla="*/ 18 h 746"/>
                  <a:gd name="T30" fmla="*/ 119 w 470"/>
                  <a:gd name="T31" fmla="*/ 17 h 746"/>
                  <a:gd name="T32" fmla="*/ 127 w 470"/>
                  <a:gd name="T33" fmla="*/ 18 h 746"/>
                  <a:gd name="T34" fmla="*/ 134 w 470"/>
                  <a:gd name="T35" fmla="*/ 21 h 746"/>
                  <a:gd name="T36" fmla="*/ 142 w 470"/>
                  <a:gd name="T37" fmla="*/ 26 h 746"/>
                  <a:gd name="T38" fmla="*/ 149 w 470"/>
                  <a:gd name="T39" fmla="*/ 30 h 746"/>
                  <a:gd name="T40" fmla="*/ 157 w 470"/>
                  <a:gd name="T41" fmla="*/ 36 h 746"/>
                  <a:gd name="T42" fmla="*/ 165 w 470"/>
                  <a:gd name="T43" fmla="*/ 43 h 746"/>
                  <a:gd name="T44" fmla="*/ 172 w 470"/>
                  <a:gd name="T45" fmla="*/ 49 h 746"/>
                  <a:gd name="T46" fmla="*/ 180 w 470"/>
                  <a:gd name="T47" fmla="*/ 47 h 746"/>
                  <a:gd name="T48" fmla="*/ 187 w 470"/>
                  <a:gd name="T49" fmla="*/ 48 h 746"/>
                  <a:gd name="T50" fmla="*/ 195 w 470"/>
                  <a:gd name="T51" fmla="*/ 55 h 746"/>
                  <a:gd name="T52" fmla="*/ 202 w 470"/>
                  <a:gd name="T53" fmla="*/ 65 h 746"/>
                  <a:gd name="T54" fmla="*/ 210 w 470"/>
                  <a:gd name="T55" fmla="*/ 76 h 746"/>
                  <a:gd name="T56" fmla="*/ 217 w 470"/>
                  <a:gd name="T57" fmla="*/ 83 h 746"/>
                  <a:gd name="T58" fmla="*/ 225 w 470"/>
                  <a:gd name="T59" fmla="*/ 91 h 746"/>
                  <a:gd name="T60" fmla="*/ 233 w 470"/>
                  <a:gd name="T61" fmla="*/ 103 h 746"/>
                  <a:gd name="T62" fmla="*/ 240 w 470"/>
                  <a:gd name="T63" fmla="*/ 112 h 746"/>
                  <a:gd name="T64" fmla="*/ 248 w 470"/>
                  <a:gd name="T65" fmla="*/ 117 h 746"/>
                  <a:gd name="T66" fmla="*/ 255 w 470"/>
                  <a:gd name="T67" fmla="*/ 123 h 746"/>
                  <a:gd name="T68" fmla="*/ 263 w 470"/>
                  <a:gd name="T69" fmla="*/ 135 h 746"/>
                  <a:gd name="T70" fmla="*/ 270 w 470"/>
                  <a:gd name="T71" fmla="*/ 152 h 746"/>
                  <a:gd name="T72" fmla="*/ 278 w 470"/>
                  <a:gd name="T73" fmla="*/ 184 h 746"/>
                  <a:gd name="T74" fmla="*/ 285 w 470"/>
                  <a:gd name="T75" fmla="*/ 223 h 746"/>
                  <a:gd name="T76" fmla="*/ 293 w 470"/>
                  <a:gd name="T77" fmla="*/ 233 h 746"/>
                  <a:gd name="T78" fmla="*/ 301 w 470"/>
                  <a:gd name="T79" fmla="*/ 249 h 746"/>
                  <a:gd name="T80" fmla="*/ 308 w 470"/>
                  <a:gd name="T81" fmla="*/ 265 h 746"/>
                  <a:gd name="T82" fmla="*/ 316 w 470"/>
                  <a:gd name="T83" fmla="*/ 276 h 746"/>
                  <a:gd name="T84" fmla="*/ 323 w 470"/>
                  <a:gd name="T85" fmla="*/ 296 h 746"/>
                  <a:gd name="T86" fmla="*/ 331 w 470"/>
                  <a:gd name="T87" fmla="*/ 328 h 746"/>
                  <a:gd name="T88" fmla="*/ 338 w 470"/>
                  <a:gd name="T89" fmla="*/ 362 h 746"/>
                  <a:gd name="T90" fmla="*/ 346 w 470"/>
                  <a:gd name="T91" fmla="*/ 382 h 746"/>
                  <a:gd name="T92" fmla="*/ 353 w 470"/>
                  <a:gd name="T93" fmla="*/ 446 h 746"/>
                  <a:gd name="T94" fmla="*/ 361 w 470"/>
                  <a:gd name="T95" fmla="*/ 537 h 746"/>
                  <a:gd name="T96" fmla="*/ 368 w 470"/>
                  <a:gd name="T97" fmla="*/ 565 h 746"/>
                  <a:gd name="T98" fmla="*/ 376 w 470"/>
                  <a:gd name="T99" fmla="*/ 599 h 746"/>
                  <a:gd name="T100" fmla="*/ 384 w 470"/>
                  <a:gd name="T101" fmla="*/ 622 h 746"/>
                  <a:gd name="T102" fmla="*/ 391 w 470"/>
                  <a:gd name="T103" fmla="*/ 627 h 746"/>
                  <a:gd name="T104" fmla="*/ 399 w 470"/>
                  <a:gd name="T105" fmla="*/ 610 h 746"/>
                  <a:gd name="T106" fmla="*/ 406 w 470"/>
                  <a:gd name="T107" fmla="*/ 637 h 746"/>
                  <a:gd name="T108" fmla="*/ 414 w 470"/>
                  <a:gd name="T109" fmla="*/ 657 h 746"/>
                  <a:gd name="T110" fmla="*/ 421 w 470"/>
                  <a:gd name="T111" fmla="*/ 726 h 746"/>
                  <a:gd name="T112" fmla="*/ 429 w 470"/>
                  <a:gd name="T113" fmla="*/ 745 h 746"/>
                  <a:gd name="T114" fmla="*/ 436 w 470"/>
                  <a:gd name="T115" fmla="*/ 679 h 746"/>
                  <a:gd name="T116" fmla="*/ 444 w 470"/>
                  <a:gd name="T117" fmla="*/ 574 h 746"/>
                  <a:gd name="T118" fmla="*/ 452 w 470"/>
                  <a:gd name="T119" fmla="*/ 459 h 746"/>
                  <a:gd name="T120" fmla="*/ 459 w 470"/>
                  <a:gd name="T121" fmla="*/ 377 h 746"/>
                  <a:gd name="T122" fmla="*/ 467 w 470"/>
                  <a:gd name="T123" fmla="*/ 369 h 7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0"/>
                  <a:gd name="T187" fmla="*/ 0 h 746"/>
                  <a:gd name="T188" fmla="*/ 470 w 470"/>
                  <a:gd name="T189" fmla="*/ 746 h 7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0" h="746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6" y="3"/>
                    </a:lnTo>
                    <a:lnTo>
                      <a:pt x="17" y="3"/>
                    </a:lnTo>
                    <a:lnTo>
                      <a:pt x="18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7" y="3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4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1" y="5"/>
                    </a:lnTo>
                    <a:lnTo>
                      <a:pt x="42" y="5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5" y="7"/>
                    </a:lnTo>
                    <a:lnTo>
                      <a:pt x="46" y="7"/>
                    </a:lnTo>
                    <a:lnTo>
                      <a:pt x="47" y="7"/>
                    </a:lnTo>
                    <a:lnTo>
                      <a:pt x="48" y="7"/>
                    </a:lnTo>
                    <a:lnTo>
                      <a:pt x="49" y="7"/>
                    </a:lnTo>
                    <a:lnTo>
                      <a:pt x="50" y="7"/>
                    </a:lnTo>
                    <a:lnTo>
                      <a:pt x="51" y="7"/>
                    </a:lnTo>
                    <a:lnTo>
                      <a:pt x="53" y="7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6" y="7"/>
                    </a:lnTo>
                    <a:lnTo>
                      <a:pt x="57" y="7"/>
                    </a:lnTo>
                    <a:lnTo>
                      <a:pt x="58" y="7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5" y="8"/>
                    </a:lnTo>
                    <a:lnTo>
                      <a:pt x="66" y="8"/>
                    </a:lnTo>
                    <a:lnTo>
                      <a:pt x="68" y="8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2" y="9"/>
                    </a:lnTo>
                    <a:lnTo>
                      <a:pt x="73" y="9"/>
                    </a:lnTo>
                    <a:lnTo>
                      <a:pt x="74" y="9"/>
                    </a:lnTo>
                    <a:lnTo>
                      <a:pt x="76" y="9"/>
                    </a:lnTo>
                    <a:lnTo>
                      <a:pt x="77" y="9"/>
                    </a:lnTo>
                    <a:lnTo>
                      <a:pt x="77" y="10"/>
                    </a:lnTo>
                    <a:lnTo>
                      <a:pt x="78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1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88" y="13"/>
                    </a:lnTo>
                    <a:lnTo>
                      <a:pt x="89" y="13"/>
                    </a:lnTo>
                    <a:lnTo>
                      <a:pt x="91" y="13"/>
                    </a:lnTo>
                    <a:lnTo>
                      <a:pt x="92" y="13"/>
                    </a:lnTo>
                    <a:lnTo>
                      <a:pt x="93" y="13"/>
                    </a:lnTo>
                    <a:lnTo>
                      <a:pt x="94" y="13"/>
                    </a:lnTo>
                    <a:lnTo>
                      <a:pt x="95" y="13"/>
                    </a:lnTo>
                    <a:lnTo>
                      <a:pt x="96" y="13"/>
                    </a:lnTo>
                    <a:lnTo>
                      <a:pt x="97" y="13"/>
                    </a:lnTo>
                    <a:lnTo>
                      <a:pt x="99" y="13"/>
                    </a:lnTo>
                    <a:lnTo>
                      <a:pt x="100" y="13"/>
                    </a:lnTo>
                    <a:lnTo>
                      <a:pt x="101" y="13"/>
                    </a:lnTo>
                    <a:lnTo>
                      <a:pt x="102" y="14"/>
                    </a:lnTo>
                    <a:lnTo>
                      <a:pt x="103" y="14"/>
                    </a:lnTo>
                    <a:lnTo>
                      <a:pt x="104" y="14"/>
                    </a:lnTo>
                    <a:lnTo>
                      <a:pt x="104" y="15"/>
                    </a:lnTo>
                    <a:lnTo>
                      <a:pt x="106" y="15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8" y="17"/>
                    </a:lnTo>
                    <a:lnTo>
                      <a:pt x="109" y="17"/>
                    </a:lnTo>
                    <a:lnTo>
                      <a:pt x="110" y="18"/>
                    </a:lnTo>
                    <a:lnTo>
                      <a:pt x="111" y="18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5" y="18"/>
                    </a:lnTo>
                    <a:lnTo>
                      <a:pt x="116" y="18"/>
                    </a:lnTo>
                    <a:lnTo>
                      <a:pt x="117" y="18"/>
                    </a:lnTo>
                    <a:lnTo>
                      <a:pt x="118" y="18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0" y="17"/>
                    </a:lnTo>
                    <a:lnTo>
                      <a:pt x="122" y="17"/>
                    </a:lnTo>
                    <a:lnTo>
                      <a:pt x="123" y="17"/>
                    </a:lnTo>
                    <a:lnTo>
                      <a:pt x="124" y="17"/>
                    </a:lnTo>
                    <a:lnTo>
                      <a:pt x="125" y="17"/>
                    </a:lnTo>
                    <a:lnTo>
                      <a:pt x="126" y="17"/>
                    </a:lnTo>
                    <a:lnTo>
                      <a:pt x="127" y="18"/>
                    </a:lnTo>
                    <a:lnTo>
                      <a:pt x="129" y="18"/>
                    </a:lnTo>
                    <a:lnTo>
                      <a:pt x="130" y="18"/>
                    </a:lnTo>
                    <a:lnTo>
                      <a:pt x="130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4" y="20"/>
                    </a:lnTo>
                    <a:lnTo>
                      <a:pt x="134" y="21"/>
                    </a:lnTo>
                    <a:lnTo>
                      <a:pt x="135" y="21"/>
                    </a:lnTo>
                    <a:lnTo>
                      <a:pt x="137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4"/>
                    </a:lnTo>
                    <a:lnTo>
                      <a:pt x="140" y="24"/>
                    </a:lnTo>
                    <a:lnTo>
                      <a:pt x="141" y="24"/>
                    </a:lnTo>
                    <a:lnTo>
                      <a:pt x="141" y="26"/>
                    </a:lnTo>
                    <a:lnTo>
                      <a:pt x="142" y="26"/>
                    </a:lnTo>
                    <a:lnTo>
                      <a:pt x="144" y="27"/>
                    </a:lnTo>
                    <a:lnTo>
                      <a:pt x="145" y="27"/>
                    </a:lnTo>
                    <a:lnTo>
                      <a:pt x="146" y="28"/>
                    </a:lnTo>
                    <a:lnTo>
                      <a:pt x="147" y="28"/>
                    </a:lnTo>
                    <a:lnTo>
                      <a:pt x="148" y="29"/>
                    </a:lnTo>
                    <a:lnTo>
                      <a:pt x="149" y="29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2" y="31"/>
                    </a:lnTo>
                    <a:lnTo>
                      <a:pt x="153" y="31"/>
                    </a:lnTo>
                    <a:lnTo>
                      <a:pt x="153" y="32"/>
                    </a:lnTo>
                    <a:lnTo>
                      <a:pt x="154" y="32"/>
                    </a:lnTo>
                    <a:lnTo>
                      <a:pt x="154" y="33"/>
                    </a:lnTo>
                    <a:lnTo>
                      <a:pt x="155" y="33"/>
                    </a:lnTo>
                    <a:lnTo>
                      <a:pt x="155" y="34"/>
                    </a:lnTo>
                    <a:lnTo>
                      <a:pt x="156" y="34"/>
                    </a:lnTo>
                    <a:lnTo>
                      <a:pt x="156" y="36"/>
                    </a:lnTo>
                    <a:lnTo>
                      <a:pt x="157" y="36"/>
                    </a:lnTo>
                    <a:lnTo>
                      <a:pt x="157" y="37"/>
                    </a:lnTo>
                    <a:lnTo>
                      <a:pt x="158" y="37"/>
                    </a:lnTo>
                    <a:lnTo>
                      <a:pt x="158" y="38"/>
                    </a:lnTo>
                    <a:lnTo>
                      <a:pt x="160" y="38"/>
                    </a:lnTo>
                    <a:lnTo>
                      <a:pt x="160" y="39"/>
                    </a:lnTo>
                    <a:lnTo>
                      <a:pt x="161" y="39"/>
                    </a:lnTo>
                    <a:lnTo>
                      <a:pt x="161" y="40"/>
                    </a:lnTo>
                    <a:lnTo>
                      <a:pt x="162" y="40"/>
                    </a:lnTo>
                    <a:lnTo>
                      <a:pt x="162" y="41"/>
                    </a:lnTo>
                    <a:lnTo>
                      <a:pt x="163" y="41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5" y="43"/>
                    </a:lnTo>
                    <a:lnTo>
                      <a:pt x="165" y="45"/>
                    </a:lnTo>
                    <a:lnTo>
                      <a:pt x="167" y="46"/>
                    </a:lnTo>
                    <a:lnTo>
                      <a:pt x="168" y="47"/>
                    </a:lnTo>
                    <a:lnTo>
                      <a:pt x="169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71" y="49"/>
                    </a:lnTo>
                    <a:lnTo>
                      <a:pt x="172" y="49"/>
                    </a:lnTo>
                    <a:lnTo>
                      <a:pt x="173" y="49"/>
                    </a:lnTo>
                    <a:lnTo>
                      <a:pt x="175" y="49"/>
                    </a:lnTo>
                    <a:lnTo>
                      <a:pt x="176" y="48"/>
                    </a:lnTo>
                    <a:lnTo>
                      <a:pt x="177" y="48"/>
                    </a:lnTo>
                    <a:lnTo>
                      <a:pt x="178" y="48"/>
                    </a:lnTo>
                    <a:lnTo>
                      <a:pt x="178" y="47"/>
                    </a:lnTo>
                    <a:lnTo>
                      <a:pt x="179" y="47"/>
                    </a:lnTo>
                    <a:lnTo>
                      <a:pt x="180" y="47"/>
                    </a:lnTo>
                    <a:lnTo>
                      <a:pt x="181" y="47"/>
                    </a:lnTo>
                    <a:lnTo>
                      <a:pt x="183" y="47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6" y="47"/>
                    </a:lnTo>
                    <a:lnTo>
                      <a:pt x="187" y="48"/>
                    </a:lnTo>
                    <a:lnTo>
                      <a:pt x="188" y="48"/>
                    </a:lnTo>
                    <a:lnTo>
                      <a:pt x="188" y="49"/>
                    </a:lnTo>
                    <a:lnTo>
                      <a:pt x="190" y="49"/>
                    </a:lnTo>
                    <a:lnTo>
                      <a:pt x="191" y="50"/>
                    </a:lnTo>
                    <a:lnTo>
                      <a:pt x="192" y="51"/>
                    </a:lnTo>
                    <a:lnTo>
                      <a:pt x="193" y="52"/>
                    </a:lnTo>
                    <a:lnTo>
                      <a:pt x="194" y="53"/>
                    </a:lnTo>
                    <a:lnTo>
                      <a:pt x="194" y="55"/>
                    </a:lnTo>
                    <a:lnTo>
                      <a:pt x="195" y="55"/>
                    </a:lnTo>
                    <a:lnTo>
                      <a:pt x="195" y="56"/>
                    </a:lnTo>
                    <a:lnTo>
                      <a:pt x="196" y="56"/>
                    </a:lnTo>
                    <a:lnTo>
                      <a:pt x="196" y="57"/>
                    </a:lnTo>
                    <a:lnTo>
                      <a:pt x="198" y="58"/>
                    </a:lnTo>
                    <a:lnTo>
                      <a:pt x="199" y="59"/>
                    </a:lnTo>
                    <a:lnTo>
                      <a:pt x="199" y="60"/>
                    </a:lnTo>
                    <a:lnTo>
                      <a:pt x="200" y="60"/>
                    </a:lnTo>
                    <a:lnTo>
                      <a:pt x="200" y="61"/>
                    </a:lnTo>
                    <a:lnTo>
                      <a:pt x="201" y="61"/>
                    </a:lnTo>
                    <a:lnTo>
                      <a:pt x="201" y="62"/>
                    </a:lnTo>
                    <a:lnTo>
                      <a:pt x="202" y="62"/>
                    </a:lnTo>
                    <a:lnTo>
                      <a:pt x="202" y="64"/>
                    </a:lnTo>
                    <a:lnTo>
                      <a:pt x="202" y="65"/>
                    </a:lnTo>
                    <a:lnTo>
                      <a:pt x="203" y="65"/>
                    </a:lnTo>
                    <a:lnTo>
                      <a:pt x="203" y="66"/>
                    </a:lnTo>
                    <a:lnTo>
                      <a:pt x="205" y="67"/>
                    </a:lnTo>
                    <a:lnTo>
                      <a:pt x="205" y="68"/>
                    </a:lnTo>
                    <a:lnTo>
                      <a:pt x="206" y="69"/>
                    </a:lnTo>
                    <a:lnTo>
                      <a:pt x="207" y="70"/>
                    </a:lnTo>
                    <a:lnTo>
                      <a:pt x="207" y="71"/>
                    </a:lnTo>
                    <a:lnTo>
                      <a:pt x="208" y="72"/>
                    </a:lnTo>
                    <a:lnTo>
                      <a:pt x="209" y="74"/>
                    </a:lnTo>
                    <a:lnTo>
                      <a:pt x="209" y="75"/>
                    </a:lnTo>
                    <a:lnTo>
                      <a:pt x="210" y="76"/>
                    </a:lnTo>
                    <a:lnTo>
                      <a:pt x="211" y="76"/>
                    </a:lnTo>
                    <a:lnTo>
                      <a:pt x="211" y="77"/>
                    </a:lnTo>
                    <a:lnTo>
                      <a:pt x="213" y="77"/>
                    </a:lnTo>
                    <a:lnTo>
                      <a:pt x="213" y="78"/>
                    </a:lnTo>
                    <a:lnTo>
                      <a:pt x="214" y="78"/>
                    </a:lnTo>
                    <a:lnTo>
                      <a:pt x="214" y="79"/>
                    </a:lnTo>
                    <a:lnTo>
                      <a:pt x="215" y="79"/>
                    </a:lnTo>
                    <a:lnTo>
                      <a:pt x="215" y="80"/>
                    </a:lnTo>
                    <a:lnTo>
                      <a:pt x="216" y="80"/>
                    </a:lnTo>
                    <a:lnTo>
                      <a:pt x="216" y="81"/>
                    </a:lnTo>
                    <a:lnTo>
                      <a:pt x="217" y="81"/>
                    </a:lnTo>
                    <a:lnTo>
                      <a:pt x="217" y="83"/>
                    </a:lnTo>
                    <a:lnTo>
                      <a:pt x="218" y="84"/>
                    </a:lnTo>
                    <a:lnTo>
                      <a:pt x="219" y="85"/>
                    </a:lnTo>
                    <a:lnTo>
                      <a:pt x="221" y="86"/>
                    </a:lnTo>
                    <a:lnTo>
                      <a:pt x="221" y="87"/>
                    </a:lnTo>
                    <a:lnTo>
                      <a:pt x="222" y="87"/>
                    </a:lnTo>
                    <a:lnTo>
                      <a:pt x="222" y="88"/>
                    </a:lnTo>
                    <a:lnTo>
                      <a:pt x="223" y="88"/>
                    </a:lnTo>
                    <a:lnTo>
                      <a:pt x="223" y="89"/>
                    </a:lnTo>
                    <a:lnTo>
                      <a:pt x="224" y="90"/>
                    </a:lnTo>
                    <a:lnTo>
                      <a:pt x="225" y="91"/>
                    </a:lnTo>
                    <a:lnTo>
                      <a:pt x="225" y="93"/>
                    </a:lnTo>
                    <a:lnTo>
                      <a:pt x="226" y="93"/>
                    </a:lnTo>
                    <a:lnTo>
                      <a:pt x="226" y="94"/>
                    </a:lnTo>
                    <a:lnTo>
                      <a:pt x="228" y="94"/>
                    </a:lnTo>
                    <a:lnTo>
                      <a:pt x="228" y="95"/>
                    </a:lnTo>
                    <a:lnTo>
                      <a:pt x="229" y="96"/>
                    </a:lnTo>
                    <a:lnTo>
                      <a:pt x="229" y="97"/>
                    </a:lnTo>
                    <a:lnTo>
                      <a:pt x="230" y="97"/>
                    </a:lnTo>
                    <a:lnTo>
                      <a:pt x="230" y="98"/>
                    </a:lnTo>
                    <a:lnTo>
                      <a:pt x="231" y="99"/>
                    </a:lnTo>
                    <a:lnTo>
                      <a:pt x="231" y="100"/>
                    </a:lnTo>
                    <a:lnTo>
                      <a:pt x="232" y="102"/>
                    </a:lnTo>
                    <a:lnTo>
                      <a:pt x="232" y="103"/>
                    </a:lnTo>
                    <a:lnTo>
                      <a:pt x="233" y="103"/>
                    </a:lnTo>
                    <a:lnTo>
                      <a:pt x="233" y="104"/>
                    </a:lnTo>
                    <a:lnTo>
                      <a:pt x="233" y="105"/>
                    </a:lnTo>
                    <a:lnTo>
                      <a:pt x="234" y="105"/>
                    </a:lnTo>
                    <a:lnTo>
                      <a:pt x="234" y="106"/>
                    </a:lnTo>
                    <a:lnTo>
                      <a:pt x="236" y="107"/>
                    </a:lnTo>
                    <a:lnTo>
                      <a:pt x="236" y="108"/>
                    </a:lnTo>
                    <a:lnTo>
                      <a:pt x="237" y="108"/>
                    </a:lnTo>
                    <a:lnTo>
                      <a:pt x="237" y="109"/>
                    </a:lnTo>
                    <a:lnTo>
                      <a:pt x="238" y="109"/>
                    </a:lnTo>
                    <a:lnTo>
                      <a:pt x="238" y="110"/>
                    </a:lnTo>
                    <a:lnTo>
                      <a:pt x="239" y="110"/>
                    </a:lnTo>
                    <a:lnTo>
                      <a:pt x="239" y="112"/>
                    </a:lnTo>
                    <a:lnTo>
                      <a:pt x="240" y="112"/>
                    </a:lnTo>
                    <a:lnTo>
                      <a:pt x="241" y="113"/>
                    </a:lnTo>
                    <a:lnTo>
                      <a:pt x="242" y="113"/>
                    </a:lnTo>
                    <a:lnTo>
                      <a:pt x="242" y="114"/>
                    </a:lnTo>
                    <a:lnTo>
                      <a:pt x="244" y="114"/>
                    </a:lnTo>
                    <a:lnTo>
                      <a:pt x="244" y="115"/>
                    </a:lnTo>
                    <a:lnTo>
                      <a:pt x="245" y="115"/>
                    </a:lnTo>
                    <a:lnTo>
                      <a:pt x="246" y="116"/>
                    </a:lnTo>
                    <a:lnTo>
                      <a:pt x="247" y="117"/>
                    </a:lnTo>
                    <a:lnTo>
                      <a:pt x="248" y="117"/>
                    </a:lnTo>
                    <a:lnTo>
                      <a:pt x="248" y="118"/>
                    </a:lnTo>
                    <a:lnTo>
                      <a:pt x="249" y="118"/>
                    </a:lnTo>
                    <a:lnTo>
                      <a:pt x="251" y="119"/>
                    </a:lnTo>
                    <a:lnTo>
                      <a:pt x="252" y="119"/>
                    </a:lnTo>
                    <a:lnTo>
                      <a:pt x="252" y="121"/>
                    </a:lnTo>
                    <a:lnTo>
                      <a:pt x="253" y="121"/>
                    </a:lnTo>
                    <a:lnTo>
                      <a:pt x="254" y="121"/>
                    </a:lnTo>
                    <a:lnTo>
                      <a:pt x="254" y="122"/>
                    </a:lnTo>
                    <a:lnTo>
                      <a:pt x="255" y="122"/>
                    </a:lnTo>
                    <a:lnTo>
                      <a:pt x="255" y="123"/>
                    </a:lnTo>
                    <a:lnTo>
                      <a:pt x="256" y="123"/>
                    </a:lnTo>
                    <a:lnTo>
                      <a:pt x="256" y="124"/>
                    </a:lnTo>
                    <a:lnTo>
                      <a:pt x="257" y="125"/>
                    </a:lnTo>
                    <a:lnTo>
                      <a:pt x="259" y="126"/>
                    </a:lnTo>
                    <a:lnTo>
                      <a:pt x="259" y="127"/>
                    </a:lnTo>
                    <a:lnTo>
                      <a:pt x="260" y="128"/>
                    </a:lnTo>
                    <a:lnTo>
                      <a:pt x="260" y="129"/>
                    </a:lnTo>
                    <a:lnTo>
                      <a:pt x="261" y="131"/>
                    </a:lnTo>
                    <a:lnTo>
                      <a:pt x="261" y="132"/>
                    </a:lnTo>
                    <a:lnTo>
                      <a:pt x="262" y="132"/>
                    </a:lnTo>
                    <a:lnTo>
                      <a:pt x="262" y="133"/>
                    </a:lnTo>
                    <a:lnTo>
                      <a:pt x="262" y="134"/>
                    </a:lnTo>
                    <a:lnTo>
                      <a:pt x="263" y="135"/>
                    </a:lnTo>
                    <a:lnTo>
                      <a:pt x="263" y="136"/>
                    </a:lnTo>
                    <a:lnTo>
                      <a:pt x="264" y="137"/>
                    </a:lnTo>
                    <a:lnTo>
                      <a:pt x="264" y="138"/>
                    </a:lnTo>
                    <a:lnTo>
                      <a:pt x="266" y="140"/>
                    </a:lnTo>
                    <a:lnTo>
                      <a:pt x="266" y="141"/>
                    </a:lnTo>
                    <a:lnTo>
                      <a:pt x="267" y="142"/>
                    </a:lnTo>
                    <a:lnTo>
                      <a:pt x="267" y="143"/>
                    </a:lnTo>
                    <a:lnTo>
                      <a:pt x="268" y="144"/>
                    </a:lnTo>
                    <a:lnTo>
                      <a:pt x="268" y="145"/>
                    </a:lnTo>
                    <a:lnTo>
                      <a:pt x="269" y="146"/>
                    </a:lnTo>
                    <a:lnTo>
                      <a:pt x="269" y="147"/>
                    </a:lnTo>
                    <a:lnTo>
                      <a:pt x="270" y="148"/>
                    </a:lnTo>
                    <a:lnTo>
                      <a:pt x="270" y="150"/>
                    </a:lnTo>
                    <a:lnTo>
                      <a:pt x="270" y="152"/>
                    </a:lnTo>
                    <a:lnTo>
                      <a:pt x="271" y="153"/>
                    </a:lnTo>
                    <a:lnTo>
                      <a:pt x="271" y="155"/>
                    </a:lnTo>
                    <a:lnTo>
                      <a:pt x="272" y="156"/>
                    </a:lnTo>
                    <a:lnTo>
                      <a:pt x="272" y="158"/>
                    </a:lnTo>
                    <a:lnTo>
                      <a:pt x="272" y="160"/>
                    </a:lnTo>
                    <a:lnTo>
                      <a:pt x="274" y="162"/>
                    </a:lnTo>
                    <a:lnTo>
                      <a:pt x="274" y="164"/>
                    </a:lnTo>
                    <a:lnTo>
                      <a:pt x="275" y="166"/>
                    </a:lnTo>
                    <a:lnTo>
                      <a:pt x="275" y="169"/>
                    </a:lnTo>
                    <a:lnTo>
                      <a:pt x="275" y="171"/>
                    </a:lnTo>
                    <a:lnTo>
                      <a:pt x="276" y="173"/>
                    </a:lnTo>
                    <a:lnTo>
                      <a:pt x="276" y="175"/>
                    </a:lnTo>
                    <a:lnTo>
                      <a:pt x="277" y="177"/>
                    </a:lnTo>
                    <a:lnTo>
                      <a:pt x="277" y="180"/>
                    </a:lnTo>
                    <a:lnTo>
                      <a:pt x="277" y="182"/>
                    </a:lnTo>
                    <a:lnTo>
                      <a:pt x="278" y="184"/>
                    </a:lnTo>
                    <a:lnTo>
                      <a:pt x="278" y="188"/>
                    </a:lnTo>
                    <a:lnTo>
                      <a:pt x="279" y="190"/>
                    </a:lnTo>
                    <a:lnTo>
                      <a:pt x="279" y="192"/>
                    </a:lnTo>
                    <a:lnTo>
                      <a:pt x="280" y="194"/>
                    </a:lnTo>
                    <a:lnTo>
                      <a:pt x="280" y="198"/>
                    </a:lnTo>
                    <a:lnTo>
                      <a:pt x="280" y="200"/>
                    </a:lnTo>
                    <a:lnTo>
                      <a:pt x="282" y="202"/>
                    </a:lnTo>
                    <a:lnTo>
                      <a:pt x="282" y="205"/>
                    </a:lnTo>
                    <a:lnTo>
                      <a:pt x="283" y="208"/>
                    </a:lnTo>
                    <a:lnTo>
                      <a:pt x="283" y="210"/>
                    </a:lnTo>
                    <a:lnTo>
                      <a:pt x="283" y="212"/>
                    </a:lnTo>
                    <a:lnTo>
                      <a:pt x="284" y="214"/>
                    </a:lnTo>
                    <a:lnTo>
                      <a:pt x="284" y="217"/>
                    </a:lnTo>
                    <a:lnTo>
                      <a:pt x="285" y="219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6" y="224"/>
                    </a:lnTo>
                    <a:lnTo>
                      <a:pt x="286" y="226"/>
                    </a:lnTo>
                    <a:lnTo>
                      <a:pt x="287" y="228"/>
                    </a:lnTo>
                    <a:lnTo>
                      <a:pt x="287" y="229"/>
                    </a:lnTo>
                    <a:lnTo>
                      <a:pt x="289" y="230"/>
                    </a:lnTo>
                    <a:lnTo>
                      <a:pt x="289" y="231"/>
                    </a:lnTo>
                    <a:lnTo>
                      <a:pt x="290" y="231"/>
                    </a:lnTo>
                    <a:lnTo>
                      <a:pt x="290" y="232"/>
                    </a:lnTo>
                    <a:lnTo>
                      <a:pt x="291" y="232"/>
                    </a:lnTo>
                    <a:lnTo>
                      <a:pt x="292" y="232"/>
                    </a:lnTo>
                    <a:lnTo>
                      <a:pt x="292" y="233"/>
                    </a:lnTo>
                    <a:lnTo>
                      <a:pt x="293" y="233"/>
                    </a:lnTo>
                    <a:lnTo>
                      <a:pt x="294" y="234"/>
                    </a:lnTo>
                    <a:lnTo>
                      <a:pt x="295" y="236"/>
                    </a:lnTo>
                    <a:lnTo>
                      <a:pt x="295" y="237"/>
                    </a:lnTo>
                    <a:lnTo>
                      <a:pt x="297" y="238"/>
                    </a:lnTo>
                    <a:lnTo>
                      <a:pt x="297" y="239"/>
                    </a:lnTo>
                    <a:lnTo>
                      <a:pt x="298" y="240"/>
                    </a:lnTo>
                    <a:lnTo>
                      <a:pt x="298" y="241"/>
                    </a:lnTo>
                    <a:lnTo>
                      <a:pt x="298" y="242"/>
                    </a:lnTo>
                    <a:lnTo>
                      <a:pt x="299" y="243"/>
                    </a:lnTo>
                    <a:lnTo>
                      <a:pt x="299" y="245"/>
                    </a:lnTo>
                    <a:lnTo>
                      <a:pt x="300" y="247"/>
                    </a:lnTo>
                    <a:lnTo>
                      <a:pt x="300" y="248"/>
                    </a:lnTo>
                    <a:lnTo>
                      <a:pt x="301" y="249"/>
                    </a:lnTo>
                    <a:lnTo>
                      <a:pt x="301" y="251"/>
                    </a:lnTo>
                    <a:lnTo>
                      <a:pt x="301" y="252"/>
                    </a:lnTo>
                    <a:lnTo>
                      <a:pt x="302" y="255"/>
                    </a:lnTo>
                    <a:lnTo>
                      <a:pt x="302" y="256"/>
                    </a:lnTo>
                    <a:lnTo>
                      <a:pt x="303" y="257"/>
                    </a:lnTo>
                    <a:lnTo>
                      <a:pt x="303" y="258"/>
                    </a:lnTo>
                    <a:lnTo>
                      <a:pt x="303" y="259"/>
                    </a:lnTo>
                    <a:lnTo>
                      <a:pt x="305" y="260"/>
                    </a:lnTo>
                    <a:lnTo>
                      <a:pt x="305" y="261"/>
                    </a:lnTo>
                    <a:lnTo>
                      <a:pt x="306" y="261"/>
                    </a:lnTo>
                    <a:lnTo>
                      <a:pt x="306" y="262"/>
                    </a:lnTo>
                    <a:lnTo>
                      <a:pt x="306" y="264"/>
                    </a:lnTo>
                    <a:lnTo>
                      <a:pt x="307" y="264"/>
                    </a:lnTo>
                    <a:lnTo>
                      <a:pt x="308" y="264"/>
                    </a:lnTo>
                    <a:lnTo>
                      <a:pt x="308" y="265"/>
                    </a:lnTo>
                    <a:lnTo>
                      <a:pt x="309" y="265"/>
                    </a:lnTo>
                    <a:lnTo>
                      <a:pt x="310" y="266"/>
                    </a:lnTo>
                    <a:lnTo>
                      <a:pt x="312" y="267"/>
                    </a:lnTo>
                    <a:lnTo>
                      <a:pt x="312" y="268"/>
                    </a:lnTo>
                    <a:lnTo>
                      <a:pt x="313" y="268"/>
                    </a:lnTo>
                    <a:lnTo>
                      <a:pt x="313" y="269"/>
                    </a:lnTo>
                    <a:lnTo>
                      <a:pt x="314" y="270"/>
                    </a:lnTo>
                    <a:lnTo>
                      <a:pt x="314" y="271"/>
                    </a:lnTo>
                    <a:lnTo>
                      <a:pt x="314" y="272"/>
                    </a:lnTo>
                    <a:lnTo>
                      <a:pt x="315" y="274"/>
                    </a:lnTo>
                    <a:lnTo>
                      <a:pt x="315" y="275"/>
                    </a:lnTo>
                    <a:lnTo>
                      <a:pt x="316" y="276"/>
                    </a:lnTo>
                    <a:lnTo>
                      <a:pt x="316" y="277"/>
                    </a:lnTo>
                    <a:lnTo>
                      <a:pt x="316" y="278"/>
                    </a:lnTo>
                    <a:lnTo>
                      <a:pt x="317" y="280"/>
                    </a:lnTo>
                    <a:lnTo>
                      <a:pt x="317" y="281"/>
                    </a:lnTo>
                    <a:lnTo>
                      <a:pt x="318" y="282"/>
                    </a:lnTo>
                    <a:lnTo>
                      <a:pt x="318" y="284"/>
                    </a:lnTo>
                    <a:lnTo>
                      <a:pt x="318" y="285"/>
                    </a:lnTo>
                    <a:lnTo>
                      <a:pt x="320" y="286"/>
                    </a:lnTo>
                    <a:lnTo>
                      <a:pt x="320" y="287"/>
                    </a:lnTo>
                    <a:lnTo>
                      <a:pt x="321" y="288"/>
                    </a:lnTo>
                    <a:lnTo>
                      <a:pt x="321" y="289"/>
                    </a:lnTo>
                    <a:lnTo>
                      <a:pt x="322" y="290"/>
                    </a:lnTo>
                    <a:lnTo>
                      <a:pt x="322" y="291"/>
                    </a:lnTo>
                    <a:lnTo>
                      <a:pt x="322" y="293"/>
                    </a:lnTo>
                    <a:lnTo>
                      <a:pt x="323" y="294"/>
                    </a:lnTo>
                    <a:lnTo>
                      <a:pt x="323" y="296"/>
                    </a:lnTo>
                    <a:lnTo>
                      <a:pt x="324" y="297"/>
                    </a:lnTo>
                    <a:lnTo>
                      <a:pt x="324" y="298"/>
                    </a:lnTo>
                    <a:lnTo>
                      <a:pt x="324" y="300"/>
                    </a:lnTo>
                    <a:lnTo>
                      <a:pt x="325" y="303"/>
                    </a:lnTo>
                    <a:lnTo>
                      <a:pt x="325" y="304"/>
                    </a:lnTo>
                    <a:lnTo>
                      <a:pt x="327" y="306"/>
                    </a:lnTo>
                    <a:lnTo>
                      <a:pt x="327" y="308"/>
                    </a:lnTo>
                    <a:lnTo>
                      <a:pt x="327" y="310"/>
                    </a:lnTo>
                    <a:lnTo>
                      <a:pt x="328" y="313"/>
                    </a:lnTo>
                    <a:lnTo>
                      <a:pt x="328" y="315"/>
                    </a:lnTo>
                    <a:lnTo>
                      <a:pt x="329" y="317"/>
                    </a:lnTo>
                    <a:lnTo>
                      <a:pt x="329" y="319"/>
                    </a:lnTo>
                    <a:lnTo>
                      <a:pt x="330" y="322"/>
                    </a:lnTo>
                    <a:lnTo>
                      <a:pt x="330" y="324"/>
                    </a:lnTo>
                    <a:lnTo>
                      <a:pt x="330" y="326"/>
                    </a:lnTo>
                    <a:lnTo>
                      <a:pt x="331" y="328"/>
                    </a:lnTo>
                    <a:lnTo>
                      <a:pt x="331" y="331"/>
                    </a:lnTo>
                    <a:lnTo>
                      <a:pt x="332" y="333"/>
                    </a:lnTo>
                    <a:lnTo>
                      <a:pt x="332" y="335"/>
                    </a:lnTo>
                    <a:lnTo>
                      <a:pt x="332" y="337"/>
                    </a:lnTo>
                    <a:lnTo>
                      <a:pt x="333" y="338"/>
                    </a:lnTo>
                    <a:lnTo>
                      <a:pt x="333" y="341"/>
                    </a:lnTo>
                    <a:lnTo>
                      <a:pt x="335" y="343"/>
                    </a:lnTo>
                    <a:lnTo>
                      <a:pt x="335" y="345"/>
                    </a:lnTo>
                    <a:lnTo>
                      <a:pt x="335" y="347"/>
                    </a:lnTo>
                    <a:lnTo>
                      <a:pt x="336" y="350"/>
                    </a:lnTo>
                    <a:lnTo>
                      <a:pt x="336" y="352"/>
                    </a:lnTo>
                    <a:lnTo>
                      <a:pt x="337" y="354"/>
                    </a:lnTo>
                    <a:lnTo>
                      <a:pt x="337" y="355"/>
                    </a:lnTo>
                    <a:lnTo>
                      <a:pt x="337" y="357"/>
                    </a:lnTo>
                    <a:lnTo>
                      <a:pt x="338" y="360"/>
                    </a:lnTo>
                    <a:lnTo>
                      <a:pt x="338" y="362"/>
                    </a:lnTo>
                    <a:lnTo>
                      <a:pt x="339" y="363"/>
                    </a:lnTo>
                    <a:lnTo>
                      <a:pt x="339" y="365"/>
                    </a:lnTo>
                    <a:lnTo>
                      <a:pt x="340" y="366"/>
                    </a:lnTo>
                    <a:lnTo>
                      <a:pt x="340" y="367"/>
                    </a:lnTo>
                    <a:lnTo>
                      <a:pt x="340" y="370"/>
                    </a:lnTo>
                    <a:lnTo>
                      <a:pt x="341" y="371"/>
                    </a:lnTo>
                    <a:lnTo>
                      <a:pt x="341" y="372"/>
                    </a:lnTo>
                    <a:lnTo>
                      <a:pt x="343" y="373"/>
                    </a:lnTo>
                    <a:lnTo>
                      <a:pt x="343" y="374"/>
                    </a:lnTo>
                    <a:lnTo>
                      <a:pt x="344" y="375"/>
                    </a:lnTo>
                    <a:lnTo>
                      <a:pt x="344" y="376"/>
                    </a:lnTo>
                    <a:lnTo>
                      <a:pt x="345" y="377"/>
                    </a:lnTo>
                    <a:lnTo>
                      <a:pt x="345" y="379"/>
                    </a:lnTo>
                    <a:lnTo>
                      <a:pt x="345" y="380"/>
                    </a:lnTo>
                    <a:lnTo>
                      <a:pt x="346" y="382"/>
                    </a:lnTo>
                    <a:lnTo>
                      <a:pt x="346" y="383"/>
                    </a:lnTo>
                    <a:lnTo>
                      <a:pt x="347" y="385"/>
                    </a:lnTo>
                    <a:lnTo>
                      <a:pt x="347" y="388"/>
                    </a:lnTo>
                    <a:lnTo>
                      <a:pt x="347" y="390"/>
                    </a:lnTo>
                    <a:lnTo>
                      <a:pt x="348" y="392"/>
                    </a:lnTo>
                    <a:lnTo>
                      <a:pt x="348" y="395"/>
                    </a:lnTo>
                    <a:lnTo>
                      <a:pt x="350" y="399"/>
                    </a:lnTo>
                    <a:lnTo>
                      <a:pt x="350" y="403"/>
                    </a:lnTo>
                    <a:lnTo>
                      <a:pt x="351" y="408"/>
                    </a:lnTo>
                    <a:lnTo>
                      <a:pt x="351" y="412"/>
                    </a:lnTo>
                    <a:lnTo>
                      <a:pt x="351" y="417"/>
                    </a:lnTo>
                    <a:lnTo>
                      <a:pt x="352" y="422"/>
                    </a:lnTo>
                    <a:lnTo>
                      <a:pt x="352" y="428"/>
                    </a:lnTo>
                    <a:lnTo>
                      <a:pt x="353" y="433"/>
                    </a:lnTo>
                    <a:lnTo>
                      <a:pt x="353" y="439"/>
                    </a:lnTo>
                    <a:lnTo>
                      <a:pt x="353" y="446"/>
                    </a:lnTo>
                    <a:lnTo>
                      <a:pt x="354" y="452"/>
                    </a:lnTo>
                    <a:lnTo>
                      <a:pt x="354" y="458"/>
                    </a:lnTo>
                    <a:lnTo>
                      <a:pt x="355" y="465"/>
                    </a:lnTo>
                    <a:lnTo>
                      <a:pt x="355" y="471"/>
                    </a:lnTo>
                    <a:lnTo>
                      <a:pt x="355" y="478"/>
                    </a:lnTo>
                    <a:lnTo>
                      <a:pt x="356" y="485"/>
                    </a:lnTo>
                    <a:lnTo>
                      <a:pt x="356" y="491"/>
                    </a:lnTo>
                    <a:lnTo>
                      <a:pt x="358" y="497"/>
                    </a:lnTo>
                    <a:lnTo>
                      <a:pt x="358" y="504"/>
                    </a:lnTo>
                    <a:lnTo>
                      <a:pt x="358" y="509"/>
                    </a:lnTo>
                    <a:lnTo>
                      <a:pt x="359" y="515"/>
                    </a:lnTo>
                    <a:lnTo>
                      <a:pt x="359" y="520"/>
                    </a:lnTo>
                    <a:lnTo>
                      <a:pt x="360" y="525"/>
                    </a:lnTo>
                    <a:lnTo>
                      <a:pt x="360" y="529"/>
                    </a:lnTo>
                    <a:lnTo>
                      <a:pt x="361" y="533"/>
                    </a:lnTo>
                    <a:lnTo>
                      <a:pt x="361" y="537"/>
                    </a:lnTo>
                    <a:lnTo>
                      <a:pt x="361" y="539"/>
                    </a:lnTo>
                    <a:lnTo>
                      <a:pt x="362" y="543"/>
                    </a:lnTo>
                    <a:lnTo>
                      <a:pt x="362" y="545"/>
                    </a:lnTo>
                    <a:lnTo>
                      <a:pt x="363" y="547"/>
                    </a:lnTo>
                    <a:lnTo>
                      <a:pt x="363" y="549"/>
                    </a:lnTo>
                    <a:lnTo>
                      <a:pt x="363" y="552"/>
                    </a:lnTo>
                    <a:lnTo>
                      <a:pt x="364" y="553"/>
                    </a:lnTo>
                    <a:lnTo>
                      <a:pt x="364" y="555"/>
                    </a:lnTo>
                    <a:lnTo>
                      <a:pt x="366" y="556"/>
                    </a:lnTo>
                    <a:lnTo>
                      <a:pt x="366" y="557"/>
                    </a:lnTo>
                    <a:lnTo>
                      <a:pt x="366" y="558"/>
                    </a:lnTo>
                    <a:lnTo>
                      <a:pt x="367" y="560"/>
                    </a:lnTo>
                    <a:lnTo>
                      <a:pt x="367" y="562"/>
                    </a:lnTo>
                    <a:lnTo>
                      <a:pt x="368" y="563"/>
                    </a:lnTo>
                    <a:lnTo>
                      <a:pt x="368" y="564"/>
                    </a:lnTo>
                    <a:lnTo>
                      <a:pt x="368" y="565"/>
                    </a:lnTo>
                    <a:lnTo>
                      <a:pt x="369" y="567"/>
                    </a:lnTo>
                    <a:lnTo>
                      <a:pt x="369" y="568"/>
                    </a:lnTo>
                    <a:lnTo>
                      <a:pt x="370" y="571"/>
                    </a:lnTo>
                    <a:lnTo>
                      <a:pt x="370" y="573"/>
                    </a:lnTo>
                    <a:lnTo>
                      <a:pt x="371" y="574"/>
                    </a:lnTo>
                    <a:lnTo>
                      <a:pt x="371" y="576"/>
                    </a:lnTo>
                    <a:lnTo>
                      <a:pt x="371" y="579"/>
                    </a:lnTo>
                    <a:lnTo>
                      <a:pt x="373" y="581"/>
                    </a:lnTo>
                    <a:lnTo>
                      <a:pt x="373" y="583"/>
                    </a:lnTo>
                    <a:lnTo>
                      <a:pt x="374" y="585"/>
                    </a:lnTo>
                    <a:lnTo>
                      <a:pt x="374" y="587"/>
                    </a:lnTo>
                    <a:lnTo>
                      <a:pt x="374" y="590"/>
                    </a:lnTo>
                    <a:lnTo>
                      <a:pt x="375" y="592"/>
                    </a:lnTo>
                    <a:lnTo>
                      <a:pt x="375" y="594"/>
                    </a:lnTo>
                    <a:lnTo>
                      <a:pt x="376" y="596"/>
                    </a:lnTo>
                    <a:lnTo>
                      <a:pt x="376" y="599"/>
                    </a:lnTo>
                    <a:lnTo>
                      <a:pt x="376" y="601"/>
                    </a:lnTo>
                    <a:lnTo>
                      <a:pt x="377" y="603"/>
                    </a:lnTo>
                    <a:lnTo>
                      <a:pt x="377" y="605"/>
                    </a:lnTo>
                    <a:lnTo>
                      <a:pt x="378" y="608"/>
                    </a:lnTo>
                    <a:lnTo>
                      <a:pt x="378" y="609"/>
                    </a:lnTo>
                    <a:lnTo>
                      <a:pt x="379" y="611"/>
                    </a:lnTo>
                    <a:lnTo>
                      <a:pt x="379" y="612"/>
                    </a:lnTo>
                    <a:lnTo>
                      <a:pt x="379" y="614"/>
                    </a:lnTo>
                    <a:lnTo>
                      <a:pt x="381" y="615"/>
                    </a:lnTo>
                    <a:lnTo>
                      <a:pt x="381" y="617"/>
                    </a:lnTo>
                    <a:lnTo>
                      <a:pt x="382" y="618"/>
                    </a:lnTo>
                    <a:lnTo>
                      <a:pt x="382" y="619"/>
                    </a:lnTo>
                    <a:lnTo>
                      <a:pt x="382" y="620"/>
                    </a:lnTo>
                    <a:lnTo>
                      <a:pt x="383" y="621"/>
                    </a:lnTo>
                    <a:lnTo>
                      <a:pt x="383" y="622"/>
                    </a:lnTo>
                    <a:lnTo>
                      <a:pt x="384" y="622"/>
                    </a:lnTo>
                    <a:lnTo>
                      <a:pt x="384" y="623"/>
                    </a:lnTo>
                    <a:lnTo>
                      <a:pt x="384" y="624"/>
                    </a:lnTo>
                    <a:lnTo>
                      <a:pt x="385" y="624"/>
                    </a:lnTo>
                    <a:lnTo>
                      <a:pt x="385" y="625"/>
                    </a:lnTo>
                    <a:lnTo>
                      <a:pt x="386" y="625"/>
                    </a:lnTo>
                    <a:lnTo>
                      <a:pt x="386" y="627"/>
                    </a:lnTo>
                    <a:lnTo>
                      <a:pt x="387" y="627"/>
                    </a:lnTo>
                    <a:lnTo>
                      <a:pt x="387" y="628"/>
                    </a:lnTo>
                    <a:lnTo>
                      <a:pt x="389" y="628"/>
                    </a:lnTo>
                    <a:lnTo>
                      <a:pt x="390" y="628"/>
                    </a:lnTo>
                    <a:lnTo>
                      <a:pt x="391" y="627"/>
                    </a:lnTo>
                    <a:lnTo>
                      <a:pt x="392" y="625"/>
                    </a:lnTo>
                    <a:lnTo>
                      <a:pt x="392" y="624"/>
                    </a:lnTo>
                    <a:lnTo>
                      <a:pt x="393" y="623"/>
                    </a:lnTo>
                    <a:lnTo>
                      <a:pt x="393" y="621"/>
                    </a:lnTo>
                    <a:lnTo>
                      <a:pt x="394" y="620"/>
                    </a:lnTo>
                    <a:lnTo>
                      <a:pt x="394" y="619"/>
                    </a:lnTo>
                    <a:lnTo>
                      <a:pt x="394" y="617"/>
                    </a:lnTo>
                    <a:lnTo>
                      <a:pt x="396" y="615"/>
                    </a:lnTo>
                    <a:lnTo>
                      <a:pt x="396" y="614"/>
                    </a:lnTo>
                    <a:lnTo>
                      <a:pt x="397" y="613"/>
                    </a:lnTo>
                    <a:lnTo>
                      <a:pt x="397" y="612"/>
                    </a:lnTo>
                    <a:lnTo>
                      <a:pt x="397" y="611"/>
                    </a:lnTo>
                    <a:lnTo>
                      <a:pt x="398" y="610"/>
                    </a:lnTo>
                    <a:lnTo>
                      <a:pt x="399" y="610"/>
                    </a:lnTo>
                    <a:lnTo>
                      <a:pt x="400" y="610"/>
                    </a:lnTo>
                    <a:lnTo>
                      <a:pt x="400" y="611"/>
                    </a:lnTo>
                    <a:lnTo>
                      <a:pt x="400" y="612"/>
                    </a:lnTo>
                    <a:lnTo>
                      <a:pt x="401" y="614"/>
                    </a:lnTo>
                    <a:lnTo>
                      <a:pt x="401" y="615"/>
                    </a:lnTo>
                    <a:lnTo>
                      <a:pt x="402" y="618"/>
                    </a:lnTo>
                    <a:lnTo>
                      <a:pt x="402" y="620"/>
                    </a:lnTo>
                    <a:lnTo>
                      <a:pt x="402" y="622"/>
                    </a:lnTo>
                    <a:lnTo>
                      <a:pt x="404" y="624"/>
                    </a:lnTo>
                    <a:lnTo>
                      <a:pt x="404" y="627"/>
                    </a:lnTo>
                    <a:lnTo>
                      <a:pt x="405" y="629"/>
                    </a:lnTo>
                    <a:lnTo>
                      <a:pt x="405" y="631"/>
                    </a:lnTo>
                    <a:lnTo>
                      <a:pt x="405" y="633"/>
                    </a:lnTo>
                    <a:lnTo>
                      <a:pt x="406" y="636"/>
                    </a:lnTo>
                    <a:lnTo>
                      <a:pt x="406" y="637"/>
                    </a:lnTo>
                    <a:lnTo>
                      <a:pt x="407" y="639"/>
                    </a:lnTo>
                    <a:lnTo>
                      <a:pt x="407" y="640"/>
                    </a:lnTo>
                    <a:lnTo>
                      <a:pt x="407" y="641"/>
                    </a:lnTo>
                    <a:lnTo>
                      <a:pt x="408" y="642"/>
                    </a:lnTo>
                    <a:lnTo>
                      <a:pt x="409" y="643"/>
                    </a:lnTo>
                    <a:lnTo>
                      <a:pt x="409" y="644"/>
                    </a:lnTo>
                    <a:lnTo>
                      <a:pt x="411" y="644"/>
                    </a:lnTo>
                    <a:lnTo>
                      <a:pt x="411" y="646"/>
                    </a:lnTo>
                    <a:lnTo>
                      <a:pt x="411" y="647"/>
                    </a:lnTo>
                    <a:lnTo>
                      <a:pt x="412" y="648"/>
                    </a:lnTo>
                    <a:lnTo>
                      <a:pt x="412" y="649"/>
                    </a:lnTo>
                    <a:lnTo>
                      <a:pt x="413" y="650"/>
                    </a:lnTo>
                    <a:lnTo>
                      <a:pt x="413" y="652"/>
                    </a:lnTo>
                    <a:lnTo>
                      <a:pt x="413" y="655"/>
                    </a:lnTo>
                    <a:lnTo>
                      <a:pt x="414" y="657"/>
                    </a:lnTo>
                    <a:lnTo>
                      <a:pt x="414" y="659"/>
                    </a:lnTo>
                    <a:lnTo>
                      <a:pt x="415" y="662"/>
                    </a:lnTo>
                    <a:lnTo>
                      <a:pt x="415" y="666"/>
                    </a:lnTo>
                    <a:lnTo>
                      <a:pt x="415" y="669"/>
                    </a:lnTo>
                    <a:lnTo>
                      <a:pt x="416" y="673"/>
                    </a:lnTo>
                    <a:lnTo>
                      <a:pt x="416" y="678"/>
                    </a:lnTo>
                    <a:lnTo>
                      <a:pt x="417" y="682"/>
                    </a:lnTo>
                    <a:lnTo>
                      <a:pt x="417" y="687"/>
                    </a:lnTo>
                    <a:lnTo>
                      <a:pt x="417" y="692"/>
                    </a:lnTo>
                    <a:lnTo>
                      <a:pt x="419" y="697"/>
                    </a:lnTo>
                    <a:lnTo>
                      <a:pt x="419" y="703"/>
                    </a:lnTo>
                    <a:lnTo>
                      <a:pt x="420" y="707"/>
                    </a:lnTo>
                    <a:lnTo>
                      <a:pt x="420" y="713"/>
                    </a:lnTo>
                    <a:lnTo>
                      <a:pt x="421" y="717"/>
                    </a:lnTo>
                    <a:lnTo>
                      <a:pt x="421" y="722"/>
                    </a:lnTo>
                    <a:lnTo>
                      <a:pt x="421" y="726"/>
                    </a:lnTo>
                    <a:lnTo>
                      <a:pt x="422" y="729"/>
                    </a:lnTo>
                    <a:lnTo>
                      <a:pt x="422" y="733"/>
                    </a:lnTo>
                    <a:lnTo>
                      <a:pt x="423" y="736"/>
                    </a:lnTo>
                    <a:lnTo>
                      <a:pt x="423" y="738"/>
                    </a:lnTo>
                    <a:lnTo>
                      <a:pt x="423" y="741"/>
                    </a:lnTo>
                    <a:lnTo>
                      <a:pt x="424" y="742"/>
                    </a:lnTo>
                    <a:lnTo>
                      <a:pt x="424" y="743"/>
                    </a:lnTo>
                    <a:lnTo>
                      <a:pt x="425" y="744"/>
                    </a:lnTo>
                    <a:lnTo>
                      <a:pt x="425" y="745"/>
                    </a:lnTo>
                    <a:lnTo>
                      <a:pt x="427" y="746"/>
                    </a:lnTo>
                    <a:lnTo>
                      <a:pt x="428" y="746"/>
                    </a:lnTo>
                    <a:lnTo>
                      <a:pt x="429" y="746"/>
                    </a:lnTo>
                    <a:lnTo>
                      <a:pt x="429" y="745"/>
                    </a:lnTo>
                    <a:lnTo>
                      <a:pt x="430" y="744"/>
                    </a:lnTo>
                    <a:lnTo>
                      <a:pt x="430" y="742"/>
                    </a:lnTo>
                    <a:lnTo>
                      <a:pt x="431" y="739"/>
                    </a:lnTo>
                    <a:lnTo>
                      <a:pt x="431" y="737"/>
                    </a:lnTo>
                    <a:lnTo>
                      <a:pt x="431" y="735"/>
                    </a:lnTo>
                    <a:lnTo>
                      <a:pt x="432" y="730"/>
                    </a:lnTo>
                    <a:lnTo>
                      <a:pt x="432" y="727"/>
                    </a:lnTo>
                    <a:lnTo>
                      <a:pt x="434" y="723"/>
                    </a:lnTo>
                    <a:lnTo>
                      <a:pt x="434" y="717"/>
                    </a:lnTo>
                    <a:lnTo>
                      <a:pt x="434" y="711"/>
                    </a:lnTo>
                    <a:lnTo>
                      <a:pt x="435" y="706"/>
                    </a:lnTo>
                    <a:lnTo>
                      <a:pt x="435" y="699"/>
                    </a:lnTo>
                    <a:lnTo>
                      <a:pt x="436" y="692"/>
                    </a:lnTo>
                    <a:lnTo>
                      <a:pt x="436" y="686"/>
                    </a:lnTo>
                    <a:lnTo>
                      <a:pt x="436" y="679"/>
                    </a:lnTo>
                    <a:lnTo>
                      <a:pt x="437" y="672"/>
                    </a:lnTo>
                    <a:lnTo>
                      <a:pt x="437" y="665"/>
                    </a:lnTo>
                    <a:lnTo>
                      <a:pt x="438" y="658"/>
                    </a:lnTo>
                    <a:lnTo>
                      <a:pt x="438" y="650"/>
                    </a:lnTo>
                    <a:lnTo>
                      <a:pt x="439" y="643"/>
                    </a:lnTo>
                    <a:lnTo>
                      <a:pt x="439" y="637"/>
                    </a:lnTo>
                    <a:lnTo>
                      <a:pt x="439" y="630"/>
                    </a:lnTo>
                    <a:lnTo>
                      <a:pt x="440" y="623"/>
                    </a:lnTo>
                    <a:lnTo>
                      <a:pt x="440" y="617"/>
                    </a:lnTo>
                    <a:lnTo>
                      <a:pt x="442" y="610"/>
                    </a:lnTo>
                    <a:lnTo>
                      <a:pt x="442" y="604"/>
                    </a:lnTo>
                    <a:lnTo>
                      <a:pt x="442" y="598"/>
                    </a:lnTo>
                    <a:lnTo>
                      <a:pt x="443" y="592"/>
                    </a:lnTo>
                    <a:lnTo>
                      <a:pt x="443" y="585"/>
                    </a:lnTo>
                    <a:lnTo>
                      <a:pt x="444" y="580"/>
                    </a:lnTo>
                    <a:lnTo>
                      <a:pt x="444" y="574"/>
                    </a:lnTo>
                    <a:lnTo>
                      <a:pt x="444" y="567"/>
                    </a:lnTo>
                    <a:lnTo>
                      <a:pt x="445" y="562"/>
                    </a:lnTo>
                    <a:lnTo>
                      <a:pt x="445" y="555"/>
                    </a:lnTo>
                    <a:lnTo>
                      <a:pt x="446" y="548"/>
                    </a:lnTo>
                    <a:lnTo>
                      <a:pt x="446" y="542"/>
                    </a:lnTo>
                    <a:lnTo>
                      <a:pt x="446" y="535"/>
                    </a:lnTo>
                    <a:lnTo>
                      <a:pt x="447" y="527"/>
                    </a:lnTo>
                    <a:lnTo>
                      <a:pt x="447" y="520"/>
                    </a:lnTo>
                    <a:lnTo>
                      <a:pt x="448" y="513"/>
                    </a:lnTo>
                    <a:lnTo>
                      <a:pt x="448" y="506"/>
                    </a:lnTo>
                    <a:lnTo>
                      <a:pt x="450" y="498"/>
                    </a:lnTo>
                    <a:lnTo>
                      <a:pt x="450" y="490"/>
                    </a:lnTo>
                    <a:lnTo>
                      <a:pt x="450" y="482"/>
                    </a:lnTo>
                    <a:lnTo>
                      <a:pt x="451" y="475"/>
                    </a:lnTo>
                    <a:lnTo>
                      <a:pt x="451" y="467"/>
                    </a:lnTo>
                    <a:lnTo>
                      <a:pt x="452" y="459"/>
                    </a:lnTo>
                    <a:lnTo>
                      <a:pt x="452" y="451"/>
                    </a:lnTo>
                    <a:lnTo>
                      <a:pt x="452" y="444"/>
                    </a:lnTo>
                    <a:lnTo>
                      <a:pt x="453" y="437"/>
                    </a:lnTo>
                    <a:lnTo>
                      <a:pt x="453" y="430"/>
                    </a:lnTo>
                    <a:lnTo>
                      <a:pt x="454" y="423"/>
                    </a:lnTo>
                    <a:lnTo>
                      <a:pt x="454" y="418"/>
                    </a:lnTo>
                    <a:lnTo>
                      <a:pt x="454" y="412"/>
                    </a:lnTo>
                    <a:lnTo>
                      <a:pt x="455" y="406"/>
                    </a:lnTo>
                    <a:lnTo>
                      <a:pt x="455" y="401"/>
                    </a:lnTo>
                    <a:lnTo>
                      <a:pt x="457" y="396"/>
                    </a:lnTo>
                    <a:lnTo>
                      <a:pt x="457" y="393"/>
                    </a:lnTo>
                    <a:lnTo>
                      <a:pt x="457" y="389"/>
                    </a:lnTo>
                    <a:lnTo>
                      <a:pt x="458" y="385"/>
                    </a:lnTo>
                    <a:lnTo>
                      <a:pt x="458" y="382"/>
                    </a:lnTo>
                    <a:lnTo>
                      <a:pt x="459" y="380"/>
                    </a:lnTo>
                    <a:lnTo>
                      <a:pt x="459" y="377"/>
                    </a:lnTo>
                    <a:lnTo>
                      <a:pt x="460" y="376"/>
                    </a:lnTo>
                    <a:lnTo>
                      <a:pt x="460" y="374"/>
                    </a:lnTo>
                    <a:lnTo>
                      <a:pt x="460" y="373"/>
                    </a:lnTo>
                    <a:lnTo>
                      <a:pt x="461" y="372"/>
                    </a:lnTo>
                    <a:lnTo>
                      <a:pt x="461" y="371"/>
                    </a:lnTo>
                    <a:lnTo>
                      <a:pt x="462" y="371"/>
                    </a:lnTo>
                    <a:lnTo>
                      <a:pt x="462" y="370"/>
                    </a:lnTo>
                    <a:lnTo>
                      <a:pt x="463" y="370"/>
                    </a:lnTo>
                    <a:lnTo>
                      <a:pt x="465" y="370"/>
                    </a:lnTo>
                    <a:lnTo>
                      <a:pt x="466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6"/>
                    </a:lnTo>
                    <a:lnTo>
                      <a:pt x="468" y="366"/>
                    </a:lnTo>
                    <a:lnTo>
                      <a:pt x="468" y="365"/>
                    </a:lnTo>
                    <a:lnTo>
                      <a:pt x="469" y="364"/>
                    </a:lnTo>
                    <a:lnTo>
                      <a:pt x="469" y="363"/>
                    </a:lnTo>
                    <a:lnTo>
                      <a:pt x="470" y="362"/>
                    </a:lnTo>
                    <a:lnTo>
                      <a:pt x="470" y="36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8" name="Freeform 64"/>
              <p:cNvSpPr>
                <a:spLocks/>
              </p:cNvSpPr>
              <p:nvPr/>
            </p:nvSpPr>
            <p:spPr bwMode="auto">
              <a:xfrm>
                <a:off x="1162" y="2278"/>
                <a:ext cx="471" cy="1340"/>
              </a:xfrm>
              <a:custGeom>
                <a:avLst/>
                <a:gdLst>
                  <a:gd name="T0" fmla="*/ 7 w 471"/>
                  <a:gd name="T1" fmla="*/ 341 h 1340"/>
                  <a:gd name="T2" fmla="*/ 15 w 471"/>
                  <a:gd name="T3" fmla="*/ 328 h 1340"/>
                  <a:gd name="T4" fmla="*/ 22 w 471"/>
                  <a:gd name="T5" fmla="*/ 320 h 1340"/>
                  <a:gd name="T6" fmla="*/ 30 w 471"/>
                  <a:gd name="T7" fmla="*/ 351 h 1340"/>
                  <a:gd name="T8" fmla="*/ 37 w 471"/>
                  <a:gd name="T9" fmla="*/ 299 h 1340"/>
                  <a:gd name="T10" fmla="*/ 45 w 471"/>
                  <a:gd name="T11" fmla="*/ 242 h 1340"/>
                  <a:gd name="T12" fmla="*/ 52 w 471"/>
                  <a:gd name="T13" fmla="*/ 220 h 1340"/>
                  <a:gd name="T14" fmla="*/ 60 w 471"/>
                  <a:gd name="T15" fmla="*/ 217 h 1340"/>
                  <a:gd name="T16" fmla="*/ 68 w 471"/>
                  <a:gd name="T17" fmla="*/ 223 h 1340"/>
                  <a:gd name="T18" fmla="*/ 75 w 471"/>
                  <a:gd name="T19" fmla="*/ 245 h 1340"/>
                  <a:gd name="T20" fmla="*/ 83 w 471"/>
                  <a:gd name="T21" fmla="*/ 258 h 1340"/>
                  <a:gd name="T22" fmla="*/ 90 w 471"/>
                  <a:gd name="T23" fmla="*/ 265 h 1340"/>
                  <a:gd name="T24" fmla="*/ 98 w 471"/>
                  <a:gd name="T25" fmla="*/ 278 h 1340"/>
                  <a:gd name="T26" fmla="*/ 105 w 471"/>
                  <a:gd name="T27" fmla="*/ 284 h 1340"/>
                  <a:gd name="T28" fmla="*/ 113 w 471"/>
                  <a:gd name="T29" fmla="*/ 258 h 1340"/>
                  <a:gd name="T30" fmla="*/ 120 w 471"/>
                  <a:gd name="T31" fmla="*/ 261 h 1340"/>
                  <a:gd name="T32" fmla="*/ 128 w 471"/>
                  <a:gd name="T33" fmla="*/ 299 h 1340"/>
                  <a:gd name="T34" fmla="*/ 135 w 471"/>
                  <a:gd name="T35" fmla="*/ 327 h 1340"/>
                  <a:gd name="T36" fmla="*/ 143 w 471"/>
                  <a:gd name="T37" fmla="*/ 341 h 1340"/>
                  <a:gd name="T38" fmla="*/ 151 w 471"/>
                  <a:gd name="T39" fmla="*/ 371 h 1340"/>
                  <a:gd name="T40" fmla="*/ 158 w 471"/>
                  <a:gd name="T41" fmla="*/ 461 h 1340"/>
                  <a:gd name="T42" fmla="*/ 166 w 471"/>
                  <a:gd name="T43" fmla="*/ 650 h 1340"/>
                  <a:gd name="T44" fmla="*/ 173 w 471"/>
                  <a:gd name="T45" fmla="*/ 890 h 1340"/>
                  <a:gd name="T46" fmla="*/ 181 w 471"/>
                  <a:gd name="T47" fmla="*/ 954 h 1340"/>
                  <a:gd name="T48" fmla="*/ 188 w 471"/>
                  <a:gd name="T49" fmla="*/ 1021 h 1340"/>
                  <a:gd name="T50" fmla="*/ 196 w 471"/>
                  <a:gd name="T51" fmla="*/ 1237 h 1340"/>
                  <a:gd name="T52" fmla="*/ 203 w 471"/>
                  <a:gd name="T53" fmla="*/ 1325 h 1340"/>
                  <a:gd name="T54" fmla="*/ 211 w 471"/>
                  <a:gd name="T55" fmla="*/ 1311 h 1340"/>
                  <a:gd name="T56" fmla="*/ 219 w 471"/>
                  <a:gd name="T57" fmla="*/ 1044 h 1340"/>
                  <a:gd name="T58" fmla="*/ 226 w 471"/>
                  <a:gd name="T59" fmla="*/ 796 h 1340"/>
                  <a:gd name="T60" fmla="*/ 234 w 471"/>
                  <a:gd name="T61" fmla="*/ 739 h 1340"/>
                  <a:gd name="T62" fmla="*/ 241 w 471"/>
                  <a:gd name="T63" fmla="*/ 625 h 1340"/>
                  <a:gd name="T64" fmla="*/ 249 w 471"/>
                  <a:gd name="T65" fmla="*/ 506 h 1340"/>
                  <a:gd name="T66" fmla="*/ 256 w 471"/>
                  <a:gd name="T67" fmla="*/ 500 h 1340"/>
                  <a:gd name="T68" fmla="*/ 264 w 471"/>
                  <a:gd name="T69" fmla="*/ 535 h 1340"/>
                  <a:gd name="T70" fmla="*/ 271 w 471"/>
                  <a:gd name="T71" fmla="*/ 466 h 1340"/>
                  <a:gd name="T72" fmla="*/ 279 w 471"/>
                  <a:gd name="T73" fmla="*/ 326 h 1340"/>
                  <a:gd name="T74" fmla="*/ 287 w 471"/>
                  <a:gd name="T75" fmla="*/ 236 h 1340"/>
                  <a:gd name="T76" fmla="*/ 294 w 471"/>
                  <a:gd name="T77" fmla="*/ 210 h 1340"/>
                  <a:gd name="T78" fmla="*/ 302 w 471"/>
                  <a:gd name="T79" fmla="*/ 229 h 1340"/>
                  <a:gd name="T80" fmla="*/ 309 w 471"/>
                  <a:gd name="T81" fmla="*/ 250 h 1340"/>
                  <a:gd name="T82" fmla="*/ 317 w 471"/>
                  <a:gd name="T83" fmla="*/ 238 h 1340"/>
                  <a:gd name="T84" fmla="*/ 324 w 471"/>
                  <a:gd name="T85" fmla="*/ 224 h 1340"/>
                  <a:gd name="T86" fmla="*/ 332 w 471"/>
                  <a:gd name="T87" fmla="*/ 203 h 1340"/>
                  <a:gd name="T88" fmla="*/ 339 w 471"/>
                  <a:gd name="T89" fmla="*/ 193 h 1340"/>
                  <a:gd name="T90" fmla="*/ 347 w 471"/>
                  <a:gd name="T91" fmla="*/ 175 h 1340"/>
                  <a:gd name="T92" fmla="*/ 354 w 471"/>
                  <a:gd name="T93" fmla="*/ 150 h 1340"/>
                  <a:gd name="T94" fmla="*/ 362 w 471"/>
                  <a:gd name="T95" fmla="*/ 98 h 1340"/>
                  <a:gd name="T96" fmla="*/ 370 w 471"/>
                  <a:gd name="T97" fmla="*/ 66 h 1340"/>
                  <a:gd name="T98" fmla="*/ 377 w 471"/>
                  <a:gd name="T99" fmla="*/ 49 h 1340"/>
                  <a:gd name="T100" fmla="*/ 385 w 471"/>
                  <a:gd name="T101" fmla="*/ 37 h 1340"/>
                  <a:gd name="T102" fmla="*/ 392 w 471"/>
                  <a:gd name="T103" fmla="*/ 24 h 1340"/>
                  <a:gd name="T104" fmla="*/ 400 w 471"/>
                  <a:gd name="T105" fmla="*/ 17 h 1340"/>
                  <a:gd name="T106" fmla="*/ 407 w 471"/>
                  <a:gd name="T107" fmla="*/ 12 h 1340"/>
                  <a:gd name="T108" fmla="*/ 415 w 471"/>
                  <a:gd name="T109" fmla="*/ 10 h 1340"/>
                  <a:gd name="T110" fmla="*/ 422 w 471"/>
                  <a:gd name="T111" fmla="*/ 8 h 1340"/>
                  <a:gd name="T112" fmla="*/ 430 w 471"/>
                  <a:gd name="T113" fmla="*/ 5 h 1340"/>
                  <a:gd name="T114" fmla="*/ 438 w 471"/>
                  <a:gd name="T115" fmla="*/ 4 h 1340"/>
                  <a:gd name="T116" fmla="*/ 445 w 471"/>
                  <a:gd name="T117" fmla="*/ 3 h 1340"/>
                  <a:gd name="T118" fmla="*/ 453 w 471"/>
                  <a:gd name="T119" fmla="*/ 2 h 1340"/>
                  <a:gd name="T120" fmla="*/ 460 w 471"/>
                  <a:gd name="T121" fmla="*/ 1 h 1340"/>
                  <a:gd name="T122" fmla="*/ 468 w 471"/>
                  <a:gd name="T123" fmla="*/ 0 h 13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1"/>
                  <a:gd name="T187" fmla="*/ 0 h 1340"/>
                  <a:gd name="T188" fmla="*/ 471 w 471"/>
                  <a:gd name="T189" fmla="*/ 1340 h 13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1" h="1340">
                    <a:moveTo>
                      <a:pt x="0" y="361"/>
                    </a:moveTo>
                    <a:lnTo>
                      <a:pt x="0" y="358"/>
                    </a:lnTo>
                    <a:lnTo>
                      <a:pt x="2" y="357"/>
                    </a:lnTo>
                    <a:lnTo>
                      <a:pt x="2" y="356"/>
                    </a:lnTo>
                    <a:lnTo>
                      <a:pt x="3" y="355"/>
                    </a:lnTo>
                    <a:lnTo>
                      <a:pt x="3" y="353"/>
                    </a:lnTo>
                    <a:lnTo>
                      <a:pt x="3" y="352"/>
                    </a:lnTo>
                    <a:lnTo>
                      <a:pt x="4" y="351"/>
                    </a:lnTo>
                    <a:lnTo>
                      <a:pt x="4" y="350"/>
                    </a:lnTo>
                    <a:lnTo>
                      <a:pt x="5" y="348"/>
                    </a:lnTo>
                    <a:lnTo>
                      <a:pt x="5" y="346"/>
                    </a:lnTo>
                    <a:lnTo>
                      <a:pt x="5" y="345"/>
                    </a:lnTo>
                    <a:lnTo>
                      <a:pt x="6" y="344"/>
                    </a:lnTo>
                    <a:lnTo>
                      <a:pt x="6" y="343"/>
                    </a:lnTo>
                    <a:lnTo>
                      <a:pt x="7" y="342"/>
                    </a:lnTo>
                    <a:lnTo>
                      <a:pt x="7" y="341"/>
                    </a:lnTo>
                    <a:lnTo>
                      <a:pt x="7" y="339"/>
                    </a:lnTo>
                    <a:lnTo>
                      <a:pt x="8" y="338"/>
                    </a:lnTo>
                    <a:lnTo>
                      <a:pt x="8" y="337"/>
                    </a:lnTo>
                    <a:lnTo>
                      <a:pt x="10" y="337"/>
                    </a:lnTo>
                    <a:lnTo>
                      <a:pt x="10" y="336"/>
                    </a:lnTo>
                    <a:lnTo>
                      <a:pt x="11" y="335"/>
                    </a:lnTo>
                    <a:lnTo>
                      <a:pt x="11" y="334"/>
                    </a:lnTo>
                    <a:lnTo>
                      <a:pt x="12" y="333"/>
                    </a:lnTo>
                    <a:lnTo>
                      <a:pt x="13" y="332"/>
                    </a:lnTo>
                    <a:lnTo>
                      <a:pt x="13" y="331"/>
                    </a:lnTo>
                    <a:lnTo>
                      <a:pt x="14" y="329"/>
                    </a:lnTo>
                    <a:lnTo>
                      <a:pt x="14" y="328"/>
                    </a:lnTo>
                    <a:lnTo>
                      <a:pt x="15" y="328"/>
                    </a:lnTo>
                    <a:lnTo>
                      <a:pt x="15" y="327"/>
                    </a:lnTo>
                    <a:lnTo>
                      <a:pt x="15" y="326"/>
                    </a:lnTo>
                    <a:lnTo>
                      <a:pt x="16" y="325"/>
                    </a:lnTo>
                    <a:lnTo>
                      <a:pt x="16" y="324"/>
                    </a:lnTo>
                    <a:lnTo>
                      <a:pt x="18" y="323"/>
                    </a:lnTo>
                    <a:lnTo>
                      <a:pt x="18" y="322"/>
                    </a:lnTo>
                    <a:lnTo>
                      <a:pt x="19" y="322"/>
                    </a:lnTo>
                    <a:lnTo>
                      <a:pt x="19" y="320"/>
                    </a:lnTo>
                    <a:lnTo>
                      <a:pt x="19" y="319"/>
                    </a:lnTo>
                    <a:lnTo>
                      <a:pt x="20" y="319"/>
                    </a:lnTo>
                    <a:lnTo>
                      <a:pt x="21" y="319"/>
                    </a:lnTo>
                    <a:lnTo>
                      <a:pt x="22" y="319"/>
                    </a:lnTo>
                    <a:lnTo>
                      <a:pt x="22" y="320"/>
                    </a:lnTo>
                    <a:lnTo>
                      <a:pt x="23" y="322"/>
                    </a:lnTo>
                    <a:lnTo>
                      <a:pt x="23" y="323"/>
                    </a:lnTo>
                    <a:lnTo>
                      <a:pt x="23" y="325"/>
                    </a:lnTo>
                    <a:lnTo>
                      <a:pt x="25" y="327"/>
                    </a:lnTo>
                    <a:lnTo>
                      <a:pt x="25" y="329"/>
                    </a:lnTo>
                    <a:lnTo>
                      <a:pt x="26" y="332"/>
                    </a:lnTo>
                    <a:lnTo>
                      <a:pt x="26" y="334"/>
                    </a:lnTo>
                    <a:lnTo>
                      <a:pt x="26" y="336"/>
                    </a:lnTo>
                    <a:lnTo>
                      <a:pt x="27" y="338"/>
                    </a:lnTo>
                    <a:lnTo>
                      <a:pt x="27" y="341"/>
                    </a:lnTo>
                    <a:lnTo>
                      <a:pt x="28" y="343"/>
                    </a:lnTo>
                    <a:lnTo>
                      <a:pt x="28" y="345"/>
                    </a:lnTo>
                    <a:lnTo>
                      <a:pt x="29" y="347"/>
                    </a:lnTo>
                    <a:lnTo>
                      <a:pt x="29" y="348"/>
                    </a:lnTo>
                    <a:lnTo>
                      <a:pt x="29" y="350"/>
                    </a:lnTo>
                    <a:lnTo>
                      <a:pt x="30" y="351"/>
                    </a:lnTo>
                    <a:lnTo>
                      <a:pt x="31" y="350"/>
                    </a:lnTo>
                    <a:lnTo>
                      <a:pt x="31" y="348"/>
                    </a:lnTo>
                    <a:lnTo>
                      <a:pt x="31" y="347"/>
                    </a:lnTo>
                    <a:lnTo>
                      <a:pt x="33" y="345"/>
                    </a:lnTo>
                    <a:lnTo>
                      <a:pt x="33" y="343"/>
                    </a:lnTo>
                    <a:lnTo>
                      <a:pt x="34" y="339"/>
                    </a:lnTo>
                    <a:lnTo>
                      <a:pt x="34" y="336"/>
                    </a:lnTo>
                    <a:lnTo>
                      <a:pt x="34" y="332"/>
                    </a:lnTo>
                    <a:lnTo>
                      <a:pt x="35" y="327"/>
                    </a:lnTo>
                    <a:lnTo>
                      <a:pt x="35" y="323"/>
                    </a:lnTo>
                    <a:lnTo>
                      <a:pt x="36" y="318"/>
                    </a:lnTo>
                    <a:lnTo>
                      <a:pt x="36" y="314"/>
                    </a:lnTo>
                    <a:lnTo>
                      <a:pt x="36" y="308"/>
                    </a:lnTo>
                    <a:lnTo>
                      <a:pt x="37" y="304"/>
                    </a:lnTo>
                    <a:lnTo>
                      <a:pt x="37" y="299"/>
                    </a:lnTo>
                    <a:lnTo>
                      <a:pt x="38" y="294"/>
                    </a:lnTo>
                    <a:lnTo>
                      <a:pt x="38" y="289"/>
                    </a:lnTo>
                    <a:lnTo>
                      <a:pt x="39" y="286"/>
                    </a:lnTo>
                    <a:lnTo>
                      <a:pt x="39" y="281"/>
                    </a:lnTo>
                    <a:lnTo>
                      <a:pt x="39" y="277"/>
                    </a:lnTo>
                    <a:lnTo>
                      <a:pt x="41" y="274"/>
                    </a:lnTo>
                    <a:lnTo>
                      <a:pt x="41" y="269"/>
                    </a:lnTo>
                    <a:lnTo>
                      <a:pt x="42" y="266"/>
                    </a:lnTo>
                    <a:lnTo>
                      <a:pt x="42" y="262"/>
                    </a:lnTo>
                    <a:lnTo>
                      <a:pt x="42" y="259"/>
                    </a:lnTo>
                    <a:lnTo>
                      <a:pt x="43" y="256"/>
                    </a:lnTo>
                    <a:lnTo>
                      <a:pt x="43" y="253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45"/>
                    </a:lnTo>
                    <a:lnTo>
                      <a:pt x="45" y="242"/>
                    </a:lnTo>
                    <a:lnTo>
                      <a:pt x="45" y="240"/>
                    </a:lnTo>
                    <a:lnTo>
                      <a:pt x="46" y="238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2"/>
                    </a:lnTo>
                    <a:lnTo>
                      <a:pt x="48" y="231"/>
                    </a:lnTo>
                    <a:lnTo>
                      <a:pt x="49" y="229"/>
                    </a:lnTo>
                    <a:lnTo>
                      <a:pt x="49" y="228"/>
                    </a:lnTo>
                    <a:lnTo>
                      <a:pt x="50" y="227"/>
                    </a:lnTo>
                    <a:lnTo>
                      <a:pt x="50" y="226"/>
                    </a:lnTo>
                    <a:lnTo>
                      <a:pt x="50" y="224"/>
                    </a:lnTo>
                    <a:lnTo>
                      <a:pt x="51" y="223"/>
                    </a:lnTo>
                    <a:lnTo>
                      <a:pt x="51" y="222"/>
                    </a:lnTo>
                    <a:lnTo>
                      <a:pt x="52" y="221"/>
                    </a:lnTo>
                    <a:lnTo>
                      <a:pt x="52" y="220"/>
                    </a:lnTo>
                    <a:lnTo>
                      <a:pt x="53" y="220"/>
                    </a:lnTo>
                    <a:lnTo>
                      <a:pt x="53" y="219"/>
                    </a:lnTo>
                    <a:lnTo>
                      <a:pt x="54" y="219"/>
                    </a:lnTo>
                    <a:lnTo>
                      <a:pt x="54" y="218"/>
                    </a:lnTo>
                    <a:lnTo>
                      <a:pt x="56" y="218"/>
                    </a:lnTo>
                    <a:lnTo>
                      <a:pt x="57" y="218"/>
                    </a:lnTo>
                    <a:lnTo>
                      <a:pt x="57" y="217"/>
                    </a:lnTo>
                    <a:lnTo>
                      <a:pt x="58" y="217"/>
                    </a:lnTo>
                    <a:lnTo>
                      <a:pt x="59" y="217"/>
                    </a:lnTo>
                    <a:lnTo>
                      <a:pt x="60" y="217"/>
                    </a:lnTo>
                    <a:lnTo>
                      <a:pt x="61" y="217"/>
                    </a:lnTo>
                    <a:lnTo>
                      <a:pt x="63" y="218"/>
                    </a:lnTo>
                    <a:lnTo>
                      <a:pt x="64" y="218"/>
                    </a:lnTo>
                    <a:lnTo>
                      <a:pt x="65" y="219"/>
                    </a:lnTo>
                    <a:lnTo>
                      <a:pt x="65" y="220"/>
                    </a:lnTo>
                    <a:lnTo>
                      <a:pt x="66" y="220"/>
                    </a:lnTo>
                    <a:lnTo>
                      <a:pt x="66" y="221"/>
                    </a:lnTo>
                    <a:lnTo>
                      <a:pt x="67" y="222"/>
                    </a:lnTo>
                    <a:lnTo>
                      <a:pt x="67" y="223"/>
                    </a:lnTo>
                    <a:lnTo>
                      <a:pt x="68" y="223"/>
                    </a:lnTo>
                    <a:lnTo>
                      <a:pt x="68" y="224"/>
                    </a:lnTo>
                    <a:lnTo>
                      <a:pt x="68" y="227"/>
                    </a:lnTo>
                    <a:lnTo>
                      <a:pt x="69" y="228"/>
                    </a:lnTo>
                    <a:lnTo>
                      <a:pt x="69" y="229"/>
                    </a:lnTo>
                    <a:lnTo>
                      <a:pt x="71" y="230"/>
                    </a:lnTo>
                    <a:lnTo>
                      <a:pt x="71" y="231"/>
                    </a:lnTo>
                    <a:lnTo>
                      <a:pt x="71" y="233"/>
                    </a:lnTo>
                    <a:lnTo>
                      <a:pt x="72" y="234"/>
                    </a:lnTo>
                    <a:lnTo>
                      <a:pt x="72" y="236"/>
                    </a:lnTo>
                    <a:lnTo>
                      <a:pt x="73" y="237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4" y="241"/>
                    </a:lnTo>
                    <a:lnTo>
                      <a:pt x="74" y="242"/>
                    </a:lnTo>
                    <a:lnTo>
                      <a:pt x="75" y="243"/>
                    </a:lnTo>
                    <a:lnTo>
                      <a:pt x="75" y="245"/>
                    </a:lnTo>
                    <a:lnTo>
                      <a:pt x="75" y="246"/>
                    </a:lnTo>
                    <a:lnTo>
                      <a:pt x="76" y="247"/>
                    </a:lnTo>
                    <a:lnTo>
                      <a:pt x="76" y="248"/>
                    </a:lnTo>
                    <a:lnTo>
                      <a:pt x="77" y="249"/>
                    </a:lnTo>
                    <a:lnTo>
                      <a:pt x="79" y="250"/>
                    </a:lnTo>
                    <a:lnTo>
                      <a:pt x="79" y="251"/>
                    </a:lnTo>
                    <a:lnTo>
                      <a:pt x="79" y="252"/>
                    </a:lnTo>
                    <a:lnTo>
                      <a:pt x="80" y="252"/>
                    </a:lnTo>
                    <a:lnTo>
                      <a:pt x="80" y="253"/>
                    </a:lnTo>
                    <a:lnTo>
                      <a:pt x="81" y="255"/>
                    </a:lnTo>
                    <a:lnTo>
                      <a:pt x="81" y="256"/>
                    </a:lnTo>
                    <a:lnTo>
                      <a:pt x="82" y="256"/>
                    </a:lnTo>
                    <a:lnTo>
                      <a:pt x="82" y="257"/>
                    </a:lnTo>
                    <a:lnTo>
                      <a:pt x="83" y="258"/>
                    </a:lnTo>
                    <a:lnTo>
                      <a:pt x="83" y="259"/>
                    </a:lnTo>
                    <a:lnTo>
                      <a:pt x="84" y="259"/>
                    </a:lnTo>
                    <a:lnTo>
                      <a:pt x="86" y="260"/>
                    </a:lnTo>
                    <a:lnTo>
                      <a:pt x="87" y="261"/>
                    </a:lnTo>
                    <a:lnTo>
                      <a:pt x="88" y="261"/>
                    </a:lnTo>
                    <a:lnTo>
                      <a:pt x="88" y="262"/>
                    </a:lnTo>
                    <a:lnTo>
                      <a:pt x="89" y="262"/>
                    </a:lnTo>
                    <a:lnTo>
                      <a:pt x="89" y="264"/>
                    </a:lnTo>
                    <a:lnTo>
                      <a:pt x="90" y="264"/>
                    </a:lnTo>
                    <a:lnTo>
                      <a:pt x="90" y="265"/>
                    </a:lnTo>
                    <a:lnTo>
                      <a:pt x="91" y="265"/>
                    </a:lnTo>
                    <a:lnTo>
                      <a:pt x="91" y="266"/>
                    </a:lnTo>
                    <a:lnTo>
                      <a:pt x="91" y="267"/>
                    </a:lnTo>
                    <a:lnTo>
                      <a:pt x="92" y="267"/>
                    </a:lnTo>
                    <a:lnTo>
                      <a:pt x="92" y="268"/>
                    </a:lnTo>
                    <a:lnTo>
                      <a:pt x="94" y="269"/>
                    </a:lnTo>
                    <a:lnTo>
                      <a:pt x="94" y="270"/>
                    </a:lnTo>
                    <a:lnTo>
                      <a:pt x="95" y="271"/>
                    </a:lnTo>
                    <a:lnTo>
                      <a:pt x="95" y="272"/>
                    </a:lnTo>
                    <a:lnTo>
                      <a:pt x="96" y="274"/>
                    </a:lnTo>
                    <a:lnTo>
                      <a:pt x="96" y="275"/>
                    </a:lnTo>
                    <a:lnTo>
                      <a:pt x="96" y="276"/>
                    </a:lnTo>
                    <a:lnTo>
                      <a:pt x="97" y="276"/>
                    </a:lnTo>
                    <a:lnTo>
                      <a:pt x="97" y="277"/>
                    </a:lnTo>
                    <a:lnTo>
                      <a:pt x="98" y="278"/>
                    </a:lnTo>
                    <a:lnTo>
                      <a:pt x="98" y="279"/>
                    </a:lnTo>
                    <a:lnTo>
                      <a:pt x="99" y="280"/>
                    </a:lnTo>
                    <a:lnTo>
                      <a:pt x="99" y="281"/>
                    </a:lnTo>
                    <a:lnTo>
                      <a:pt x="99" y="282"/>
                    </a:lnTo>
                    <a:lnTo>
                      <a:pt x="100" y="282"/>
                    </a:lnTo>
                    <a:lnTo>
                      <a:pt x="100" y="284"/>
                    </a:lnTo>
                    <a:lnTo>
                      <a:pt x="102" y="285"/>
                    </a:lnTo>
                    <a:lnTo>
                      <a:pt x="102" y="286"/>
                    </a:lnTo>
                    <a:lnTo>
                      <a:pt x="103" y="286"/>
                    </a:lnTo>
                    <a:lnTo>
                      <a:pt x="104" y="286"/>
                    </a:lnTo>
                    <a:lnTo>
                      <a:pt x="104" y="285"/>
                    </a:lnTo>
                    <a:lnTo>
                      <a:pt x="105" y="285"/>
                    </a:lnTo>
                    <a:lnTo>
                      <a:pt x="105" y="284"/>
                    </a:lnTo>
                    <a:lnTo>
                      <a:pt x="106" y="282"/>
                    </a:lnTo>
                    <a:lnTo>
                      <a:pt x="106" y="281"/>
                    </a:lnTo>
                    <a:lnTo>
                      <a:pt x="106" y="280"/>
                    </a:lnTo>
                    <a:lnTo>
                      <a:pt x="107" y="278"/>
                    </a:lnTo>
                    <a:lnTo>
                      <a:pt x="107" y="277"/>
                    </a:lnTo>
                    <a:lnTo>
                      <a:pt x="109" y="275"/>
                    </a:lnTo>
                    <a:lnTo>
                      <a:pt x="109" y="274"/>
                    </a:lnTo>
                    <a:lnTo>
                      <a:pt x="110" y="271"/>
                    </a:lnTo>
                    <a:lnTo>
                      <a:pt x="110" y="270"/>
                    </a:lnTo>
                    <a:lnTo>
                      <a:pt x="110" y="268"/>
                    </a:lnTo>
                    <a:lnTo>
                      <a:pt x="111" y="267"/>
                    </a:lnTo>
                    <a:lnTo>
                      <a:pt x="111" y="265"/>
                    </a:lnTo>
                    <a:lnTo>
                      <a:pt x="112" y="264"/>
                    </a:lnTo>
                    <a:lnTo>
                      <a:pt x="112" y="261"/>
                    </a:lnTo>
                    <a:lnTo>
                      <a:pt x="112" y="260"/>
                    </a:lnTo>
                    <a:lnTo>
                      <a:pt x="113" y="258"/>
                    </a:lnTo>
                    <a:lnTo>
                      <a:pt x="113" y="257"/>
                    </a:lnTo>
                    <a:lnTo>
                      <a:pt x="114" y="256"/>
                    </a:lnTo>
                    <a:lnTo>
                      <a:pt x="114" y="255"/>
                    </a:lnTo>
                    <a:lnTo>
                      <a:pt x="115" y="253"/>
                    </a:lnTo>
                    <a:lnTo>
                      <a:pt x="117" y="252"/>
                    </a:lnTo>
                    <a:lnTo>
                      <a:pt x="117" y="253"/>
                    </a:lnTo>
                    <a:lnTo>
                      <a:pt x="118" y="253"/>
                    </a:lnTo>
                    <a:lnTo>
                      <a:pt x="118" y="255"/>
                    </a:lnTo>
                    <a:lnTo>
                      <a:pt x="119" y="256"/>
                    </a:lnTo>
                    <a:lnTo>
                      <a:pt x="119" y="257"/>
                    </a:lnTo>
                    <a:lnTo>
                      <a:pt x="120" y="258"/>
                    </a:lnTo>
                    <a:lnTo>
                      <a:pt x="120" y="260"/>
                    </a:lnTo>
                    <a:lnTo>
                      <a:pt x="120" y="261"/>
                    </a:lnTo>
                    <a:lnTo>
                      <a:pt x="121" y="264"/>
                    </a:lnTo>
                    <a:lnTo>
                      <a:pt x="121" y="266"/>
                    </a:lnTo>
                    <a:lnTo>
                      <a:pt x="122" y="268"/>
                    </a:lnTo>
                    <a:lnTo>
                      <a:pt x="122" y="270"/>
                    </a:lnTo>
                    <a:lnTo>
                      <a:pt x="122" y="272"/>
                    </a:lnTo>
                    <a:lnTo>
                      <a:pt x="123" y="275"/>
                    </a:lnTo>
                    <a:lnTo>
                      <a:pt x="123" y="277"/>
                    </a:lnTo>
                    <a:lnTo>
                      <a:pt x="125" y="279"/>
                    </a:lnTo>
                    <a:lnTo>
                      <a:pt x="125" y="281"/>
                    </a:lnTo>
                    <a:lnTo>
                      <a:pt x="125" y="284"/>
                    </a:lnTo>
                    <a:lnTo>
                      <a:pt x="126" y="286"/>
                    </a:lnTo>
                    <a:lnTo>
                      <a:pt x="126" y="289"/>
                    </a:lnTo>
                    <a:lnTo>
                      <a:pt x="127" y="291"/>
                    </a:lnTo>
                    <a:lnTo>
                      <a:pt x="127" y="294"/>
                    </a:lnTo>
                    <a:lnTo>
                      <a:pt x="128" y="296"/>
                    </a:lnTo>
                    <a:lnTo>
                      <a:pt x="128" y="299"/>
                    </a:lnTo>
                    <a:lnTo>
                      <a:pt x="128" y="301"/>
                    </a:lnTo>
                    <a:lnTo>
                      <a:pt x="129" y="304"/>
                    </a:lnTo>
                    <a:lnTo>
                      <a:pt x="129" y="307"/>
                    </a:lnTo>
                    <a:lnTo>
                      <a:pt x="130" y="309"/>
                    </a:lnTo>
                    <a:lnTo>
                      <a:pt x="130" y="312"/>
                    </a:lnTo>
                    <a:lnTo>
                      <a:pt x="130" y="314"/>
                    </a:lnTo>
                    <a:lnTo>
                      <a:pt x="132" y="316"/>
                    </a:lnTo>
                    <a:lnTo>
                      <a:pt x="132" y="317"/>
                    </a:lnTo>
                    <a:lnTo>
                      <a:pt x="133" y="319"/>
                    </a:lnTo>
                    <a:lnTo>
                      <a:pt x="133" y="320"/>
                    </a:lnTo>
                    <a:lnTo>
                      <a:pt x="133" y="322"/>
                    </a:lnTo>
                    <a:lnTo>
                      <a:pt x="134" y="324"/>
                    </a:lnTo>
                    <a:lnTo>
                      <a:pt x="134" y="325"/>
                    </a:lnTo>
                    <a:lnTo>
                      <a:pt x="135" y="326"/>
                    </a:lnTo>
                    <a:lnTo>
                      <a:pt x="135" y="327"/>
                    </a:lnTo>
                    <a:lnTo>
                      <a:pt x="136" y="328"/>
                    </a:lnTo>
                    <a:lnTo>
                      <a:pt x="136" y="329"/>
                    </a:lnTo>
                    <a:lnTo>
                      <a:pt x="137" y="331"/>
                    </a:lnTo>
                    <a:lnTo>
                      <a:pt x="137" y="332"/>
                    </a:lnTo>
                    <a:lnTo>
                      <a:pt x="138" y="332"/>
                    </a:lnTo>
                    <a:lnTo>
                      <a:pt x="138" y="333"/>
                    </a:lnTo>
                    <a:lnTo>
                      <a:pt x="138" y="334"/>
                    </a:lnTo>
                    <a:lnTo>
                      <a:pt x="140" y="335"/>
                    </a:lnTo>
                    <a:lnTo>
                      <a:pt x="140" y="336"/>
                    </a:lnTo>
                    <a:lnTo>
                      <a:pt x="141" y="336"/>
                    </a:lnTo>
                    <a:lnTo>
                      <a:pt x="141" y="337"/>
                    </a:lnTo>
                    <a:lnTo>
                      <a:pt x="141" y="338"/>
                    </a:lnTo>
                    <a:lnTo>
                      <a:pt x="142" y="338"/>
                    </a:lnTo>
                    <a:lnTo>
                      <a:pt x="142" y="339"/>
                    </a:lnTo>
                    <a:lnTo>
                      <a:pt x="143" y="341"/>
                    </a:lnTo>
                    <a:lnTo>
                      <a:pt x="143" y="342"/>
                    </a:lnTo>
                    <a:lnTo>
                      <a:pt x="144" y="343"/>
                    </a:lnTo>
                    <a:lnTo>
                      <a:pt x="144" y="344"/>
                    </a:lnTo>
                    <a:lnTo>
                      <a:pt x="145" y="345"/>
                    </a:lnTo>
                    <a:lnTo>
                      <a:pt x="145" y="346"/>
                    </a:lnTo>
                    <a:lnTo>
                      <a:pt x="145" y="347"/>
                    </a:lnTo>
                    <a:lnTo>
                      <a:pt x="147" y="348"/>
                    </a:lnTo>
                    <a:lnTo>
                      <a:pt x="147" y="351"/>
                    </a:lnTo>
                    <a:lnTo>
                      <a:pt x="148" y="353"/>
                    </a:lnTo>
                    <a:lnTo>
                      <a:pt x="148" y="354"/>
                    </a:lnTo>
                    <a:lnTo>
                      <a:pt x="149" y="356"/>
                    </a:lnTo>
                    <a:lnTo>
                      <a:pt x="149" y="360"/>
                    </a:lnTo>
                    <a:lnTo>
                      <a:pt x="149" y="362"/>
                    </a:lnTo>
                    <a:lnTo>
                      <a:pt x="150" y="365"/>
                    </a:lnTo>
                    <a:lnTo>
                      <a:pt x="150" y="367"/>
                    </a:lnTo>
                    <a:lnTo>
                      <a:pt x="151" y="371"/>
                    </a:lnTo>
                    <a:lnTo>
                      <a:pt x="151" y="374"/>
                    </a:lnTo>
                    <a:lnTo>
                      <a:pt x="151" y="379"/>
                    </a:lnTo>
                    <a:lnTo>
                      <a:pt x="152" y="382"/>
                    </a:lnTo>
                    <a:lnTo>
                      <a:pt x="152" y="386"/>
                    </a:lnTo>
                    <a:lnTo>
                      <a:pt x="153" y="391"/>
                    </a:lnTo>
                    <a:lnTo>
                      <a:pt x="153" y="395"/>
                    </a:lnTo>
                    <a:lnTo>
                      <a:pt x="153" y="401"/>
                    </a:lnTo>
                    <a:lnTo>
                      <a:pt x="155" y="405"/>
                    </a:lnTo>
                    <a:lnTo>
                      <a:pt x="155" y="411"/>
                    </a:lnTo>
                    <a:lnTo>
                      <a:pt x="156" y="418"/>
                    </a:lnTo>
                    <a:lnTo>
                      <a:pt x="156" y="423"/>
                    </a:lnTo>
                    <a:lnTo>
                      <a:pt x="156" y="430"/>
                    </a:lnTo>
                    <a:lnTo>
                      <a:pt x="157" y="438"/>
                    </a:lnTo>
                    <a:lnTo>
                      <a:pt x="157" y="444"/>
                    </a:lnTo>
                    <a:lnTo>
                      <a:pt x="158" y="452"/>
                    </a:lnTo>
                    <a:lnTo>
                      <a:pt x="158" y="461"/>
                    </a:lnTo>
                    <a:lnTo>
                      <a:pt x="159" y="470"/>
                    </a:lnTo>
                    <a:lnTo>
                      <a:pt x="159" y="479"/>
                    </a:lnTo>
                    <a:lnTo>
                      <a:pt x="159" y="489"/>
                    </a:lnTo>
                    <a:lnTo>
                      <a:pt x="160" y="499"/>
                    </a:lnTo>
                    <a:lnTo>
                      <a:pt x="160" y="509"/>
                    </a:lnTo>
                    <a:lnTo>
                      <a:pt x="161" y="520"/>
                    </a:lnTo>
                    <a:lnTo>
                      <a:pt x="161" y="532"/>
                    </a:lnTo>
                    <a:lnTo>
                      <a:pt x="161" y="544"/>
                    </a:lnTo>
                    <a:lnTo>
                      <a:pt x="163" y="555"/>
                    </a:lnTo>
                    <a:lnTo>
                      <a:pt x="163" y="568"/>
                    </a:lnTo>
                    <a:lnTo>
                      <a:pt x="164" y="581"/>
                    </a:lnTo>
                    <a:lnTo>
                      <a:pt x="164" y="594"/>
                    </a:lnTo>
                    <a:lnTo>
                      <a:pt x="164" y="608"/>
                    </a:lnTo>
                    <a:lnTo>
                      <a:pt x="165" y="621"/>
                    </a:lnTo>
                    <a:lnTo>
                      <a:pt x="165" y="636"/>
                    </a:lnTo>
                    <a:lnTo>
                      <a:pt x="166" y="650"/>
                    </a:lnTo>
                    <a:lnTo>
                      <a:pt x="166" y="665"/>
                    </a:lnTo>
                    <a:lnTo>
                      <a:pt x="167" y="680"/>
                    </a:lnTo>
                    <a:lnTo>
                      <a:pt x="167" y="695"/>
                    </a:lnTo>
                    <a:lnTo>
                      <a:pt x="167" y="710"/>
                    </a:lnTo>
                    <a:lnTo>
                      <a:pt x="168" y="726"/>
                    </a:lnTo>
                    <a:lnTo>
                      <a:pt x="168" y="742"/>
                    </a:lnTo>
                    <a:lnTo>
                      <a:pt x="170" y="757"/>
                    </a:lnTo>
                    <a:lnTo>
                      <a:pt x="170" y="773"/>
                    </a:lnTo>
                    <a:lnTo>
                      <a:pt x="170" y="789"/>
                    </a:lnTo>
                    <a:lnTo>
                      <a:pt x="171" y="804"/>
                    </a:lnTo>
                    <a:lnTo>
                      <a:pt x="171" y="820"/>
                    </a:lnTo>
                    <a:lnTo>
                      <a:pt x="172" y="834"/>
                    </a:lnTo>
                    <a:lnTo>
                      <a:pt x="172" y="849"/>
                    </a:lnTo>
                    <a:lnTo>
                      <a:pt x="172" y="863"/>
                    </a:lnTo>
                    <a:lnTo>
                      <a:pt x="173" y="877"/>
                    </a:lnTo>
                    <a:lnTo>
                      <a:pt x="173" y="890"/>
                    </a:lnTo>
                    <a:lnTo>
                      <a:pt x="174" y="901"/>
                    </a:lnTo>
                    <a:lnTo>
                      <a:pt x="174" y="913"/>
                    </a:lnTo>
                    <a:lnTo>
                      <a:pt x="174" y="922"/>
                    </a:lnTo>
                    <a:lnTo>
                      <a:pt x="175" y="930"/>
                    </a:lnTo>
                    <a:lnTo>
                      <a:pt x="175" y="937"/>
                    </a:lnTo>
                    <a:lnTo>
                      <a:pt x="176" y="944"/>
                    </a:lnTo>
                    <a:lnTo>
                      <a:pt x="176" y="948"/>
                    </a:lnTo>
                    <a:lnTo>
                      <a:pt x="178" y="952"/>
                    </a:lnTo>
                    <a:lnTo>
                      <a:pt x="178" y="954"/>
                    </a:lnTo>
                    <a:lnTo>
                      <a:pt x="178" y="956"/>
                    </a:lnTo>
                    <a:lnTo>
                      <a:pt x="179" y="956"/>
                    </a:lnTo>
                    <a:lnTo>
                      <a:pt x="180" y="956"/>
                    </a:lnTo>
                    <a:lnTo>
                      <a:pt x="180" y="955"/>
                    </a:lnTo>
                    <a:lnTo>
                      <a:pt x="180" y="954"/>
                    </a:lnTo>
                    <a:lnTo>
                      <a:pt x="181" y="954"/>
                    </a:lnTo>
                    <a:lnTo>
                      <a:pt x="181" y="953"/>
                    </a:lnTo>
                    <a:lnTo>
                      <a:pt x="182" y="952"/>
                    </a:lnTo>
                    <a:lnTo>
                      <a:pt x="183" y="953"/>
                    </a:lnTo>
                    <a:lnTo>
                      <a:pt x="183" y="955"/>
                    </a:lnTo>
                    <a:lnTo>
                      <a:pt x="184" y="957"/>
                    </a:lnTo>
                    <a:lnTo>
                      <a:pt x="184" y="961"/>
                    </a:lnTo>
                    <a:lnTo>
                      <a:pt x="184" y="965"/>
                    </a:lnTo>
                    <a:lnTo>
                      <a:pt x="186" y="971"/>
                    </a:lnTo>
                    <a:lnTo>
                      <a:pt x="186" y="977"/>
                    </a:lnTo>
                    <a:lnTo>
                      <a:pt x="187" y="984"/>
                    </a:lnTo>
                    <a:lnTo>
                      <a:pt x="187" y="992"/>
                    </a:lnTo>
                    <a:lnTo>
                      <a:pt x="188" y="1001"/>
                    </a:lnTo>
                    <a:lnTo>
                      <a:pt x="188" y="1011"/>
                    </a:lnTo>
                    <a:lnTo>
                      <a:pt x="188" y="1021"/>
                    </a:lnTo>
                    <a:lnTo>
                      <a:pt x="189" y="1032"/>
                    </a:lnTo>
                    <a:lnTo>
                      <a:pt x="189" y="1044"/>
                    </a:lnTo>
                    <a:lnTo>
                      <a:pt x="190" y="1057"/>
                    </a:lnTo>
                    <a:lnTo>
                      <a:pt x="190" y="1069"/>
                    </a:lnTo>
                    <a:lnTo>
                      <a:pt x="190" y="1082"/>
                    </a:lnTo>
                    <a:lnTo>
                      <a:pt x="191" y="1096"/>
                    </a:lnTo>
                    <a:lnTo>
                      <a:pt x="191" y="1109"/>
                    </a:lnTo>
                    <a:lnTo>
                      <a:pt x="193" y="1124"/>
                    </a:lnTo>
                    <a:lnTo>
                      <a:pt x="193" y="1138"/>
                    </a:lnTo>
                    <a:lnTo>
                      <a:pt x="193" y="1153"/>
                    </a:lnTo>
                    <a:lnTo>
                      <a:pt x="194" y="1167"/>
                    </a:lnTo>
                    <a:lnTo>
                      <a:pt x="194" y="1182"/>
                    </a:lnTo>
                    <a:lnTo>
                      <a:pt x="195" y="1196"/>
                    </a:lnTo>
                    <a:lnTo>
                      <a:pt x="195" y="1211"/>
                    </a:lnTo>
                    <a:lnTo>
                      <a:pt x="195" y="1224"/>
                    </a:lnTo>
                    <a:lnTo>
                      <a:pt x="196" y="1237"/>
                    </a:lnTo>
                    <a:lnTo>
                      <a:pt x="196" y="1249"/>
                    </a:lnTo>
                    <a:lnTo>
                      <a:pt x="197" y="1260"/>
                    </a:lnTo>
                    <a:lnTo>
                      <a:pt x="197" y="1270"/>
                    </a:lnTo>
                    <a:lnTo>
                      <a:pt x="198" y="1279"/>
                    </a:lnTo>
                    <a:lnTo>
                      <a:pt x="198" y="1287"/>
                    </a:lnTo>
                    <a:lnTo>
                      <a:pt x="198" y="1292"/>
                    </a:lnTo>
                    <a:lnTo>
                      <a:pt x="199" y="1298"/>
                    </a:lnTo>
                    <a:lnTo>
                      <a:pt x="199" y="1304"/>
                    </a:lnTo>
                    <a:lnTo>
                      <a:pt x="201" y="1307"/>
                    </a:lnTo>
                    <a:lnTo>
                      <a:pt x="201" y="1310"/>
                    </a:lnTo>
                    <a:lnTo>
                      <a:pt x="201" y="1313"/>
                    </a:lnTo>
                    <a:lnTo>
                      <a:pt x="202" y="1315"/>
                    </a:lnTo>
                    <a:lnTo>
                      <a:pt x="202" y="1317"/>
                    </a:lnTo>
                    <a:lnTo>
                      <a:pt x="203" y="1320"/>
                    </a:lnTo>
                    <a:lnTo>
                      <a:pt x="203" y="1323"/>
                    </a:lnTo>
                    <a:lnTo>
                      <a:pt x="203" y="1325"/>
                    </a:lnTo>
                    <a:lnTo>
                      <a:pt x="204" y="1327"/>
                    </a:lnTo>
                    <a:lnTo>
                      <a:pt x="204" y="1330"/>
                    </a:lnTo>
                    <a:lnTo>
                      <a:pt x="205" y="1333"/>
                    </a:lnTo>
                    <a:lnTo>
                      <a:pt x="205" y="1335"/>
                    </a:lnTo>
                    <a:lnTo>
                      <a:pt x="205" y="1337"/>
                    </a:lnTo>
                    <a:lnTo>
                      <a:pt x="206" y="1339"/>
                    </a:lnTo>
                    <a:lnTo>
                      <a:pt x="206" y="1340"/>
                    </a:lnTo>
                    <a:lnTo>
                      <a:pt x="208" y="1340"/>
                    </a:lnTo>
                    <a:lnTo>
                      <a:pt x="209" y="1339"/>
                    </a:lnTo>
                    <a:lnTo>
                      <a:pt x="209" y="1337"/>
                    </a:lnTo>
                    <a:lnTo>
                      <a:pt x="209" y="1334"/>
                    </a:lnTo>
                    <a:lnTo>
                      <a:pt x="210" y="1330"/>
                    </a:lnTo>
                    <a:lnTo>
                      <a:pt x="210" y="1325"/>
                    </a:lnTo>
                    <a:lnTo>
                      <a:pt x="211" y="1318"/>
                    </a:lnTo>
                    <a:lnTo>
                      <a:pt x="211" y="1311"/>
                    </a:lnTo>
                    <a:lnTo>
                      <a:pt x="211" y="1302"/>
                    </a:lnTo>
                    <a:lnTo>
                      <a:pt x="212" y="1292"/>
                    </a:lnTo>
                    <a:lnTo>
                      <a:pt x="212" y="1281"/>
                    </a:lnTo>
                    <a:lnTo>
                      <a:pt x="213" y="1269"/>
                    </a:lnTo>
                    <a:lnTo>
                      <a:pt x="213" y="1256"/>
                    </a:lnTo>
                    <a:lnTo>
                      <a:pt x="213" y="1241"/>
                    </a:lnTo>
                    <a:lnTo>
                      <a:pt x="214" y="1225"/>
                    </a:lnTo>
                    <a:lnTo>
                      <a:pt x="214" y="1209"/>
                    </a:lnTo>
                    <a:lnTo>
                      <a:pt x="216" y="1191"/>
                    </a:lnTo>
                    <a:lnTo>
                      <a:pt x="216" y="1172"/>
                    </a:lnTo>
                    <a:lnTo>
                      <a:pt x="216" y="1152"/>
                    </a:lnTo>
                    <a:lnTo>
                      <a:pt x="217" y="1132"/>
                    </a:lnTo>
                    <a:lnTo>
                      <a:pt x="217" y="1110"/>
                    </a:lnTo>
                    <a:lnTo>
                      <a:pt x="218" y="1088"/>
                    </a:lnTo>
                    <a:lnTo>
                      <a:pt x="218" y="1067"/>
                    </a:lnTo>
                    <a:lnTo>
                      <a:pt x="219" y="1044"/>
                    </a:lnTo>
                    <a:lnTo>
                      <a:pt x="219" y="1023"/>
                    </a:lnTo>
                    <a:lnTo>
                      <a:pt x="219" y="1002"/>
                    </a:lnTo>
                    <a:lnTo>
                      <a:pt x="220" y="981"/>
                    </a:lnTo>
                    <a:lnTo>
                      <a:pt x="220" y="961"/>
                    </a:lnTo>
                    <a:lnTo>
                      <a:pt x="221" y="940"/>
                    </a:lnTo>
                    <a:lnTo>
                      <a:pt x="221" y="922"/>
                    </a:lnTo>
                    <a:lnTo>
                      <a:pt x="221" y="904"/>
                    </a:lnTo>
                    <a:lnTo>
                      <a:pt x="222" y="888"/>
                    </a:lnTo>
                    <a:lnTo>
                      <a:pt x="222" y="872"/>
                    </a:lnTo>
                    <a:lnTo>
                      <a:pt x="224" y="858"/>
                    </a:lnTo>
                    <a:lnTo>
                      <a:pt x="224" y="844"/>
                    </a:lnTo>
                    <a:lnTo>
                      <a:pt x="224" y="832"/>
                    </a:lnTo>
                    <a:lnTo>
                      <a:pt x="225" y="822"/>
                    </a:lnTo>
                    <a:lnTo>
                      <a:pt x="225" y="812"/>
                    </a:lnTo>
                    <a:lnTo>
                      <a:pt x="226" y="803"/>
                    </a:lnTo>
                    <a:lnTo>
                      <a:pt x="226" y="796"/>
                    </a:lnTo>
                    <a:lnTo>
                      <a:pt x="227" y="790"/>
                    </a:lnTo>
                    <a:lnTo>
                      <a:pt x="227" y="784"/>
                    </a:lnTo>
                    <a:lnTo>
                      <a:pt x="227" y="779"/>
                    </a:lnTo>
                    <a:lnTo>
                      <a:pt x="228" y="775"/>
                    </a:lnTo>
                    <a:lnTo>
                      <a:pt x="228" y="771"/>
                    </a:lnTo>
                    <a:lnTo>
                      <a:pt x="229" y="767"/>
                    </a:lnTo>
                    <a:lnTo>
                      <a:pt x="229" y="765"/>
                    </a:lnTo>
                    <a:lnTo>
                      <a:pt x="229" y="762"/>
                    </a:lnTo>
                    <a:lnTo>
                      <a:pt x="231" y="760"/>
                    </a:lnTo>
                    <a:lnTo>
                      <a:pt x="231" y="756"/>
                    </a:lnTo>
                    <a:lnTo>
                      <a:pt x="232" y="754"/>
                    </a:lnTo>
                    <a:lnTo>
                      <a:pt x="232" y="752"/>
                    </a:lnTo>
                    <a:lnTo>
                      <a:pt x="232" y="748"/>
                    </a:lnTo>
                    <a:lnTo>
                      <a:pt x="233" y="746"/>
                    </a:lnTo>
                    <a:lnTo>
                      <a:pt x="233" y="743"/>
                    </a:lnTo>
                    <a:lnTo>
                      <a:pt x="234" y="739"/>
                    </a:lnTo>
                    <a:lnTo>
                      <a:pt x="234" y="736"/>
                    </a:lnTo>
                    <a:lnTo>
                      <a:pt x="234" y="732"/>
                    </a:lnTo>
                    <a:lnTo>
                      <a:pt x="235" y="728"/>
                    </a:lnTo>
                    <a:lnTo>
                      <a:pt x="235" y="723"/>
                    </a:lnTo>
                    <a:lnTo>
                      <a:pt x="236" y="717"/>
                    </a:lnTo>
                    <a:lnTo>
                      <a:pt x="236" y="711"/>
                    </a:lnTo>
                    <a:lnTo>
                      <a:pt x="237" y="705"/>
                    </a:lnTo>
                    <a:lnTo>
                      <a:pt x="237" y="698"/>
                    </a:lnTo>
                    <a:lnTo>
                      <a:pt x="237" y="690"/>
                    </a:lnTo>
                    <a:lnTo>
                      <a:pt x="239" y="682"/>
                    </a:lnTo>
                    <a:lnTo>
                      <a:pt x="239" y="673"/>
                    </a:lnTo>
                    <a:lnTo>
                      <a:pt x="240" y="665"/>
                    </a:lnTo>
                    <a:lnTo>
                      <a:pt x="240" y="655"/>
                    </a:lnTo>
                    <a:lnTo>
                      <a:pt x="240" y="646"/>
                    </a:lnTo>
                    <a:lnTo>
                      <a:pt x="241" y="636"/>
                    </a:lnTo>
                    <a:lnTo>
                      <a:pt x="241" y="625"/>
                    </a:lnTo>
                    <a:lnTo>
                      <a:pt x="242" y="615"/>
                    </a:lnTo>
                    <a:lnTo>
                      <a:pt x="242" y="605"/>
                    </a:lnTo>
                    <a:lnTo>
                      <a:pt x="242" y="595"/>
                    </a:lnTo>
                    <a:lnTo>
                      <a:pt x="243" y="586"/>
                    </a:lnTo>
                    <a:lnTo>
                      <a:pt x="243" y="577"/>
                    </a:lnTo>
                    <a:lnTo>
                      <a:pt x="244" y="568"/>
                    </a:lnTo>
                    <a:lnTo>
                      <a:pt x="244" y="560"/>
                    </a:lnTo>
                    <a:lnTo>
                      <a:pt x="244" y="552"/>
                    </a:lnTo>
                    <a:lnTo>
                      <a:pt x="245" y="544"/>
                    </a:lnTo>
                    <a:lnTo>
                      <a:pt x="245" y="537"/>
                    </a:lnTo>
                    <a:lnTo>
                      <a:pt x="247" y="531"/>
                    </a:lnTo>
                    <a:lnTo>
                      <a:pt x="247" y="524"/>
                    </a:lnTo>
                    <a:lnTo>
                      <a:pt x="248" y="519"/>
                    </a:lnTo>
                    <a:lnTo>
                      <a:pt x="248" y="514"/>
                    </a:lnTo>
                    <a:lnTo>
                      <a:pt x="248" y="509"/>
                    </a:lnTo>
                    <a:lnTo>
                      <a:pt x="249" y="506"/>
                    </a:lnTo>
                    <a:lnTo>
                      <a:pt x="249" y="503"/>
                    </a:lnTo>
                    <a:lnTo>
                      <a:pt x="250" y="499"/>
                    </a:lnTo>
                    <a:lnTo>
                      <a:pt x="250" y="497"/>
                    </a:lnTo>
                    <a:lnTo>
                      <a:pt x="250" y="496"/>
                    </a:lnTo>
                    <a:lnTo>
                      <a:pt x="251" y="494"/>
                    </a:lnTo>
                    <a:lnTo>
                      <a:pt x="251" y="493"/>
                    </a:lnTo>
                    <a:lnTo>
                      <a:pt x="252" y="493"/>
                    </a:lnTo>
                    <a:lnTo>
                      <a:pt x="252" y="491"/>
                    </a:lnTo>
                    <a:lnTo>
                      <a:pt x="254" y="493"/>
                    </a:lnTo>
                    <a:lnTo>
                      <a:pt x="255" y="494"/>
                    </a:lnTo>
                    <a:lnTo>
                      <a:pt x="255" y="495"/>
                    </a:lnTo>
                    <a:lnTo>
                      <a:pt x="255" y="496"/>
                    </a:lnTo>
                    <a:lnTo>
                      <a:pt x="256" y="498"/>
                    </a:lnTo>
                    <a:lnTo>
                      <a:pt x="256" y="500"/>
                    </a:lnTo>
                    <a:lnTo>
                      <a:pt x="257" y="503"/>
                    </a:lnTo>
                    <a:lnTo>
                      <a:pt x="257" y="505"/>
                    </a:lnTo>
                    <a:lnTo>
                      <a:pt x="258" y="508"/>
                    </a:lnTo>
                    <a:lnTo>
                      <a:pt x="258" y="510"/>
                    </a:lnTo>
                    <a:lnTo>
                      <a:pt x="258" y="514"/>
                    </a:lnTo>
                    <a:lnTo>
                      <a:pt x="259" y="517"/>
                    </a:lnTo>
                    <a:lnTo>
                      <a:pt x="259" y="519"/>
                    </a:lnTo>
                    <a:lnTo>
                      <a:pt x="260" y="523"/>
                    </a:lnTo>
                    <a:lnTo>
                      <a:pt x="260" y="525"/>
                    </a:lnTo>
                    <a:lnTo>
                      <a:pt x="260" y="528"/>
                    </a:lnTo>
                    <a:lnTo>
                      <a:pt x="262" y="531"/>
                    </a:lnTo>
                    <a:lnTo>
                      <a:pt x="262" y="532"/>
                    </a:lnTo>
                    <a:lnTo>
                      <a:pt x="263" y="534"/>
                    </a:lnTo>
                    <a:lnTo>
                      <a:pt x="263" y="535"/>
                    </a:lnTo>
                    <a:lnTo>
                      <a:pt x="264" y="535"/>
                    </a:lnTo>
                    <a:lnTo>
                      <a:pt x="264" y="534"/>
                    </a:lnTo>
                    <a:lnTo>
                      <a:pt x="265" y="533"/>
                    </a:lnTo>
                    <a:lnTo>
                      <a:pt x="265" y="532"/>
                    </a:lnTo>
                    <a:lnTo>
                      <a:pt x="265" y="529"/>
                    </a:lnTo>
                    <a:lnTo>
                      <a:pt x="266" y="527"/>
                    </a:lnTo>
                    <a:lnTo>
                      <a:pt x="266" y="524"/>
                    </a:lnTo>
                    <a:lnTo>
                      <a:pt x="267" y="520"/>
                    </a:lnTo>
                    <a:lnTo>
                      <a:pt x="267" y="516"/>
                    </a:lnTo>
                    <a:lnTo>
                      <a:pt x="269" y="512"/>
                    </a:lnTo>
                    <a:lnTo>
                      <a:pt x="269" y="507"/>
                    </a:lnTo>
                    <a:lnTo>
                      <a:pt x="269" y="500"/>
                    </a:lnTo>
                    <a:lnTo>
                      <a:pt x="270" y="495"/>
                    </a:lnTo>
                    <a:lnTo>
                      <a:pt x="270" y="488"/>
                    </a:lnTo>
                    <a:lnTo>
                      <a:pt x="271" y="481"/>
                    </a:lnTo>
                    <a:lnTo>
                      <a:pt x="271" y="474"/>
                    </a:lnTo>
                    <a:lnTo>
                      <a:pt x="271" y="466"/>
                    </a:lnTo>
                    <a:lnTo>
                      <a:pt x="272" y="457"/>
                    </a:lnTo>
                    <a:lnTo>
                      <a:pt x="272" y="448"/>
                    </a:lnTo>
                    <a:lnTo>
                      <a:pt x="273" y="439"/>
                    </a:lnTo>
                    <a:lnTo>
                      <a:pt x="273" y="430"/>
                    </a:lnTo>
                    <a:lnTo>
                      <a:pt x="273" y="421"/>
                    </a:lnTo>
                    <a:lnTo>
                      <a:pt x="274" y="412"/>
                    </a:lnTo>
                    <a:lnTo>
                      <a:pt x="274" y="402"/>
                    </a:lnTo>
                    <a:lnTo>
                      <a:pt x="275" y="393"/>
                    </a:lnTo>
                    <a:lnTo>
                      <a:pt x="275" y="384"/>
                    </a:lnTo>
                    <a:lnTo>
                      <a:pt x="277" y="375"/>
                    </a:lnTo>
                    <a:lnTo>
                      <a:pt x="277" y="366"/>
                    </a:lnTo>
                    <a:lnTo>
                      <a:pt x="277" y="358"/>
                    </a:lnTo>
                    <a:lnTo>
                      <a:pt x="278" y="350"/>
                    </a:lnTo>
                    <a:lnTo>
                      <a:pt x="278" y="342"/>
                    </a:lnTo>
                    <a:lnTo>
                      <a:pt x="279" y="334"/>
                    </a:lnTo>
                    <a:lnTo>
                      <a:pt x="279" y="326"/>
                    </a:lnTo>
                    <a:lnTo>
                      <a:pt x="279" y="318"/>
                    </a:lnTo>
                    <a:lnTo>
                      <a:pt x="280" y="312"/>
                    </a:lnTo>
                    <a:lnTo>
                      <a:pt x="280" y="305"/>
                    </a:lnTo>
                    <a:lnTo>
                      <a:pt x="281" y="298"/>
                    </a:lnTo>
                    <a:lnTo>
                      <a:pt x="281" y="291"/>
                    </a:lnTo>
                    <a:lnTo>
                      <a:pt x="281" y="285"/>
                    </a:lnTo>
                    <a:lnTo>
                      <a:pt x="282" y="279"/>
                    </a:lnTo>
                    <a:lnTo>
                      <a:pt x="282" y="274"/>
                    </a:lnTo>
                    <a:lnTo>
                      <a:pt x="283" y="268"/>
                    </a:lnTo>
                    <a:lnTo>
                      <a:pt x="283" y="262"/>
                    </a:lnTo>
                    <a:lnTo>
                      <a:pt x="283" y="257"/>
                    </a:lnTo>
                    <a:lnTo>
                      <a:pt x="285" y="252"/>
                    </a:lnTo>
                    <a:lnTo>
                      <a:pt x="285" y="248"/>
                    </a:lnTo>
                    <a:lnTo>
                      <a:pt x="286" y="243"/>
                    </a:lnTo>
                    <a:lnTo>
                      <a:pt x="286" y="239"/>
                    </a:lnTo>
                    <a:lnTo>
                      <a:pt x="287" y="236"/>
                    </a:lnTo>
                    <a:lnTo>
                      <a:pt x="287" y="232"/>
                    </a:lnTo>
                    <a:lnTo>
                      <a:pt x="287" y="229"/>
                    </a:lnTo>
                    <a:lnTo>
                      <a:pt x="288" y="226"/>
                    </a:lnTo>
                    <a:lnTo>
                      <a:pt x="288" y="223"/>
                    </a:lnTo>
                    <a:lnTo>
                      <a:pt x="289" y="221"/>
                    </a:lnTo>
                    <a:lnTo>
                      <a:pt x="289" y="219"/>
                    </a:lnTo>
                    <a:lnTo>
                      <a:pt x="289" y="217"/>
                    </a:lnTo>
                    <a:lnTo>
                      <a:pt x="290" y="215"/>
                    </a:lnTo>
                    <a:lnTo>
                      <a:pt x="290" y="213"/>
                    </a:lnTo>
                    <a:lnTo>
                      <a:pt x="292" y="212"/>
                    </a:lnTo>
                    <a:lnTo>
                      <a:pt x="292" y="211"/>
                    </a:lnTo>
                    <a:lnTo>
                      <a:pt x="293" y="210"/>
                    </a:lnTo>
                    <a:lnTo>
                      <a:pt x="294" y="210"/>
                    </a:lnTo>
                    <a:lnTo>
                      <a:pt x="295" y="211"/>
                    </a:lnTo>
                    <a:lnTo>
                      <a:pt x="296" y="212"/>
                    </a:lnTo>
                    <a:lnTo>
                      <a:pt x="296" y="213"/>
                    </a:lnTo>
                    <a:lnTo>
                      <a:pt x="297" y="214"/>
                    </a:lnTo>
                    <a:lnTo>
                      <a:pt x="297" y="215"/>
                    </a:lnTo>
                    <a:lnTo>
                      <a:pt x="297" y="217"/>
                    </a:lnTo>
                    <a:lnTo>
                      <a:pt x="298" y="218"/>
                    </a:lnTo>
                    <a:lnTo>
                      <a:pt x="298" y="219"/>
                    </a:lnTo>
                    <a:lnTo>
                      <a:pt x="300" y="221"/>
                    </a:lnTo>
                    <a:lnTo>
                      <a:pt x="300" y="222"/>
                    </a:lnTo>
                    <a:lnTo>
                      <a:pt x="300" y="223"/>
                    </a:lnTo>
                    <a:lnTo>
                      <a:pt x="301" y="226"/>
                    </a:lnTo>
                    <a:lnTo>
                      <a:pt x="301" y="227"/>
                    </a:lnTo>
                    <a:lnTo>
                      <a:pt x="302" y="229"/>
                    </a:lnTo>
                    <a:lnTo>
                      <a:pt x="302" y="230"/>
                    </a:lnTo>
                    <a:lnTo>
                      <a:pt x="302" y="231"/>
                    </a:lnTo>
                    <a:lnTo>
                      <a:pt x="303" y="233"/>
                    </a:lnTo>
                    <a:lnTo>
                      <a:pt x="303" y="234"/>
                    </a:lnTo>
                    <a:lnTo>
                      <a:pt x="304" y="237"/>
                    </a:lnTo>
                    <a:lnTo>
                      <a:pt x="304" y="238"/>
                    </a:lnTo>
                    <a:lnTo>
                      <a:pt x="304" y="239"/>
                    </a:lnTo>
                    <a:lnTo>
                      <a:pt x="305" y="241"/>
                    </a:lnTo>
                    <a:lnTo>
                      <a:pt x="305" y="242"/>
                    </a:lnTo>
                    <a:lnTo>
                      <a:pt x="306" y="243"/>
                    </a:lnTo>
                    <a:lnTo>
                      <a:pt x="306" y="246"/>
                    </a:lnTo>
                    <a:lnTo>
                      <a:pt x="308" y="247"/>
                    </a:lnTo>
                    <a:lnTo>
                      <a:pt x="308" y="248"/>
                    </a:lnTo>
                    <a:lnTo>
                      <a:pt x="308" y="249"/>
                    </a:lnTo>
                    <a:lnTo>
                      <a:pt x="309" y="249"/>
                    </a:lnTo>
                    <a:lnTo>
                      <a:pt x="309" y="250"/>
                    </a:lnTo>
                    <a:lnTo>
                      <a:pt x="310" y="250"/>
                    </a:lnTo>
                    <a:lnTo>
                      <a:pt x="311" y="250"/>
                    </a:lnTo>
                    <a:lnTo>
                      <a:pt x="312" y="249"/>
                    </a:lnTo>
                    <a:lnTo>
                      <a:pt x="312" y="248"/>
                    </a:lnTo>
                    <a:lnTo>
                      <a:pt x="312" y="247"/>
                    </a:lnTo>
                    <a:lnTo>
                      <a:pt x="313" y="246"/>
                    </a:lnTo>
                    <a:lnTo>
                      <a:pt x="313" y="245"/>
                    </a:lnTo>
                    <a:lnTo>
                      <a:pt x="315" y="243"/>
                    </a:lnTo>
                    <a:lnTo>
                      <a:pt x="315" y="242"/>
                    </a:lnTo>
                    <a:lnTo>
                      <a:pt x="315" y="241"/>
                    </a:lnTo>
                    <a:lnTo>
                      <a:pt x="316" y="240"/>
                    </a:lnTo>
                    <a:lnTo>
                      <a:pt x="316" y="239"/>
                    </a:lnTo>
                    <a:lnTo>
                      <a:pt x="317" y="238"/>
                    </a:lnTo>
                    <a:lnTo>
                      <a:pt x="317" y="237"/>
                    </a:lnTo>
                    <a:lnTo>
                      <a:pt x="318" y="236"/>
                    </a:lnTo>
                    <a:lnTo>
                      <a:pt x="318" y="234"/>
                    </a:lnTo>
                    <a:lnTo>
                      <a:pt x="319" y="233"/>
                    </a:lnTo>
                    <a:lnTo>
                      <a:pt x="319" y="232"/>
                    </a:lnTo>
                    <a:lnTo>
                      <a:pt x="320" y="231"/>
                    </a:lnTo>
                    <a:lnTo>
                      <a:pt x="320" y="230"/>
                    </a:lnTo>
                    <a:lnTo>
                      <a:pt x="321" y="230"/>
                    </a:lnTo>
                    <a:lnTo>
                      <a:pt x="321" y="229"/>
                    </a:lnTo>
                    <a:lnTo>
                      <a:pt x="323" y="228"/>
                    </a:lnTo>
                    <a:lnTo>
                      <a:pt x="323" y="227"/>
                    </a:lnTo>
                    <a:lnTo>
                      <a:pt x="324" y="226"/>
                    </a:lnTo>
                    <a:lnTo>
                      <a:pt x="324" y="224"/>
                    </a:lnTo>
                    <a:lnTo>
                      <a:pt x="325" y="223"/>
                    </a:lnTo>
                    <a:lnTo>
                      <a:pt x="325" y="222"/>
                    </a:lnTo>
                    <a:lnTo>
                      <a:pt x="326" y="221"/>
                    </a:lnTo>
                    <a:lnTo>
                      <a:pt x="326" y="220"/>
                    </a:lnTo>
                    <a:lnTo>
                      <a:pt x="326" y="219"/>
                    </a:lnTo>
                    <a:lnTo>
                      <a:pt x="327" y="218"/>
                    </a:lnTo>
                    <a:lnTo>
                      <a:pt x="327" y="215"/>
                    </a:lnTo>
                    <a:lnTo>
                      <a:pt x="328" y="214"/>
                    </a:lnTo>
                    <a:lnTo>
                      <a:pt x="328" y="213"/>
                    </a:lnTo>
                    <a:lnTo>
                      <a:pt x="328" y="212"/>
                    </a:lnTo>
                    <a:lnTo>
                      <a:pt x="330" y="210"/>
                    </a:lnTo>
                    <a:lnTo>
                      <a:pt x="330" y="209"/>
                    </a:lnTo>
                    <a:lnTo>
                      <a:pt x="331" y="208"/>
                    </a:lnTo>
                    <a:lnTo>
                      <a:pt x="331" y="207"/>
                    </a:lnTo>
                    <a:lnTo>
                      <a:pt x="331" y="204"/>
                    </a:lnTo>
                    <a:lnTo>
                      <a:pt x="332" y="203"/>
                    </a:lnTo>
                    <a:lnTo>
                      <a:pt x="332" y="202"/>
                    </a:lnTo>
                    <a:lnTo>
                      <a:pt x="333" y="201"/>
                    </a:lnTo>
                    <a:lnTo>
                      <a:pt x="333" y="200"/>
                    </a:lnTo>
                    <a:lnTo>
                      <a:pt x="334" y="199"/>
                    </a:lnTo>
                    <a:lnTo>
                      <a:pt x="334" y="198"/>
                    </a:lnTo>
                    <a:lnTo>
                      <a:pt x="335" y="198"/>
                    </a:lnTo>
                    <a:lnTo>
                      <a:pt x="335" y="196"/>
                    </a:lnTo>
                    <a:lnTo>
                      <a:pt x="336" y="196"/>
                    </a:lnTo>
                    <a:lnTo>
                      <a:pt x="336" y="195"/>
                    </a:lnTo>
                    <a:lnTo>
                      <a:pt x="338" y="195"/>
                    </a:lnTo>
                    <a:lnTo>
                      <a:pt x="338" y="194"/>
                    </a:lnTo>
                    <a:lnTo>
                      <a:pt x="339" y="194"/>
                    </a:lnTo>
                    <a:lnTo>
                      <a:pt x="339" y="193"/>
                    </a:lnTo>
                    <a:lnTo>
                      <a:pt x="340" y="193"/>
                    </a:lnTo>
                    <a:lnTo>
                      <a:pt x="340" y="192"/>
                    </a:lnTo>
                    <a:lnTo>
                      <a:pt x="341" y="191"/>
                    </a:lnTo>
                    <a:lnTo>
                      <a:pt x="341" y="190"/>
                    </a:lnTo>
                    <a:lnTo>
                      <a:pt x="341" y="189"/>
                    </a:lnTo>
                    <a:lnTo>
                      <a:pt x="342" y="188"/>
                    </a:lnTo>
                    <a:lnTo>
                      <a:pt x="342" y="186"/>
                    </a:lnTo>
                    <a:lnTo>
                      <a:pt x="343" y="185"/>
                    </a:lnTo>
                    <a:lnTo>
                      <a:pt x="343" y="184"/>
                    </a:lnTo>
                    <a:lnTo>
                      <a:pt x="343" y="183"/>
                    </a:lnTo>
                    <a:lnTo>
                      <a:pt x="344" y="181"/>
                    </a:lnTo>
                    <a:lnTo>
                      <a:pt x="344" y="180"/>
                    </a:lnTo>
                    <a:lnTo>
                      <a:pt x="346" y="179"/>
                    </a:lnTo>
                    <a:lnTo>
                      <a:pt x="346" y="177"/>
                    </a:lnTo>
                    <a:lnTo>
                      <a:pt x="347" y="176"/>
                    </a:lnTo>
                    <a:lnTo>
                      <a:pt x="347" y="175"/>
                    </a:lnTo>
                    <a:lnTo>
                      <a:pt x="347" y="174"/>
                    </a:lnTo>
                    <a:lnTo>
                      <a:pt x="348" y="173"/>
                    </a:lnTo>
                    <a:lnTo>
                      <a:pt x="348" y="172"/>
                    </a:lnTo>
                    <a:lnTo>
                      <a:pt x="349" y="171"/>
                    </a:lnTo>
                    <a:lnTo>
                      <a:pt x="349" y="170"/>
                    </a:lnTo>
                    <a:lnTo>
                      <a:pt x="349" y="167"/>
                    </a:lnTo>
                    <a:lnTo>
                      <a:pt x="350" y="166"/>
                    </a:lnTo>
                    <a:lnTo>
                      <a:pt x="350" y="165"/>
                    </a:lnTo>
                    <a:lnTo>
                      <a:pt x="351" y="164"/>
                    </a:lnTo>
                    <a:lnTo>
                      <a:pt x="351" y="163"/>
                    </a:lnTo>
                    <a:lnTo>
                      <a:pt x="351" y="161"/>
                    </a:lnTo>
                    <a:lnTo>
                      <a:pt x="353" y="158"/>
                    </a:lnTo>
                    <a:lnTo>
                      <a:pt x="353" y="156"/>
                    </a:lnTo>
                    <a:lnTo>
                      <a:pt x="354" y="154"/>
                    </a:lnTo>
                    <a:lnTo>
                      <a:pt x="354" y="152"/>
                    </a:lnTo>
                    <a:lnTo>
                      <a:pt x="354" y="150"/>
                    </a:lnTo>
                    <a:lnTo>
                      <a:pt x="355" y="147"/>
                    </a:lnTo>
                    <a:lnTo>
                      <a:pt x="355" y="144"/>
                    </a:lnTo>
                    <a:lnTo>
                      <a:pt x="356" y="141"/>
                    </a:lnTo>
                    <a:lnTo>
                      <a:pt x="356" y="137"/>
                    </a:lnTo>
                    <a:lnTo>
                      <a:pt x="357" y="134"/>
                    </a:lnTo>
                    <a:lnTo>
                      <a:pt x="357" y="131"/>
                    </a:lnTo>
                    <a:lnTo>
                      <a:pt x="357" y="127"/>
                    </a:lnTo>
                    <a:lnTo>
                      <a:pt x="358" y="124"/>
                    </a:lnTo>
                    <a:lnTo>
                      <a:pt x="358" y="121"/>
                    </a:lnTo>
                    <a:lnTo>
                      <a:pt x="359" y="117"/>
                    </a:lnTo>
                    <a:lnTo>
                      <a:pt x="359" y="114"/>
                    </a:lnTo>
                    <a:lnTo>
                      <a:pt x="359" y="110"/>
                    </a:lnTo>
                    <a:lnTo>
                      <a:pt x="361" y="107"/>
                    </a:lnTo>
                    <a:lnTo>
                      <a:pt x="361" y="104"/>
                    </a:lnTo>
                    <a:lnTo>
                      <a:pt x="362" y="102"/>
                    </a:lnTo>
                    <a:lnTo>
                      <a:pt x="362" y="98"/>
                    </a:lnTo>
                    <a:lnTo>
                      <a:pt x="362" y="96"/>
                    </a:lnTo>
                    <a:lnTo>
                      <a:pt x="363" y="93"/>
                    </a:lnTo>
                    <a:lnTo>
                      <a:pt x="363" y="90"/>
                    </a:lnTo>
                    <a:lnTo>
                      <a:pt x="364" y="88"/>
                    </a:lnTo>
                    <a:lnTo>
                      <a:pt x="364" y="86"/>
                    </a:lnTo>
                    <a:lnTo>
                      <a:pt x="364" y="84"/>
                    </a:lnTo>
                    <a:lnTo>
                      <a:pt x="365" y="81"/>
                    </a:lnTo>
                    <a:lnTo>
                      <a:pt x="365" y="79"/>
                    </a:lnTo>
                    <a:lnTo>
                      <a:pt x="366" y="77"/>
                    </a:lnTo>
                    <a:lnTo>
                      <a:pt x="366" y="76"/>
                    </a:lnTo>
                    <a:lnTo>
                      <a:pt x="367" y="74"/>
                    </a:lnTo>
                    <a:lnTo>
                      <a:pt x="367" y="72"/>
                    </a:lnTo>
                    <a:lnTo>
                      <a:pt x="367" y="70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0" y="66"/>
                    </a:lnTo>
                    <a:lnTo>
                      <a:pt x="370" y="65"/>
                    </a:lnTo>
                    <a:lnTo>
                      <a:pt x="370" y="64"/>
                    </a:lnTo>
                    <a:lnTo>
                      <a:pt x="371" y="61"/>
                    </a:lnTo>
                    <a:lnTo>
                      <a:pt x="371" y="60"/>
                    </a:lnTo>
                    <a:lnTo>
                      <a:pt x="372" y="59"/>
                    </a:lnTo>
                    <a:lnTo>
                      <a:pt x="372" y="58"/>
                    </a:lnTo>
                    <a:lnTo>
                      <a:pt x="372" y="57"/>
                    </a:lnTo>
                    <a:lnTo>
                      <a:pt x="373" y="56"/>
                    </a:lnTo>
                    <a:lnTo>
                      <a:pt x="373" y="55"/>
                    </a:lnTo>
                    <a:lnTo>
                      <a:pt x="374" y="53"/>
                    </a:lnTo>
                    <a:lnTo>
                      <a:pt x="374" y="52"/>
                    </a:lnTo>
                    <a:lnTo>
                      <a:pt x="376" y="52"/>
                    </a:lnTo>
                    <a:lnTo>
                      <a:pt x="376" y="51"/>
                    </a:lnTo>
                    <a:lnTo>
                      <a:pt x="376" y="50"/>
                    </a:lnTo>
                    <a:lnTo>
                      <a:pt x="377" y="49"/>
                    </a:lnTo>
                    <a:lnTo>
                      <a:pt x="378" y="48"/>
                    </a:lnTo>
                    <a:lnTo>
                      <a:pt x="378" y="47"/>
                    </a:lnTo>
                    <a:lnTo>
                      <a:pt x="379" y="46"/>
                    </a:lnTo>
                    <a:lnTo>
                      <a:pt x="379" y="45"/>
                    </a:lnTo>
                    <a:lnTo>
                      <a:pt x="380" y="45"/>
                    </a:lnTo>
                    <a:lnTo>
                      <a:pt x="380" y="43"/>
                    </a:lnTo>
                    <a:lnTo>
                      <a:pt x="381" y="42"/>
                    </a:lnTo>
                    <a:lnTo>
                      <a:pt x="381" y="41"/>
                    </a:lnTo>
                    <a:lnTo>
                      <a:pt x="382" y="41"/>
                    </a:lnTo>
                    <a:lnTo>
                      <a:pt x="382" y="40"/>
                    </a:lnTo>
                    <a:lnTo>
                      <a:pt x="382" y="39"/>
                    </a:lnTo>
                    <a:lnTo>
                      <a:pt x="384" y="39"/>
                    </a:lnTo>
                    <a:lnTo>
                      <a:pt x="384" y="38"/>
                    </a:lnTo>
                    <a:lnTo>
                      <a:pt x="385" y="37"/>
                    </a:lnTo>
                    <a:lnTo>
                      <a:pt x="386" y="36"/>
                    </a:lnTo>
                    <a:lnTo>
                      <a:pt x="386" y="34"/>
                    </a:lnTo>
                    <a:lnTo>
                      <a:pt x="387" y="33"/>
                    </a:lnTo>
                    <a:lnTo>
                      <a:pt x="387" y="32"/>
                    </a:lnTo>
                    <a:lnTo>
                      <a:pt x="388" y="31"/>
                    </a:lnTo>
                    <a:lnTo>
                      <a:pt x="388" y="30"/>
                    </a:lnTo>
                    <a:lnTo>
                      <a:pt x="389" y="29"/>
                    </a:lnTo>
                    <a:lnTo>
                      <a:pt x="389" y="28"/>
                    </a:lnTo>
                    <a:lnTo>
                      <a:pt x="390" y="28"/>
                    </a:lnTo>
                    <a:lnTo>
                      <a:pt x="390" y="27"/>
                    </a:lnTo>
                    <a:lnTo>
                      <a:pt x="392" y="26"/>
                    </a:lnTo>
                    <a:lnTo>
                      <a:pt x="392" y="24"/>
                    </a:lnTo>
                    <a:lnTo>
                      <a:pt x="393" y="24"/>
                    </a:lnTo>
                    <a:lnTo>
                      <a:pt x="393" y="23"/>
                    </a:lnTo>
                    <a:lnTo>
                      <a:pt x="394" y="22"/>
                    </a:lnTo>
                    <a:lnTo>
                      <a:pt x="395" y="21"/>
                    </a:lnTo>
                    <a:lnTo>
                      <a:pt x="396" y="20"/>
                    </a:lnTo>
                    <a:lnTo>
                      <a:pt x="397" y="19"/>
                    </a:lnTo>
                    <a:lnTo>
                      <a:pt x="399" y="18"/>
                    </a:lnTo>
                    <a:lnTo>
                      <a:pt x="400" y="17"/>
                    </a:lnTo>
                    <a:lnTo>
                      <a:pt x="401" y="17"/>
                    </a:lnTo>
                    <a:lnTo>
                      <a:pt x="401" y="15"/>
                    </a:lnTo>
                    <a:lnTo>
                      <a:pt x="402" y="15"/>
                    </a:lnTo>
                    <a:lnTo>
                      <a:pt x="403" y="14"/>
                    </a:lnTo>
                    <a:lnTo>
                      <a:pt x="404" y="14"/>
                    </a:lnTo>
                    <a:lnTo>
                      <a:pt x="404" y="13"/>
                    </a:lnTo>
                    <a:lnTo>
                      <a:pt x="405" y="13"/>
                    </a:lnTo>
                    <a:lnTo>
                      <a:pt x="407" y="13"/>
                    </a:lnTo>
                    <a:lnTo>
                      <a:pt x="407" y="12"/>
                    </a:lnTo>
                    <a:lnTo>
                      <a:pt x="408" y="12"/>
                    </a:lnTo>
                    <a:lnTo>
                      <a:pt x="409" y="12"/>
                    </a:lnTo>
                    <a:lnTo>
                      <a:pt x="409" y="11"/>
                    </a:lnTo>
                    <a:lnTo>
                      <a:pt x="410" y="11"/>
                    </a:lnTo>
                    <a:lnTo>
                      <a:pt x="411" y="11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5" y="10"/>
                    </a:lnTo>
                    <a:lnTo>
                      <a:pt x="416" y="9"/>
                    </a:lnTo>
                    <a:lnTo>
                      <a:pt x="417" y="9"/>
                    </a:lnTo>
                    <a:lnTo>
                      <a:pt x="418" y="9"/>
                    </a:lnTo>
                    <a:lnTo>
                      <a:pt x="419" y="8"/>
                    </a:lnTo>
                    <a:lnTo>
                      <a:pt x="420" y="8"/>
                    </a:lnTo>
                    <a:lnTo>
                      <a:pt x="422" y="8"/>
                    </a:lnTo>
                    <a:lnTo>
                      <a:pt x="423" y="8"/>
                    </a:lnTo>
                    <a:lnTo>
                      <a:pt x="423" y="7"/>
                    </a:lnTo>
                    <a:lnTo>
                      <a:pt x="424" y="7"/>
                    </a:lnTo>
                    <a:lnTo>
                      <a:pt x="425" y="7"/>
                    </a:lnTo>
                    <a:lnTo>
                      <a:pt x="426" y="7"/>
                    </a:lnTo>
                    <a:lnTo>
                      <a:pt x="427" y="7"/>
                    </a:lnTo>
                    <a:lnTo>
                      <a:pt x="427" y="5"/>
                    </a:lnTo>
                    <a:lnTo>
                      <a:pt x="428" y="5"/>
                    </a:lnTo>
                    <a:lnTo>
                      <a:pt x="430" y="5"/>
                    </a:lnTo>
                    <a:lnTo>
                      <a:pt x="431" y="5"/>
                    </a:lnTo>
                    <a:lnTo>
                      <a:pt x="432" y="5"/>
                    </a:lnTo>
                    <a:lnTo>
                      <a:pt x="433" y="4"/>
                    </a:lnTo>
                    <a:lnTo>
                      <a:pt x="434" y="4"/>
                    </a:lnTo>
                    <a:lnTo>
                      <a:pt x="435" y="4"/>
                    </a:lnTo>
                    <a:lnTo>
                      <a:pt x="437" y="4"/>
                    </a:lnTo>
                    <a:lnTo>
                      <a:pt x="438" y="4"/>
                    </a:lnTo>
                    <a:lnTo>
                      <a:pt x="439" y="4"/>
                    </a:lnTo>
                    <a:lnTo>
                      <a:pt x="440" y="3"/>
                    </a:lnTo>
                    <a:lnTo>
                      <a:pt x="441" y="3"/>
                    </a:lnTo>
                    <a:lnTo>
                      <a:pt x="442" y="3"/>
                    </a:lnTo>
                    <a:lnTo>
                      <a:pt x="443" y="3"/>
                    </a:lnTo>
                    <a:lnTo>
                      <a:pt x="445" y="3"/>
                    </a:lnTo>
                    <a:lnTo>
                      <a:pt x="446" y="3"/>
                    </a:lnTo>
                    <a:lnTo>
                      <a:pt x="447" y="3"/>
                    </a:lnTo>
                    <a:lnTo>
                      <a:pt x="447" y="2"/>
                    </a:lnTo>
                    <a:lnTo>
                      <a:pt x="448" y="2"/>
                    </a:lnTo>
                    <a:lnTo>
                      <a:pt x="449" y="2"/>
                    </a:lnTo>
                    <a:lnTo>
                      <a:pt x="450" y="2"/>
                    </a:lnTo>
                    <a:lnTo>
                      <a:pt x="451" y="2"/>
                    </a:lnTo>
                    <a:lnTo>
                      <a:pt x="453" y="2"/>
                    </a:lnTo>
                    <a:lnTo>
                      <a:pt x="454" y="2"/>
                    </a:lnTo>
                    <a:lnTo>
                      <a:pt x="455" y="2"/>
                    </a:lnTo>
                    <a:lnTo>
                      <a:pt x="456" y="2"/>
                    </a:lnTo>
                    <a:lnTo>
                      <a:pt x="456" y="1"/>
                    </a:lnTo>
                    <a:lnTo>
                      <a:pt x="457" y="1"/>
                    </a:lnTo>
                    <a:lnTo>
                      <a:pt x="458" y="1"/>
                    </a:lnTo>
                    <a:lnTo>
                      <a:pt x="460" y="1"/>
                    </a:lnTo>
                    <a:lnTo>
                      <a:pt x="461" y="1"/>
                    </a:lnTo>
                    <a:lnTo>
                      <a:pt x="462" y="1"/>
                    </a:lnTo>
                    <a:lnTo>
                      <a:pt x="463" y="1"/>
                    </a:lnTo>
                    <a:lnTo>
                      <a:pt x="464" y="1"/>
                    </a:lnTo>
                    <a:lnTo>
                      <a:pt x="465" y="1"/>
                    </a:lnTo>
                    <a:lnTo>
                      <a:pt x="466" y="1"/>
                    </a:lnTo>
                    <a:lnTo>
                      <a:pt x="466" y="0"/>
                    </a:lnTo>
                    <a:lnTo>
                      <a:pt x="468" y="0"/>
                    </a:lnTo>
                    <a:lnTo>
                      <a:pt x="469" y="0"/>
                    </a:lnTo>
                    <a:lnTo>
                      <a:pt x="470" y="0"/>
                    </a:lnTo>
                    <a:lnTo>
                      <a:pt x="471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09" name="Line 65"/>
              <p:cNvSpPr>
                <a:spLocks noChangeShapeType="1"/>
              </p:cNvSpPr>
              <p:nvPr/>
            </p:nvSpPr>
            <p:spPr bwMode="auto">
              <a:xfrm>
                <a:off x="1633" y="2278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10" name="Rectangle 66"/>
              <p:cNvSpPr>
                <a:spLocks noChangeArrowheads="1"/>
              </p:cNvSpPr>
              <p:nvPr/>
            </p:nvSpPr>
            <p:spPr bwMode="auto">
              <a:xfrm>
                <a:off x="1068" y="2271"/>
                <a:ext cx="1" cy="1417"/>
              </a:xfrm>
              <a:prstGeom prst="rect">
                <a:avLst/>
              </a:prstGeom>
              <a:solidFill>
                <a:srgbClr val="000000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273" name="Group 67"/>
            <p:cNvGrpSpPr>
              <a:grpSpLocks/>
            </p:cNvGrpSpPr>
            <p:nvPr/>
          </p:nvGrpSpPr>
          <p:grpSpPr bwMode="auto">
            <a:xfrm>
              <a:off x="3199" y="1662"/>
              <a:ext cx="1915" cy="960"/>
              <a:chOff x="1727" y="1871"/>
              <a:chExt cx="1915" cy="1504"/>
            </a:xfrm>
          </p:grpSpPr>
          <p:sp>
            <p:nvSpPr>
              <p:cNvPr id="53274" name="Rectangle 68"/>
              <p:cNvSpPr>
                <a:spLocks noChangeArrowheads="1"/>
              </p:cNvSpPr>
              <p:nvPr/>
            </p:nvSpPr>
            <p:spPr bwMode="auto">
              <a:xfrm rot="-5400000">
                <a:off x="1749" y="2343"/>
                <a:ext cx="940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5" name="Line 69"/>
              <p:cNvSpPr>
                <a:spLocks noChangeShapeType="1"/>
              </p:cNvSpPr>
              <p:nvPr/>
            </p:nvSpPr>
            <p:spPr bwMode="auto">
              <a:xfrm rot="-5400000">
                <a:off x="2181" y="2777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6" name="Line 70"/>
              <p:cNvSpPr>
                <a:spLocks noChangeShapeType="1"/>
              </p:cNvSpPr>
              <p:nvPr/>
            </p:nvSpPr>
            <p:spPr bwMode="auto">
              <a:xfrm rot="-5400000">
                <a:off x="2181" y="2589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7" name="Line 71"/>
              <p:cNvSpPr>
                <a:spLocks noChangeShapeType="1"/>
              </p:cNvSpPr>
              <p:nvPr/>
            </p:nvSpPr>
            <p:spPr bwMode="auto">
              <a:xfrm rot="-5400000">
                <a:off x="2181" y="2401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8" name="Line 72"/>
              <p:cNvSpPr>
                <a:spLocks noChangeShapeType="1"/>
              </p:cNvSpPr>
              <p:nvPr/>
            </p:nvSpPr>
            <p:spPr bwMode="auto">
              <a:xfrm rot="-5400000">
                <a:off x="2181" y="2212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79" name="Line 73"/>
              <p:cNvSpPr>
                <a:spLocks noChangeShapeType="1"/>
              </p:cNvSpPr>
              <p:nvPr/>
            </p:nvSpPr>
            <p:spPr bwMode="auto">
              <a:xfrm rot="-5400000">
                <a:off x="2181" y="2023"/>
                <a:ext cx="0" cy="7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0" name="Rectangle 74"/>
              <p:cNvSpPr>
                <a:spLocks noChangeArrowheads="1"/>
              </p:cNvSpPr>
              <p:nvPr/>
            </p:nvSpPr>
            <p:spPr bwMode="auto">
              <a:xfrm rot="-5400000">
                <a:off x="3172" y="2343"/>
                <a:ext cx="940" cy="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1" name="Rectangle 75"/>
              <p:cNvSpPr>
                <a:spLocks noChangeArrowheads="1"/>
              </p:cNvSpPr>
              <p:nvPr/>
            </p:nvSpPr>
            <p:spPr bwMode="auto">
              <a:xfrm>
                <a:off x="1728" y="2730"/>
                <a:ext cx="490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-4.2</a:t>
                </a:r>
                <a:endParaRPr lang="en-US"/>
              </a:p>
            </p:txBody>
          </p:sp>
          <p:sp>
            <p:nvSpPr>
              <p:cNvPr id="53282" name="Rectangle 76"/>
              <p:cNvSpPr>
                <a:spLocks noChangeArrowheads="1"/>
              </p:cNvSpPr>
              <p:nvPr/>
            </p:nvSpPr>
            <p:spPr bwMode="auto">
              <a:xfrm>
                <a:off x="1728" y="2352"/>
                <a:ext cx="49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-4.0</a:t>
                </a:r>
                <a:endParaRPr lang="en-US"/>
              </a:p>
            </p:txBody>
          </p:sp>
          <p:sp>
            <p:nvSpPr>
              <p:cNvPr id="53283" name="Rectangle 77"/>
              <p:cNvSpPr>
                <a:spLocks noChangeArrowheads="1"/>
              </p:cNvSpPr>
              <p:nvPr/>
            </p:nvSpPr>
            <p:spPr bwMode="auto">
              <a:xfrm>
                <a:off x="1727" y="1974"/>
                <a:ext cx="490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-3.8</a:t>
                </a:r>
                <a:endParaRPr lang="en-US"/>
              </a:p>
            </p:txBody>
          </p:sp>
          <p:sp>
            <p:nvSpPr>
              <p:cNvPr id="53284" name="Rectangle 78"/>
              <p:cNvSpPr>
                <a:spLocks noChangeArrowheads="1"/>
              </p:cNvSpPr>
              <p:nvPr/>
            </p:nvSpPr>
            <p:spPr bwMode="auto">
              <a:xfrm rot="-5400000">
                <a:off x="2930" y="2103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5" name="Line 79"/>
              <p:cNvSpPr>
                <a:spLocks noChangeShapeType="1"/>
              </p:cNvSpPr>
              <p:nvPr/>
            </p:nvSpPr>
            <p:spPr bwMode="auto">
              <a:xfrm rot="-5400000">
                <a:off x="3128" y="2854"/>
                <a:ext cx="7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6" name="Line 80"/>
              <p:cNvSpPr>
                <a:spLocks noChangeShapeType="1"/>
              </p:cNvSpPr>
              <p:nvPr/>
            </p:nvSpPr>
            <p:spPr bwMode="auto">
              <a:xfrm rot="-5400000">
                <a:off x="2654" y="2854"/>
                <a:ext cx="79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7" name="Rectangle 81"/>
              <p:cNvSpPr>
                <a:spLocks noChangeArrowheads="1"/>
              </p:cNvSpPr>
              <p:nvPr/>
            </p:nvSpPr>
            <p:spPr bwMode="auto">
              <a:xfrm rot="-5400000">
                <a:off x="2930" y="1161"/>
                <a:ext cx="1" cy="142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88" name="Rectangle 82"/>
              <p:cNvSpPr>
                <a:spLocks noChangeArrowheads="1"/>
              </p:cNvSpPr>
              <p:nvPr/>
            </p:nvSpPr>
            <p:spPr bwMode="auto">
              <a:xfrm>
                <a:off x="3020" y="2969"/>
                <a:ext cx="395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0.2</a:t>
                </a:r>
                <a:endParaRPr lang="en-US"/>
              </a:p>
            </p:txBody>
          </p:sp>
          <p:sp>
            <p:nvSpPr>
              <p:cNvPr id="53289" name="Rectangle 83"/>
              <p:cNvSpPr>
                <a:spLocks noChangeArrowheads="1"/>
              </p:cNvSpPr>
              <p:nvPr/>
            </p:nvSpPr>
            <p:spPr bwMode="auto">
              <a:xfrm>
                <a:off x="2548" y="2969"/>
                <a:ext cx="395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000000"/>
                    </a:solidFill>
                  </a:rPr>
                  <a:t>0.1</a:t>
                </a:r>
                <a:endParaRPr lang="en-US"/>
              </a:p>
            </p:txBody>
          </p:sp>
          <p:sp>
            <p:nvSpPr>
              <p:cNvPr id="53290" name="Freeform 84"/>
              <p:cNvSpPr>
                <a:spLocks/>
              </p:cNvSpPr>
              <p:nvPr/>
            </p:nvSpPr>
            <p:spPr bwMode="auto">
              <a:xfrm rot="-5400000">
                <a:off x="2224" y="2415"/>
                <a:ext cx="470" cy="329"/>
              </a:xfrm>
              <a:custGeom>
                <a:avLst/>
                <a:gdLst>
                  <a:gd name="T0" fmla="*/ 7 w 470"/>
                  <a:gd name="T1" fmla="*/ 6 h 329"/>
                  <a:gd name="T2" fmla="*/ 15 w 470"/>
                  <a:gd name="T3" fmla="*/ 10 h 329"/>
                  <a:gd name="T4" fmla="*/ 22 w 470"/>
                  <a:gd name="T5" fmla="*/ 21 h 329"/>
                  <a:gd name="T6" fmla="*/ 30 w 470"/>
                  <a:gd name="T7" fmla="*/ 42 h 329"/>
                  <a:gd name="T8" fmla="*/ 37 w 470"/>
                  <a:gd name="T9" fmla="*/ 56 h 329"/>
                  <a:gd name="T10" fmla="*/ 45 w 470"/>
                  <a:gd name="T11" fmla="*/ 52 h 329"/>
                  <a:gd name="T12" fmla="*/ 52 w 470"/>
                  <a:gd name="T13" fmla="*/ 58 h 329"/>
                  <a:gd name="T14" fmla="*/ 60 w 470"/>
                  <a:gd name="T15" fmla="*/ 61 h 329"/>
                  <a:gd name="T16" fmla="*/ 66 w 470"/>
                  <a:gd name="T17" fmla="*/ 64 h 329"/>
                  <a:gd name="T18" fmla="*/ 75 w 470"/>
                  <a:gd name="T19" fmla="*/ 64 h 329"/>
                  <a:gd name="T20" fmla="*/ 83 w 470"/>
                  <a:gd name="T21" fmla="*/ 77 h 329"/>
                  <a:gd name="T22" fmla="*/ 90 w 470"/>
                  <a:gd name="T23" fmla="*/ 92 h 329"/>
                  <a:gd name="T24" fmla="*/ 98 w 470"/>
                  <a:gd name="T25" fmla="*/ 103 h 329"/>
                  <a:gd name="T26" fmla="*/ 104 w 470"/>
                  <a:gd name="T27" fmla="*/ 109 h 329"/>
                  <a:gd name="T28" fmla="*/ 113 w 470"/>
                  <a:gd name="T29" fmla="*/ 117 h 329"/>
                  <a:gd name="T30" fmla="*/ 119 w 470"/>
                  <a:gd name="T31" fmla="*/ 118 h 329"/>
                  <a:gd name="T32" fmla="*/ 127 w 470"/>
                  <a:gd name="T33" fmla="*/ 99 h 329"/>
                  <a:gd name="T34" fmla="*/ 134 w 470"/>
                  <a:gd name="T35" fmla="*/ 85 h 329"/>
                  <a:gd name="T36" fmla="*/ 142 w 470"/>
                  <a:gd name="T37" fmla="*/ 78 h 329"/>
                  <a:gd name="T38" fmla="*/ 149 w 470"/>
                  <a:gd name="T39" fmla="*/ 96 h 329"/>
                  <a:gd name="T40" fmla="*/ 157 w 470"/>
                  <a:gd name="T41" fmla="*/ 112 h 329"/>
                  <a:gd name="T42" fmla="*/ 165 w 470"/>
                  <a:gd name="T43" fmla="*/ 114 h 329"/>
                  <a:gd name="T44" fmla="*/ 172 w 470"/>
                  <a:gd name="T45" fmla="*/ 125 h 329"/>
                  <a:gd name="T46" fmla="*/ 180 w 470"/>
                  <a:gd name="T47" fmla="*/ 131 h 329"/>
                  <a:gd name="T48" fmla="*/ 187 w 470"/>
                  <a:gd name="T49" fmla="*/ 140 h 329"/>
                  <a:gd name="T50" fmla="*/ 195 w 470"/>
                  <a:gd name="T51" fmla="*/ 140 h 329"/>
                  <a:gd name="T52" fmla="*/ 202 w 470"/>
                  <a:gd name="T53" fmla="*/ 121 h 329"/>
                  <a:gd name="T54" fmla="*/ 210 w 470"/>
                  <a:gd name="T55" fmla="*/ 123 h 329"/>
                  <a:gd name="T56" fmla="*/ 217 w 470"/>
                  <a:gd name="T57" fmla="*/ 124 h 329"/>
                  <a:gd name="T58" fmla="*/ 225 w 470"/>
                  <a:gd name="T59" fmla="*/ 142 h 329"/>
                  <a:gd name="T60" fmla="*/ 233 w 470"/>
                  <a:gd name="T61" fmla="*/ 170 h 329"/>
                  <a:gd name="T62" fmla="*/ 240 w 470"/>
                  <a:gd name="T63" fmla="*/ 165 h 329"/>
                  <a:gd name="T64" fmla="*/ 248 w 470"/>
                  <a:gd name="T65" fmla="*/ 163 h 329"/>
                  <a:gd name="T66" fmla="*/ 255 w 470"/>
                  <a:gd name="T67" fmla="*/ 176 h 329"/>
                  <a:gd name="T68" fmla="*/ 263 w 470"/>
                  <a:gd name="T69" fmla="*/ 179 h 329"/>
                  <a:gd name="T70" fmla="*/ 270 w 470"/>
                  <a:gd name="T71" fmla="*/ 166 h 329"/>
                  <a:gd name="T72" fmla="*/ 278 w 470"/>
                  <a:gd name="T73" fmla="*/ 189 h 329"/>
                  <a:gd name="T74" fmla="*/ 285 w 470"/>
                  <a:gd name="T75" fmla="*/ 220 h 329"/>
                  <a:gd name="T76" fmla="*/ 293 w 470"/>
                  <a:gd name="T77" fmla="*/ 239 h 329"/>
                  <a:gd name="T78" fmla="*/ 301 w 470"/>
                  <a:gd name="T79" fmla="*/ 241 h 329"/>
                  <a:gd name="T80" fmla="*/ 308 w 470"/>
                  <a:gd name="T81" fmla="*/ 245 h 329"/>
                  <a:gd name="T82" fmla="*/ 316 w 470"/>
                  <a:gd name="T83" fmla="*/ 256 h 329"/>
                  <a:gd name="T84" fmla="*/ 323 w 470"/>
                  <a:gd name="T85" fmla="*/ 273 h 329"/>
                  <a:gd name="T86" fmla="*/ 331 w 470"/>
                  <a:gd name="T87" fmla="*/ 278 h 329"/>
                  <a:gd name="T88" fmla="*/ 338 w 470"/>
                  <a:gd name="T89" fmla="*/ 259 h 329"/>
                  <a:gd name="T90" fmla="*/ 346 w 470"/>
                  <a:gd name="T91" fmla="*/ 251 h 329"/>
                  <a:gd name="T92" fmla="*/ 353 w 470"/>
                  <a:gd name="T93" fmla="*/ 252 h 329"/>
                  <a:gd name="T94" fmla="*/ 361 w 470"/>
                  <a:gd name="T95" fmla="*/ 251 h 329"/>
                  <a:gd name="T96" fmla="*/ 368 w 470"/>
                  <a:gd name="T97" fmla="*/ 262 h 329"/>
                  <a:gd name="T98" fmla="*/ 376 w 470"/>
                  <a:gd name="T99" fmla="*/ 311 h 329"/>
                  <a:gd name="T100" fmla="*/ 384 w 470"/>
                  <a:gd name="T101" fmla="*/ 327 h 329"/>
                  <a:gd name="T102" fmla="*/ 391 w 470"/>
                  <a:gd name="T103" fmla="*/ 293 h 329"/>
                  <a:gd name="T104" fmla="*/ 399 w 470"/>
                  <a:gd name="T105" fmla="*/ 271 h 329"/>
                  <a:gd name="T106" fmla="*/ 406 w 470"/>
                  <a:gd name="T107" fmla="*/ 271 h 329"/>
                  <a:gd name="T108" fmla="*/ 414 w 470"/>
                  <a:gd name="T109" fmla="*/ 271 h 329"/>
                  <a:gd name="T110" fmla="*/ 421 w 470"/>
                  <a:gd name="T111" fmla="*/ 276 h 329"/>
                  <a:gd name="T112" fmla="*/ 429 w 470"/>
                  <a:gd name="T113" fmla="*/ 281 h 329"/>
                  <a:gd name="T114" fmla="*/ 436 w 470"/>
                  <a:gd name="T115" fmla="*/ 275 h 329"/>
                  <a:gd name="T116" fmla="*/ 444 w 470"/>
                  <a:gd name="T117" fmla="*/ 279 h 329"/>
                  <a:gd name="T118" fmla="*/ 452 w 470"/>
                  <a:gd name="T119" fmla="*/ 300 h 329"/>
                  <a:gd name="T120" fmla="*/ 459 w 470"/>
                  <a:gd name="T121" fmla="*/ 314 h 329"/>
                  <a:gd name="T122" fmla="*/ 467 w 470"/>
                  <a:gd name="T123" fmla="*/ 299 h 329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0"/>
                  <a:gd name="T187" fmla="*/ 0 h 329"/>
                  <a:gd name="T188" fmla="*/ 470 w 470"/>
                  <a:gd name="T189" fmla="*/ 329 h 329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0" h="329">
                    <a:moveTo>
                      <a:pt x="0" y="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8" y="7"/>
                    </a:lnTo>
                    <a:lnTo>
                      <a:pt x="9" y="8"/>
                    </a:lnTo>
                    <a:lnTo>
                      <a:pt x="10" y="8"/>
                    </a:lnTo>
                    <a:lnTo>
                      <a:pt x="10" y="9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5" y="10"/>
                    </a:lnTo>
                    <a:lnTo>
                      <a:pt x="16" y="11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8" y="13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7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4" y="26"/>
                    </a:lnTo>
                    <a:lnTo>
                      <a:pt x="24" y="27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5" y="31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7" y="38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0" y="45"/>
                    </a:lnTo>
                    <a:lnTo>
                      <a:pt x="31" y="46"/>
                    </a:lnTo>
                    <a:lnTo>
                      <a:pt x="31" y="47"/>
                    </a:lnTo>
                    <a:lnTo>
                      <a:pt x="32" y="48"/>
                    </a:lnTo>
                    <a:lnTo>
                      <a:pt x="32" y="49"/>
                    </a:lnTo>
                    <a:lnTo>
                      <a:pt x="33" y="50"/>
                    </a:lnTo>
                    <a:lnTo>
                      <a:pt x="33" y="51"/>
                    </a:lnTo>
                    <a:lnTo>
                      <a:pt x="33" y="52"/>
                    </a:lnTo>
                    <a:lnTo>
                      <a:pt x="34" y="54"/>
                    </a:lnTo>
                    <a:lnTo>
                      <a:pt x="35" y="55"/>
                    </a:lnTo>
                    <a:lnTo>
                      <a:pt x="37" y="56"/>
                    </a:lnTo>
                    <a:lnTo>
                      <a:pt x="38" y="56"/>
                    </a:lnTo>
                    <a:lnTo>
                      <a:pt x="39" y="55"/>
                    </a:lnTo>
                    <a:lnTo>
                      <a:pt x="40" y="55"/>
                    </a:lnTo>
                    <a:lnTo>
                      <a:pt x="40" y="54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6" y="54"/>
                    </a:lnTo>
                    <a:lnTo>
                      <a:pt x="47" y="54"/>
                    </a:lnTo>
                    <a:lnTo>
                      <a:pt x="47" y="55"/>
                    </a:lnTo>
                    <a:lnTo>
                      <a:pt x="48" y="55"/>
                    </a:lnTo>
                    <a:lnTo>
                      <a:pt x="48" y="56"/>
                    </a:lnTo>
                    <a:lnTo>
                      <a:pt x="49" y="56"/>
                    </a:lnTo>
                    <a:lnTo>
                      <a:pt x="50" y="57"/>
                    </a:lnTo>
                    <a:lnTo>
                      <a:pt x="52" y="58"/>
                    </a:lnTo>
                    <a:lnTo>
                      <a:pt x="53" y="58"/>
                    </a:lnTo>
                    <a:lnTo>
                      <a:pt x="54" y="58"/>
                    </a:lnTo>
                    <a:lnTo>
                      <a:pt x="54" y="59"/>
                    </a:lnTo>
                    <a:lnTo>
                      <a:pt x="55" y="59"/>
                    </a:lnTo>
                    <a:lnTo>
                      <a:pt x="56" y="59"/>
                    </a:lnTo>
                    <a:lnTo>
                      <a:pt x="57" y="59"/>
                    </a:lnTo>
                    <a:lnTo>
                      <a:pt x="57" y="60"/>
                    </a:lnTo>
                    <a:lnTo>
                      <a:pt x="58" y="60"/>
                    </a:lnTo>
                    <a:lnTo>
                      <a:pt x="60" y="61"/>
                    </a:lnTo>
                    <a:lnTo>
                      <a:pt x="61" y="61"/>
                    </a:lnTo>
                    <a:lnTo>
                      <a:pt x="62" y="63"/>
                    </a:lnTo>
                    <a:lnTo>
                      <a:pt x="63" y="63"/>
                    </a:lnTo>
                    <a:lnTo>
                      <a:pt x="63" y="64"/>
                    </a:lnTo>
                    <a:lnTo>
                      <a:pt x="64" y="64"/>
                    </a:lnTo>
                    <a:lnTo>
                      <a:pt x="65" y="64"/>
                    </a:lnTo>
                    <a:lnTo>
                      <a:pt x="66" y="64"/>
                    </a:lnTo>
                    <a:lnTo>
                      <a:pt x="68" y="64"/>
                    </a:lnTo>
                    <a:lnTo>
                      <a:pt x="68" y="63"/>
                    </a:lnTo>
                    <a:lnTo>
                      <a:pt x="69" y="63"/>
                    </a:lnTo>
                    <a:lnTo>
                      <a:pt x="70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2" y="61"/>
                    </a:lnTo>
                    <a:lnTo>
                      <a:pt x="72" y="63"/>
                    </a:lnTo>
                    <a:lnTo>
                      <a:pt x="73" y="63"/>
                    </a:lnTo>
                    <a:lnTo>
                      <a:pt x="75" y="63"/>
                    </a:lnTo>
                    <a:lnTo>
                      <a:pt x="75" y="64"/>
                    </a:lnTo>
                    <a:lnTo>
                      <a:pt x="76" y="65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7" y="68"/>
                    </a:lnTo>
                    <a:lnTo>
                      <a:pt x="78" y="68"/>
                    </a:lnTo>
                    <a:lnTo>
                      <a:pt x="78" y="69"/>
                    </a:lnTo>
                    <a:lnTo>
                      <a:pt x="79" y="70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80" y="74"/>
                    </a:lnTo>
                    <a:lnTo>
                      <a:pt x="80" y="75"/>
                    </a:lnTo>
                    <a:lnTo>
                      <a:pt x="81" y="76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3" y="79"/>
                    </a:lnTo>
                    <a:lnTo>
                      <a:pt x="84" y="80"/>
                    </a:lnTo>
                    <a:lnTo>
                      <a:pt x="84" y="81"/>
                    </a:lnTo>
                    <a:lnTo>
                      <a:pt x="85" y="81"/>
                    </a:lnTo>
                    <a:lnTo>
                      <a:pt x="85" y="83"/>
                    </a:lnTo>
                    <a:lnTo>
                      <a:pt x="85" y="84"/>
                    </a:lnTo>
                    <a:lnTo>
                      <a:pt x="86" y="85"/>
                    </a:lnTo>
                    <a:lnTo>
                      <a:pt x="87" y="86"/>
                    </a:lnTo>
                    <a:lnTo>
                      <a:pt x="87" y="87"/>
                    </a:lnTo>
                    <a:lnTo>
                      <a:pt x="87" y="88"/>
                    </a:lnTo>
                    <a:lnTo>
                      <a:pt x="88" y="89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3"/>
                    </a:lnTo>
                    <a:lnTo>
                      <a:pt x="91" y="93"/>
                    </a:lnTo>
                    <a:lnTo>
                      <a:pt x="91" y="94"/>
                    </a:lnTo>
                    <a:lnTo>
                      <a:pt x="92" y="95"/>
                    </a:lnTo>
                    <a:lnTo>
                      <a:pt x="92" y="96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8"/>
                    </a:lnTo>
                    <a:lnTo>
                      <a:pt x="94" y="98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5" y="100"/>
                    </a:lnTo>
                    <a:lnTo>
                      <a:pt x="96" y="102"/>
                    </a:lnTo>
                    <a:lnTo>
                      <a:pt x="96" y="103"/>
                    </a:lnTo>
                    <a:lnTo>
                      <a:pt x="98" y="103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100" y="106"/>
                    </a:lnTo>
                    <a:lnTo>
                      <a:pt x="101" y="107"/>
                    </a:lnTo>
                    <a:lnTo>
                      <a:pt x="102" y="107"/>
                    </a:lnTo>
                    <a:lnTo>
                      <a:pt x="102" y="108"/>
                    </a:lnTo>
                    <a:lnTo>
                      <a:pt x="103" y="108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6" y="111"/>
                    </a:lnTo>
                    <a:lnTo>
                      <a:pt x="107" y="111"/>
                    </a:lnTo>
                    <a:lnTo>
                      <a:pt x="107" y="112"/>
                    </a:lnTo>
                    <a:lnTo>
                      <a:pt x="108" y="112"/>
                    </a:lnTo>
                    <a:lnTo>
                      <a:pt x="108" y="113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0" y="115"/>
                    </a:lnTo>
                    <a:lnTo>
                      <a:pt x="110" y="116"/>
                    </a:lnTo>
                    <a:lnTo>
                      <a:pt x="111" y="116"/>
                    </a:lnTo>
                    <a:lnTo>
                      <a:pt x="113" y="117"/>
                    </a:lnTo>
                    <a:lnTo>
                      <a:pt x="114" y="118"/>
                    </a:lnTo>
                    <a:lnTo>
                      <a:pt x="115" y="118"/>
                    </a:lnTo>
                    <a:lnTo>
                      <a:pt x="115" y="119"/>
                    </a:lnTo>
                    <a:lnTo>
                      <a:pt x="116" y="119"/>
                    </a:lnTo>
                    <a:lnTo>
                      <a:pt x="117" y="119"/>
                    </a:lnTo>
                    <a:lnTo>
                      <a:pt x="118" y="119"/>
                    </a:lnTo>
                    <a:lnTo>
                      <a:pt x="118" y="118"/>
                    </a:lnTo>
                    <a:lnTo>
                      <a:pt x="119" y="118"/>
                    </a:lnTo>
                    <a:lnTo>
                      <a:pt x="121" y="117"/>
                    </a:lnTo>
                    <a:lnTo>
                      <a:pt x="121" y="116"/>
                    </a:lnTo>
                    <a:lnTo>
                      <a:pt x="122" y="115"/>
                    </a:lnTo>
                    <a:lnTo>
                      <a:pt x="122" y="114"/>
                    </a:lnTo>
                    <a:lnTo>
                      <a:pt x="122" y="113"/>
                    </a:lnTo>
                    <a:lnTo>
                      <a:pt x="123" y="112"/>
                    </a:lnTo>
                    <a:lnTo>
                      <a:pt x="123" y="111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7"/>
                    </a:lnTo>
                    <a:lnTo>
                      <a:pt x="125" y="106"/>
                    </a:lnTo>
                    <a:lnTo>
                      <a:pt x="125" y="105"/>
                    </a:lnTo>
                    <a:lnTo>
                      <a:pt x="126" y="103"/>
                    </a:lnTo>
                    <a:lnTo>
                      <a:pt x="126" y="102"/>
                    </a:lnTo>
                    <a:lnTo>
                      <a:pt x="126" y="100"/>
                    </a:lnTo>
                    <a:lnTo>
                      <a:pt x="127" y="99"/>
                    </a:lnTo>
                    <a:lnTo>
                      <a:pt x="127" y="98"/>
                    </a:lnTo>
                    <a:lnTo>
                      <a:pt x="129" y="97"/>
                    </a:lnTo>
                    <a:lnTo>
                      <a:pt x="129" y="96"/>
                    </a:lnTo>
                    <a:lnTo>
                      <a:pt x="130" y="95"/>
                    </a:lnTo>
                    <a:lnTo>
                      <a:pt x="130" y="94"/>
                    </a:lnTo>
                    <a:lnTo>
                      <a:pt x="131" y="93"/>
                    </a:lnTo>
                    <a:lnTo>
                      <a:pt x="131" y="92"/>
                    </a:lnTo>
                    <a:lnTo>
                      <a:pt x="132" y="90"/>
                    </a:lnTo>
                    <a:lnTo>
                      <a:pt x="132" y="89"/>
                    </a:lnTo>
                    <a:lnTo>
                      <a:pt x="133" y="88"/>
                    </a:lnTo>
                    <a:lnTo>
                      <a:pt x="133" y="87"/>
                    </a:lnTo>
                    <a:lnTo>
                      <a:pt x="134" y="86"/>
                    </a:lnTo>
                    <a:lnTo>
                      <a:pt x="134" y="85"/>
                    </a:lnTo>
                    <a:lnTo>
                      <a:pt x="136" y="84"/>
                    </a:lnTo>
                    <a:lnTo>
                      <a:pt x="136" y="83"/>
                    </a:lnTo>
                    <a:lnTo>
                      <a:pt x="137" y="83"/>
                    </a:lnTo>
                    <a:lnTo>
                      <a:pt x="137" y="81"/>
                    </a:lnTo>
                    <a:lnTo>
                      <a:pt x="138" y="80"/>
                    </a:lnTo>
                    <a:lnTo>
                      <a:pt x="138" y="79"/>
                    </a:lnTo>
                    <a:lnTo>
                      <a:pt x="139" y="79"/>
                    </a:lnTo>
                    <a:lnTo>
                      <a:pt x="139" y="78"/>
                    </a:lnTo>
                    <a:lnTo>
                      <a:pt x="140" y="78"/>
                    </a:lnTo>
                    <a:lnTo>
                      <a:pt x="141" y="78"/>
                    </a:lnTo>
                    <a:lnTo>
                      <a:pt x="141" y="77"/>
                    </a:lnTo>
                    <a:lnTo>
                      <a:pt x="142" y="77"/>
                    </a:lnTo>
                    <a:lnTo>
                      <a:pt x="142" y="78"/>
                    </a:lnTo>
                    <a:lnTo>
                      <a:pt x="144" y="78"/>
                    </a:lnTo>
                    <a:lnTo>
                      <a:pt x="144" y="79"/>
                    </a:lnTo>
                    <a:lnTo>
                      <a:pt x="145" y="79"/>
                    </a:lnTo>
                    <a:lnTo>
                      <a:pt x="145" y="80"/>
                    </a:lnTo>
                    <a:lnTo>
                      <a:pt x="145" y="81"/>
                    </a:lnTo>
                    <a:lnTo>
                      <a:pt x="146" y="83"/>
                    </a:lnTo>
                    <a:lnTo>
                      <a:pt x="146" y="84"/>
                    </a:lnTo>
                    <a:lnTo>
                      <a:pt x="147" y="85"/>
                    </a:lnTo>
                    <a:lnTo>
                      <a:pt x="147" y="86"/>
                    </a:lnTo>
                    <a:lnTo>
                      <a:pt x="147" y="87"/>
                    </a:lnTo>
                    <a:lnTo>
                      <a:pt x="148" y="89"/>
                    </a:lnTo>
                    <a:lnTo>
                      <a:pt x="148" y="90"/>
                    </a:lnTo>
                    <a:lnTo>
                      <a:pt x="149" y="93"/>
                    </a:lnTo>
                    <a:lnTo>
                      <a:pt x="149" y="94"/>
                    </a:lnTo>
                    <a:lnTo>
                      <a:pt x="149" y="96"/>
                    </a:lnTo>
                    <a:lnTo>
                      <a:pt x="150" y="97"/>
                    </a:lnTo>
                    <a:lnTo>
                      <a:pt x="150" y="99"/>
                    </a:lnTo>
                    <a:lnTo>
                      <a:pt x="152" y="100"/>
                    </a:lnTo>
                    <a:lnTo>
                      <a:pt x="152" y="103"/>
                    </a:lnTo>
                    <a:lnTo>
                      <a:pt x="153" y="104"/>
                    </a:lnTo>
                    <a:lnTo>
                      <a:pt x="153" y="105"/>
                    </a:lnTo>
                    <a:lnTo>
                      <a:pt x="153" y="106"/>
                    </a:lnTo>
                    <a:lnTo>
                      <a:pt x="154" y="107"/>
                    </a:lnTo>
                    <a:lnTo>
                      <a:pt x="154" y="108"/>
                    </a:lnTo>
                    <a:lnTo>
                      <a:pt x="155" y="109"/>
                    </a:lnTo>
                    <a:lnTo>
                      <a:pt x="155" y="111"/>
                    </a:lnTo>
                    <a:lnTo>
                      <a:pt x="156" y="111"/>
                    </a:lnTo>
                    <a:lnTo>
                      <a:pt x="157" y="112"/>
                    </a:lnTo>
                    <a:lnTo>
                      <a:pt x="159" y="112"/>
                    </a:lnTo>
                    <a:lnTo>
                      <a:pt x="160" y="112"/>
                    </a:lnTo>
                    <a:lnTo>
                      <a:pt x="161" y="112"/>
                    </a:lnTo>
                    <a:lnTo>
                      <a:pt x="162" y="112"/>
                    </a:lnTo>
                    <a:lnTo>
                      <a:pt x="163" y="113"/>
                    </a:lnTo>
                    <a:lnTo>
                      <a:pt x="164" y="114"/>
                    </a:lnTo>
                    <a:lnTo>
                      <a:pt x="165" y="114"/>
                    </a:lnTo>
                    <a:lnTo>
                      <a:pt x="165" y="115"/>
                    </a:lnTo>
                    <a:lnTo>
                      <a:pt x="167" y="116"/>
                    </a:lnTo>
                    <a:lnTo>
                      <a:pt x="168" y="117"/>
                    </a:lnTo>
                    <a:lnTo>
                      <a:pt x="168" y="118"/>
                    </a:lnTo>
                    <a:lnTo>
                      <a:pt x="169" y="118"/>
                    </a:lnTo>
                    <a:lnTo>
                      <a:pt x="169" y="119"/>
                    </a:lnTo>
                    <a:lnTo>
                      <a:pt x="170" y="121"/>
                    </a:lnTo>
                    <a:lnTo>
                      <a:pt x="170" y="122"/>
                    </a:lnTo>
                    <a:lnTo>
                      <a:pt x="171" y="122"/>
                    </a:lnTo>
                    <a:lnTo>
                      <a:pt x="171" y="123"/>
                    </a:lnTo>
                    <a:lnTo>
                      <a:pt x="171" y="124"/>
                    </a:lnTo>
                    <a:lnTo>
                      <a:pt x="172" y="125"/>
                    </a:lnTo>
                    <a:lnTo>
                      <a:pt x="174" y="126"/>
                    </a:lnTo>
                    <a:lnTo>
                      <a:pt x="174" y="127"/>
                    </a:lnTo>
                    <a:lnTo>
                      <a:pt x="175" y="128"/>
                    </a:lnTo>
                    <a:lnTo>
                      <a:pt x="176" y="130"/>
                    </a:lnTo>
                    <a:lnTo>
                      <a:pt x="177" y="130"/>
                    </a:lnTo>
                    <a:lnTo>
                      <a:pt x="178" y="131"/>
                    </a:lnTo>
                    <a:lnTo>
                      <a:pt x="179" y="131"/>
                    </a:lnTo>
                    <a:lnTo>
                      <a:pt x="180" y="131"/>
                    </a:lnTo>
                    <a:lnTo>
                      <a:pt x="182" y="131"/>
                    </a:lnTo>
                    <a:lnTo>
                      <a:pt x="182" y="132"/>
                    </a:lnTo>
                    <a:lnTo>
                      <a:pt x="183" y="132"/>
                    </a:lnTo>
                    <a:lnTo>
                      <a:pt x="183" y="133"/>
                    </a:lnTo>
                    <a:lnTo>
                      <a:pt x="184" y="133"/>
                    </a:lnTo>
                    <a:lnTo>
                      <a:pt x="184" y="134"/>
                    </a:lnTo>
                    <a:lnTo>
                      <a:pt x="185" y="135"/>
                    </a:lnTo>
                    <a:lnTo>
                      <a:pt x="185" y="136"/>
                    </a:lnTo>
                    <a:lnTo>
                      <a:pt x="186" y="136"/>
                    </a:lnTo>
                    <a:lnTo>
                      <a:pt x="186" y="137"/>
                    </a:lnTo>
                    <a:lnTo>
                      <a:pt x="186" y="138"/>
                    </a:lnTo>
                    <a:lnTo>
                      <a:pt x="187" y="138"/>
                    </a:lnTo>
                    <a:lnTo>
                      <a:pt x="187" y="140"/>
                    </a:lnTo>
                    <a:lnTo>
                      <a:pt x="188" y="141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0" y="143"/>
                    </a:lnTo>
                    <a:lnTo>
                      <a:pt x="191" y="143"/>
                    </a:lnTo>
                    <a:lnTo>
                      <a:pt x="192" y="143"/>
                    </a:lnTo>
                    <a:lnTo>
                      <a:pt x="193" y="143"/>
                    </a:lnTo>
                    <a:lnTo>
                      <a:pt x="194" y="142"/>
                    </a:lnTo>
                    <a:lnTo>
                      <a:pt x="194" y="141"/>
                    </a:lnTo>
                    <a:lnTo>
                      <a:pt x="195" y="140"/>
                    </a:lnTo>
                    <a:lnTo>
                      <a:pt x="195" y="138"/>
                    </a:lnTo>
                    <a:lnTo>
                      <a:pt x="197" y="137"/>
                    </a:lnTo>
                    <a:lnTo>
                      <a:pt x="197" y="136"/>
                    </a:lnTo>
                    <a:lnTo>
                      <a:pt x="197" y="135"/>
                    </a:lnTo>
                    <a:lnTo>
                      <a:pt x="198" y="134"/>
                    </a:lnTo>
                    <a:lnTo>
                      <a:pt x="198" y="133"/>
                    </a:lnTo>
                    <a:lnTo>
                      <a:pt x="199" y="131"/>
                    </a:lnTo>
                    <a:lnTo>
                      <a:pt x="199" y="130"/>
                    </a:lnTo>
                    <a:lnTo>
                      <a:pt x="199" y="128"/>
                    </a:lnTo>
                    <a:lnTo>
                      <a:pt x="200" y="127"/>
                    </a:lnTo>
                    <a:lnTo>
                      <a:pt x="200" y="126"/>
                    </a:lnTo>
                    <a:lnTo>
                      <a:pt x="201" y="125"/>
                    </a:lnTo>
                    <a:lnTo>
                      <a:pt x="201" y="124"/>
                    </a:lnTo>
                    <a:lnTo>
                      <a:pt x="202" y="123"/>
                    </a:lnTo>
                    <a:lnTo>
                      <a:pt x="202" y="122"/>
                    </a:lnTo>
                    <a:lnTo>
                      <a:pt x="202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6" y="119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8" y="121"/>
                    </a:lnTo>
                    <a:lnTo>
                      <a:pt x="209" y="122"/>
                    </a:lnTo>
                    <a:lnTo>
                      <a:pt x="209" y="123"/>
                    </a:lnTo>
                    <a:lnTo>
                      <a:pt x="210" y="123"/>
                    </a:lnTo>
                    <a:lnTo>
                      <a:pt x="210" y="124"/>
                    </a:lnTo>
                    <a:lnTo>
                      <a:pt x="211" y="124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4" y="125"/>
                    </a:lnTo>
                    <a:lnTo>
                      <a:pt x="215" y="125"/>
                    </a:lnTo>
                    <a:lnTo>
                      <a:pt x="216" y="125"/>
                    </a:lnTo>
                    <a:lnTo>
                      <a:pt x="216" y="124"/>
                    </a:lnTo>
                    <a:lnTo>
                      <a:pt x="217" y="124"/>
                    </a:lnTo>
                    <a:lnTo>
                      <a:pt x="218" y="124"/>
                    </a:lnTo>
                    <a:lnTo>
                      <a:pt x="220" y="125"/>
                    </a:lnTo>
                    <a:lnTo>
                      <a:pt x="221" y="125"/>
                    </a:lnTo>
                    <a:lnTo>
                      <a:pt x="221" y="126"/>
                    </a:lnTo>
                    <a:lnTo>
                      <a:pt x="221" y="127"/>
                    </a:lnTo>
                    <a:lnTo>
                      <a:pt x="222" y="128"/>
                    </a:lnTo>
                    <a:lnTo>
                      <a:pt x="222" y="130"/>
                    </a:lnTo>
                    <a:lnTo>
                      <a:pt x="223" y="131"/>
                    </a:lnTo>
                    <a:lnTo>
                      <a:pt x="223" y="132"/>
                    </a:lnTo>
                    <a:lnTo>
                      <a:pt x="223" y="134"/>
                    </a:lnTo>
                    <a:lnTo>
                      <a:pt x="224" y="136"/>
                    </a:lnTo>
                    <a:lnTo>
                      <a:pt x="224" y="137"/>
                    </a:lnTo>
                    <a:lnTo>
                      <a:pt x="225" y="140"/>
                    </a:lnTo>
                    <a:lnTo>
                      <a:pt x="225" y="142"/>
                    </a:lnTo>
                    <a:lnTo>
                      <a:pt x="225" y="144"/>
                    </a:lnTo>
                    <a:lnTo>
                      <a:pt x="226" y="146"/>
                    </a:lnTo>
                    <a:lnTo>
                      <a:pt x="226" y="149"/>
                    </a:lnTo>
                    <a:lnTo>
                      <a:pt x="228" y="151"/>
                    </a:lnTo>
                    <a:lnTo>
                      <a:pt x="228" y="153"/>
                    </a:lnTo>
                    <a:lnTo>
                      <a:pt x="228" y="155"/>
                    </a:lnTo>
                    <a:lnTo>
                      <a:pt x="229" y="157"/>
                    </a:lnTo>
                    <a:lnTo>
                      <a:pt x="229" y="160"/>
                    </a:lnTo>
                    <a:lnTo>
                      <a:pt x="230" y="162"/>
                    </a:lnTo>
                    <a:lnTo>
                      <a:pt x="230" y="163"/>
                    </a:lnTo>
                    <a:lnTo>
                      <a:pt x="231" y="165"/>
                    </a:lnTo>
                    <a:lnTo>
                      <a:pt x="231" y="166"/>
                    </a:lnTo>
                    <a:lnTo>
                      <a:pt x="231" y="168"/>
                    </a:lnTo>
                    <a:lnTo>
                      <a:pt x="232" y="169"/>
                    </a:lnTo>
                    <a:lnTo>
                      <a:pt x="233" y="170"/>
                    </a:lnTo>
                    <a:lnTo>
                      <a:pt x="233" y="171"/>
                    </a:lnTo>
                    <a:lnTo>
                      <a:pt x="235" y="171"/>
                    </a:lnTo>
                    <a:lnTo>
                      <a:pt x="236" y="171"/>
                    </a:lnTo>
                    <a:lnTo>
                      <a:pt x="236" y="170"/>
                    </a:lnTo>
                    <a:lnTo>
                      <a:pt x="237" y="170"/>
                    </a:lnTo>
                    <a:lnTo>
                      <a:pt x="238" y="170"/>
                    </a:lnTo>
                    <a:lnTo>
                      <a:pt x="238" y="169"/>
                    </a:lnTo>
                    <a:lnTo>
                      <a:pt x="239" y="168"/>
                    </a:lnTo>
                    <a:lnTo>
                      <a:pt x="239" y="166"/>
                    </a:lnTo>
                    <a:lnTo>
                      <a:pt x="240" y="166"/>
                    </a:lnTo>
                    <a:lnTo>
                      <a:pt x="240" y="165"/>
                    </a:lnTo>
                    <a:lnTo>
                      <a:pt x="241" y="165"/>
                    </a:lnTo>
                    <a:lnTo>
                      <a:pt x="241" y="164"/>
                    </a:lnTo>
                    <a:lnTo>
                      <a:pt x="241" y="163"/>
                    </a:lnTo>
                    <a:lnTo>
                      <a:pt x="243" y="163"/>
                    </a:lnTo>
                    <a:lnTo>
                      <a:pt x="243" y="162"/>
                    </a:lnTo>
                    <a:lnTo>
                      <a:pt x="244" y="162"/>
                    </a:lnTo>
                    <a:lnTo>
                      <a:pt x="244" y="161"/>
                    </a:lnTo>
                    <a:lnTo>
                      <a:pt x="245" y="161"/>
                    </a:lnTo>
                    <a:lnTo>
                      <a:pt x="246" y="161"/>
                    </a:lnTo>
                    <a:lnTo>
                      <a:pt x="246" y="162"/>
                    </a:lnTo>
                    <a:lnTo>
                      <a:pt x="247" y="162"/>
                    </a:lnTo>
                    <a:lnTo>
                      <a:pt x="248" y="163"/>
                    </a:lnTo>
                    <a:lnTo>
                      <a:pt x="248" y="164"/>
                    </a:lnTo>
                    <a:lnTo>
                      <a:pt x="249" y="165"/>
                    </a:lnTo>
                    <a:lnTo>
                      <a:pt x="249" y="166"/>
                    </a:lnTo>
                    <a:lnTo>
                      <a:pt x="251" y="168"/>
                    </a:lnTo>
                    <a:lnTo>
                      <a:pt x="251" y="169"/>
                    </a:lnTo>
                    <a:lnTo>
                      <a:pt x="252" y="169"/>
                    </a:lnTo>
                    <a:lnTo>
                      <a:pt x="252" y="170"/>
                    </a:lnTo>
                    <a:lnTo>
                      <a:pt x="252" y="171"/>
                    </a:lnTo>
                    <a:lnTo>
                      <a:pt x="253" y="172"/>
                    </a:lnTo>
                    <a:lnTo>
                      <a:pt x="253" y="173"/>
                    </a:lnTo>
                    <a:lnTo>
                      <a:pt x="254" y="174"/>
                    </a:lnTo>
                    <a:lnTo>
                      <a:pt x="254" y="175"/>
                    </a:lnTo>
                    <a:lnTo>
                      <a:pt x="255" y="176"/>
                    </a:lnTo>
                    <a:lnTo>
                      <a:pt x="256" y="178"/>
                    </a:lnTo>
                    <a:lnTo>
                      <a:pt x="258" y="179"/>
                    </a:lnTo>
                    <a:lnTo>
                      <a:pt x="259" y="179"/>
                    </a:lnTo>
                    <a:lnTo>
                      <a:pt x="259" y="180"/>
                    </a:lnTo>
                    <a:lnTo>
                      <a:pt x="260" y="180"/>
                    </a:lnTo>
                    <a:lnTo>
                      <a:pt x="261" y="180"/>
                    </a:lnTo>
                    <a:lnTo>
                      <a:pt x="262" y="180"/>
                    </a:lnTo>
                    <a:lnTo>
                      <a:pt x="262" y="179"/>
                    </a:lnTo>
                    <a:lnTo>
                      <a:pt x="263" y="179"/>
                    </a:lnTo>
                    <a:lnTo>
                      <a:pt x="263" y="178"/>
                    </a:lnTo>
                    <a:lnTo>
                      <a:pt x="264" y="178"/>
                    </a:lnTo>
                    <a:lnTo>
                      <a:pt x="264" y="176"/>
                    </a:lnTo>
                    <a:lnTo>
                      <a:pt x="266" y="175"/>
                    </a:lnTo>
                    <a:lnTo>
                      <a:pt x="266" y="174"/>
                    </a:lnTo>
                    <a:lnTo>
                      <a:pt x="267" y="173"/>
                    </a:lnTo>
                    <a:lnTo>
                      <a:pt x="267" y="172"/>
                    </a:lnTo>
                    <a:lnTo>
                      <a:pt x="267" y="171"/>
                    </a:lnTo>
                    <a:lnTo>
                      <a:pt x="268" y="170"/>
                    </a:lnTo>
                    <a:lnTo>
                      <a:pt x="268" y="169"/>
                    </a:lnTo>
                    <a:lnTo>
                      <a:pt x="269" y="168"/>
                    </a:lnTo>
                    <a:lnTo>
                      <a:pt x="270" y="168"/>
                    </a:lnTo>
                    <a:lnTo>
                      <a:pt x="270" y="166"/>
                    </a:lnTo>
                    <a:lnTo>
                      <a:pt x="271" y="166"/>
                    </a:lnTo>
                    <a:lnTo>
                      <a:pt x="271" y="168"/>
                    </a:lnTo>
                    <a:lnTo>
                      <a:pt x="272" y="168"/>
                    </a:lnTo>
                    <a:lnTo>
                      <a:pt x="272" y="169"/>
                    </a:lnTo>
                    <a:lnTo>
                      <a:pt x="272" y="170"/>
                    </a:lnTo>
                    <a:lnTo>
                      <a:pt x="274" y="171"/>
                    </a:lnTo>
                    <a:lnTo>
                      <a:pt x="274" y="172"/>
                    </a:lnTo>
                    <a:lnTo>
                      <a:pt x="275" y="173"/>
                    </a:lnTo>
                    <a:lnTo>
                      <a:pt x="275" y="175"/>
                    </a:lnTo>
                    <a:lnTo>
                      <a:pt x="275" y="176"/>
                    </a:lnTo>
                    <a:lnTo>
                      <a:pt x="276" y="179"/>
                    </a:lnTo>
                    <a:lnTo>
                      <a:pt x="276" y="181"/>
                    </a:lnTo>
                    <a:lnTo>
                      <a:pt x="277" y="183"/>
                    </a:lnTo>
                    <a:lnTo>
                      <a:pt x="277" y="184"/>
                    </a:lnTo>
                    <a:lnTo>
                      <a:pt x="277" y="187"/>
                    </a:lnTo>
                    <a:lnTo>
                      <a:pt x="278" y="189"/>
                    </a:lnTo>
                    <a:lnTo>
                      <a:pt x="278" y="191"/>
                    </a:lnTo>
                    <a:lnTo>
                      <a:pt x="279" y="193"/>
                    </a:lnTo>
                    <a:lnTo>
                      <a:pt x="279" y="195"/>
                    </a:lnTo>
                    <a:lnTo>
                      <a:pt x="281" y="198"/>
                    </a:lnTo>
                    <a:lnTo>
                      <a:pt x="281" y="200"/>
                    </a:lnTo>
                    <a:lnTo>
                      <a:pt x="281" y="201"/>
                    </a:lnTo>
                    <a:lnTo>
                      <a:pt x="282" y="203"/>
                    </a:lnTo>
                    <a:lnTo>
                      <a:pt x="282" y="205"/>
                    </a:lnTo>
                    <a:lnTo>
                      <a:pt x="283" y="208"/>
                    </a:lnTo>
                    <a:lnTo>
                      <a:pt x="283" y="209"/>
                    </a:lnTo>
                    <a:lnTo>
                      <a:pt x="283" y="211"/>
                    </a:lnTo>
                    <a:lnTo>
                      <a:pt x="284" y="213"/>
                    </a:lnTo>
                    <a:lnTo>
                      <a:pt x="284" y="214"/>
                    </a:lnTo>
                    <a:lnTo>
                      <a:pt x="285" y="217"/>
                    </a:lnTo>
                    <a:lnTo>
                      <a:pt x="285" y="218"/>
                    </a:lnTo>
                    <a:lnTo>
                      <a:pt x="285" y="220"/>
                    </a:lnTo>
                    <a:lnTo>
                      <a:pt x="286" y="221"/>
                    </a:lnTo>
                    <a:lnTo>
                      <a:pt x="286" y="222"/>
                    </a:lnTo>
                    <a:lnTo>
                      <a:pt x="287" y="223"/>
                    </a:lnTo>
                    <a:lnTo>
                      <a:pt x="287" y="226"/>
                    </a:lnTo>
                    <a:lnTo>
                      <a:pt x="287" y="227"/>
                    </a:lnTo>
                    <a:lnTo>
                      <a:pt x="289" y="228"/>
                    </a:lnTo>
                    <a:lnTo>
                      <a:pt x="289" y="229"/>
                    </a:lnTo>
                    <a:lnTo>
                      <a:pt x="290" y="230"/>
                    </a:lnTo>
                    <a:lnTo>
                      <a:pt x="290" y="231"/>
                    </a:lnTo>
                    <a:lnTo>
                      <a:pt x="291" y="232"/>
                    </a:lnTo>
                    <a:lnTo>
                      <a:pt x="291" y="233"/>
                    </a:lnTo>
                    <a:lnTo>
                      <a:pt x="291" y="235"/>
                    </a:lnTo>
                    <a:lnTo>
                      <a:pt x="292" y="236"/>
                    </a:lnTo>
                    <a:lnTo>
                      <a:pt x="292" y="237"/>
                    </a:lnTo>
                    <a:lnTo>
                      <a:pt x="293" y="238"/>
                    </a:lnTo>
                    <a:lnTo>
                      <a:pt x="293" y="239"/>
                    </a:lnTo>
                    <a:lnTo>
                      <a:pt x="293" y="240"/>
                    </a:lnTo>
                    <a:lnTo>
                      <a:pt x="294" y="241"/>
                    </a:lnTo>
                    <a:lnTo>
                      <a:pt x="296" y="242"/>
                    </a:lnTo>
                    <a:lnTo>
                      <a:pt x="296" y="243"/>
                    </a:lnTo>
                    <a:lnTo>
                      <a:pt x="297" y="243"/>
                    </a:lnTo>
                    <a:lnTo>
                      <a:pt x="298" y="243"/>
                    </a:lnTo>
                    <a:lnTo>
                      <a:pt x="299" y="243"/>
                    </a:lnTo>
                    <a:lnTo>
                      <a:pt x="299" y="242"/>
                    </a:lnTo>
                    <a:lnTo>
                      <a:pt x="300" y="242"/>
                    </a:lnTo>
                    <a:lnTo>
                      <a:pt x="300" y="241"/>
                    </a:lnTo>
                    <a:lnTo>
                      <a:pt x="301" y="241"/>
                    </a:lnTo>
                    <a:lnTo>
                      <a:pt x="301" y="240"/>
                    </a:lnTo>
                    <a:lnTo>
                      <a:pt x="302" y="240"/>
                    </a:lnTo>
                    <a:lnTo>
                      <a:pt x="302" y="239"/>
                    </a:lnTo>
                    <a:lnTo>
                      <a:pt x="304" y="239"/>
                    </a:lnTo>
                    <a:lnTo>
                      <a:pt x="305" y="239"/>
                    </a:lnTo>
                    <a:lnTo>
                      <a:pt x="305" y="240"/>
                    </a:lnTo>
                    <a:lnTo>
                      <a:pt x="306" y="240"/>
                    </a:lnTo>
                    <a:lnTo>
                      <a:pt x="306" y="241"/>
                    </a:lnTo>
                    <a:lnTo>
                      <a:pt x="307" y="242"/>
                    </a:lnTo>
                    <a:lnTo>
                      <a:pt x="307" y="243"/>
                    </a:lnTo>
                    <a:lnTo>
                      <a:pt x="308" y="245"/>
                    </a:lnTo>
                    <a:lnTo>
                      <a:pt x="308" y="246"/>
                    </a:lnTo>
                    <a:lnTo>
                      <a:pt x="309" y="247"/>
                    </a:lnTo>
                    <a:lnTo>
                      <a:pt x="309" y="248"/>
                    </a:lnTo>
                    <a:lnTo>
                      <a:pt x="310" y="249"/>
                    </a:lnTo>
                    <a:lnTo>
                      <a:pt x="310" y="250"/>
                    </a:lnTo>
                    <a:lnTo>
                      <a:pt x="312" y="250"/>
                    </a:lnTo>
                    <a:lnTo>
                      <a:pt x="312" y="251"/>
                    </a:lnTo>
                    <a:lnTo>
                      <a:pt x="312" y="252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4" y="254"/>
                    </a:lnTo>
                    <a:lnTo>
                      <a:pt x="314" y="255"/>
                    </a:lnTo>
                    <a:lnTo>
                      <a:pt x="315" y="255"/>
                    </a:lnTo>
                    <a:lnTo>
                      <a:pt x="315" y="256"/>
                    </a:lnTo>
                    <a:lnTo>
                      <a:pt x="316" y="256"/>
                    </a:lnTo>
                    <a:lnTo>
                      <a:pt x="316" y="257"/>
                    </a:lnTo>
                    <a:lnTo>
                      <a:pt x="317" y="257"/>
                    </a:lnTo>
                    <a:lnTo>
                      <a:pt x="319" y="258"/>
                    </a:lnTo>
                    <a:lnTo>
                      <a:pt x="319" y="259"/>
                    </a:lnTo>
                    <a:lnTo>
                      <a:pt x="320" y="260"/>
                    </a:lnTo>
                    <a:lnTo>
                      <a:pt x="320" y="261"/>
                    </a:lnTo>
                    <a:lnTo>
                      <a:pt x="321" y="262"/>
                    </a:lnTo>
                    <a:lnTo>
                      <a:pt x="321" y="265"/>
                    </a:lnTo>
                    <a:lnTo>
                      <a:pt x="322" y="266"/>
                    </a:lnTo>
                    <a:lnTo>
                      <a:pt x="322" y="267"/>
                    </a:lnTo>
                    <a:lnTo>
                      <a:pt x="322" y="269"/>
                    </a:lnTo>
                    <a:lnTo>
                      <a:pt x="323" y="270"/>
                    </a:lnTo>
                    <a:lnTo>
                      <a:pt x="323" y="273"/>
                    </a:lnTo>
                    <a:lnTo>
                      <a:pt x="324" y="274"/>
                    </a:lnTo>
                    <a:lnTo>
                      <a:pt x="324" y="276"/>
                    </a:lnTo>
                    <a:lnTo>
                      <a:pt x="324" y="277"/>
                    </a:lnTo>
                    <a:lnTo>
                      <a:pt x="325" y="278"/>
                    </a:lnTo>
                    <a:lnTo>
                      <a:pt x="325" y="279"/>
                    </a:lnTo>
                    <a:lnTo>
                      <a:pt x="327" y="280"/>
                    </a:lnTo>
                    <a:lnTo>
                      <a:pt x="327" y="281"/>
                    </a:lnTo>
                    <a:lnTo>
                      <a:pt x="328" y="281"/>
                    </a:lnTo>
                    <a:lnTo>
                      <a:pt x="329" y="281"/>
                    </a:lnTo>
                    <a:lnTo>
                      <a:pt x="330" y="280"/>
                    </a:lnTo>
                    <a:lnTo>
                      <a:pt x="330" y="279"/>
                    </a:lnTo>
                    <a:lnTo>
                      <a:pt x="331" y="278"/>
                    </a:lnTo>
                    <a:lnTo>
                      <a:pt x="331" y="277"/>
                    </a:lnTo>
                    <a:lnTo>
                      <a:pt x="332" y="276"/>
                    </a:lnTo>
                    <a:lnTo>
                      <a:pt x="332" y="275"/>
                    </a:lnTo>
                    <a:lnTo>
                      <a:pt x="332" y="273"/>
                    </a:lnTo>
                    <a:lnTo>
                      <a:pt x="333" y="271"/>
                    </a:lnTo>
                    <a:lnTo>
                      <a:pt x="333" y="270"/>
                    </a:lnTo>
                    <a:lnTo>
                      <a:pt x="335" y="269"/>
                    </a:lnTo>
                    <a:lnTo>
                      <a:pt x="335" y="268"/>
                    </a:lnTo>
                    <a:lnTo>
                      <a:pt x="335" y="267"/>
                    </a:lnTo>
                    <a:lnTo>
                      <a:pt x="336" y="266"/>
                    </a:lnTo>
                    <a:lnTo>
                      <a:pt x="336" y="265"/>
                    </a:lnTo>
                    <a:lnTo>
                      <a:pt x="337" y="262"/>
                    </a:lnTo>
                    <a:lnTo>
                      <a:pt x="337" y="261"/>
                    </a:lnTo>
                    <a:lnTo>
                      <a:pt x="337" y="260"/>
                    </a:lnTo>
                    <a:lnTo>
                      <a:pt x="338" y="259"/>
                    </a:lnTo>
                    <a:lnTo>
                      <a:pt x="339" y="258"/>
                    </a:lnTo>
                    <a:lnTo>
                      <a:pt x="339" y="257"/>
                    </a:lnTo>
                    <a:lnTo>
                      <a:pt x="340" y="256"/>
                    </a:lnTo>
                    <a:lnTo>
                      <a:pt x="340" y="255"/>
                    </a:lnTo>
                    <a:lnTo>
                      <a:pt x="342" y="255"/>
                    </a:lnTo>
                    <a:lnTo>
                      <a:pt x="342" y="254"/>
                    </a:lnTo>
                    <a:lnTo>
                      <a:pt x="343" y="254"/>
                    </a:lnTo>
                    <a:lnTo>
                      <a:pt x="343" y="252"/>
                    </a:lnTo>
                    <a:lnTo>
                      <a:pt x="344" y="252"/>
                    </a:lnTo>
                    <a:lnTo>
                      <a:pt x="345" y="252"/>
                    </a:lnTo>
                    <a:lnTo>
                      <a:pt x="345" y="251"/>
                    </a:lnTo>
                    <a:lnTo>
                      <a:pt x="346" y="251"/>
                    </a:lnTo>
                    <a:lnTo>
                      <a:pt x="347" y="251"/>
                    </a:lnTo>
                    <a:lnTo>
                      <a:pt x="348" y="251"/>
                    </a:lnTo>
                    <a:lnTo>
                      <a:pt x="350" y="251"/>
                    </a:lnTo>
                    <a:lnTo>
                      <a:pt x="351" y="251"/>
                    </a:lnTo>
                    <a:lnTo>
                      <a:pt x="352" y="251"/>
                    </a:lnTo>
                    <a:lnTo>
                      <a:pt x="352" y="252"/>
                    </a:lnTo>
                    <a:lnTo>
                      <a:pt x="353" y="252"/>
                    </a:lnTo>
                    <a:lnTo>
                      <a:pt x="354" y="252"/>
                    </a:lnTo>
                    <a:lnTo>
                      <a:pt x="355" y="252"/>
                    </a:lnTo>
                    <a:lnTo>
                      <a:pt x="357" y="251"/>
                    </a:lnTo>
                    <a:lnTo>
                      <a:pt x="358" y="251"/>
                    </a:lnTo>
                    <a:lnTo>
                      <a:pt x="359" y="251"/>
                    </a:lnTo>
                    <a:lnTo>
                      <a:pt x="360" y="251"/>
                    </a:lnTo>
                    <a:lnTo>
                      <a:pt x="361" y="251"/>
                    </a:lnTo>
                    <a:lnTo>
                      <a:pt x="362" y="251"/>
                    </a:lnTo>
                    <a:lnTo>
                      <a:pt x="362" y="252"/>
                    </a:lnTo>
                    <a:lnTo>
                      <a:pt x="363" y="252"/>
                    </a:lnTo>
                    <a:lnTo>
                      <a:pt x="363" y="254"/>
                    </a:lnTo>
                    <a:lnTo>
                      <a:pt x="365" y="254"/>
                    </a:lnTo>
                    <a:lnTo>
                      <a:pt x="365" y="255"/>
                    </a:lnTo>
                    <a:lnTo>
                      <a:pt x="366" y="255"/>
                    </a:lnTo>
                    <a:lnTo>
                      <a:pt x="366" y="256"/>
                    </a:lnTo>
                    <a:lnTo>
                      <a:pt x="366" y="257"/>
                    </a:lnTo>
                    <a:lnTo>
                      <a:pt x="367" y="257"/>
                    </a:lnTo>
                    <a:lnTo>
                      <a:pt x="367" y="258"/>
                    </a:lnTo>
                    <a:lnTo>
                      <a:pt x="368" y="259"/>
                    </a:lnTo>
                    <a:lnTo>
                      <a:pt x="368" y="260"/>
                    </a:lnTo>
                    <a:lnTo>
                      <a:pt x="368" y="262"/>
                    </a:lnTo>
                    <a:lnTo>
                      <a:pt x="369" y="264"/>
                    </a:lnTo>
                    <a:lnTo>
                      <a:pt x="369" y="266"/>
                    </a:lnTo>
                    <a:lnTo>
                      <a:pt x="370" y="268"/>
                    </a:lnTo>
                    <a:lnTo>
                      <a:pt x="370" y="270"/>
                    </a:lnTo>
                    <a:lnTo>
                      <a:pt x="371" y="273"/>
                    </a:lnTo>
                    <a:lnTo>
                      <a:pt x="371" y="276"/>
                    </a:lnTo>
                    <a:lnTo>
                      <a:pt x="371" y="279"/>
                    </a:lnTo>
                    <a:lnTo>
                      <a:pt x="373" y="283"/>
                    </a:lnTo>
                    <a:lnTo>
                      <a:pt x="373" y="286"/>
                    </a:lnTo>
                    <a:lnTo>
                      <a:pt x="374" y="289"/>
                    </a:lnTo>
                    <a:lnTo>
                      <a:pt x="374" y="293"/>
                    </a:lnTo>
                    <a:lnTo>
                      <a:pt x="374" y="296"/>
                    </a:lnTo>
                    <a:lnTo>
                      <a:pt x="375" y="300"/>
                    </a:lnTo>
                    <a:lnTo>
                      <a:pt x="375" y="304"/>
                    </a:lnTo>
                    <a:lnTo>
                      <a:pt x="376" y="307"/>
                    </a:lnTo>
                    <a:lnTo>
                      <a:pt x="376" y="311"/>
                    </a:lnTo>
                    <a:lnTo>
                      <a:pt x="376" y="314"/>
                    </a:lnTo>
                    <a:lnTo>
                      <a:pt x="377" y="316"/>
                    </a:lnTo>
                    <a:lnTo>
                      <a:pt x="377" y="319"/>
                    </a:lnTo>
                    <a:lnTo>
                      <a:pt x="378" y="322"/>
                    </a:lnTo>
                    <a:lnTo>
                      <a:pt x="378" y="324"/>
                    </a:lnTo>
                    <a:lnTo>
                      <a:pt x="380" y="325"/>
                    </a:lnTo>
                    <a:lnTo>
                      <a:pt x="380" y="327"/>
                    </a:lnTo>
                    <a:lnTo>
                      <a:pt x="380" y="328"/>
                    </a:lnTo>
                    <a:lnTo>
                      <a:pt x="381" y="328"/>
                    </a:lnTo>
                    <a:lnTo>
                      <a:pt x="381" y="329"/>
                    </a:lnTo>
                    <a:lnTo>
                      <a:pt x="382" y="329"/>
                    </a:lnTo>
                    <a:lnTo>
                      <a:pt x="383" y="329"/>
                    </a:lnTo>
                    <a:lnTo>
                      <a:pt x="383" y="328"/>
                    </a:lnTo>
                    <a:lnTo>
                      <a:pt x="384" y="327"/>
                    </a:lnTo>
                    <a:lnTo>
                      <a:pt x="384" y="326"/>
                    </a:lnTo>
                    <a:lnTo>
                      <a:pt x="384" y="325"/>
                    </a:lnTo>
                    <a:lnTo>
                      <a:pt x="385" y="323"/>
                    </a:lnTo>
                    <a:lnTo>
                      <a:pt x="385" y="321"/>
                    </a:lnTo>
                    <a:lnTo>
                      <a:pt x="386" y="319"/>
                    </a:lnTo>
                    <a:lnTo>
                      <a:pt x="386" y="317"/>
                    </a:lnTo>
                    <a:lnTo>
                      <a:pt x="386" y="315"/>
                    </a:lnTo>
                    <a:lnTo>
                      <a:pt x="388" y="313"/>
                    </a:lnTo>
                    <a:lnTo>
                      <a:pt x="388" y="311"/>
                    </a:lnTo>
                    <a:lnTo>
                      <a:pt x="389" y="307"/>
                    </a:lnTo>
                    <a:lnTo>
                      <a:pt x="389" y="305"/>
                    </a:lnTo>
                    <a:lnTo>
                      <a:pt x="390" y="303"/>
                    </a:lnTo>
                    <a:lnTo>
                      <a:pt x="390" y="300"/>
                    </a:lnTo>
                    <a:lnTo>
                      <a:pt x="390" y="297"/>
                    </a:lnTo>
                    <a:lnTo>
                      <a:pt x="391" y="295"/>
                    </a:lnTo>
                    <a:lnTo>
                      <a:pt x="391" y="293"/>
                    </a:lnTo>
                    <a:lnTo>
                      <a:pt x="392" y="290"/>
                    </a:lnTo>
                    <a:lnTo>
                      <a:pt x="392" y="288"/>
                    </a:lnTo>
                    <a:lnTo>
                      <a:pt x="392" y="286"/>
                    </a:lnTo>
                    <a:lnTo>
                      <a:pt x="393" y="285"/>
                    </a:lnTo>
                    <a:lnTo>
                      <a:pt x="393" y="283"/>
                    </a:lnTo>
                    <a:lnTo>
                      <a:pt x="394" y="280"/>
                    </a:lnTo>
                    <a:lnTo>
                      <a:pt x="394" y="279"/>
                    </a:lnTo>
                    <a:lnTo>
                      <a:pt x="394" y="278"/>
                    </a:lnTo>
                    <a:lnTo>
                      <a:pt x="396" y="276"/>
                    </a:lnTo>
                    <a:lnTo>
                      <a:pt x="396" y="275"/>
                    </a:lnTo>
                    <a:lnTo>
                      <a:pt x="397" y="275"/>
                    </a:lnTo>
                    <a:lnTo>
                      <a:pt x="397" y="274"/>
                    </a:lnTo>
                    <a:lnTo>
                      <a:pt x="397" y="273"/>
                    </a:lnTo>
                    <a:lnTo>
                      <a:pt x="398" y="271"/>
                    </a:lnTo>
                    <a:lnTo>
                      <a:pt x="399" y="271"/>
                    </a:lnTo>
                    <a:lnTo>
                      <a:pt x="399" y="270"/>
                    </a:lnTo>
                    <a:lnTo>
                      <a:pt x="400" y="270"/>
                    </a:lnTo>
                    <a:lnTo>
                      <a:pt x="401" y="270"/>
                    </a:lnTo>
                    <a:lnTo>
                      <a:pt x="403" y="270"/>
                    </a:lnTo>
                    <a:lnTo>
                      <a:pt x="404" y="270"/>
                    </a:lnTo>
                    <a:lnTo>
                      <a:pt x="405" y="270"/>
                    </a:lnTo>
                    <a:lnTo>
                      <a:pt x="406" y="271"/>
                    </a:lnTo>
                    <a:lnTo>
                      <a:pt x="407" y="271"/>
                    </a:lnTo>
                    <a:lnTo>
                      <a:pt x="408" y="271"/>
                    </a:lnTo>
                    <a:lnTo>
                      <a:pt x="408" y="273"/>
                    </a:lnTo>
                    <a:lnTo>
                      <a:pt x="409" y="273"/>
                    </a:lnTo>
                    <a:lnTo>
                      <a:pt x="411" y="273"/>
                    </a:lnTo>
                    <a:lnTo>
                      <a:pt x="412" y="273"/>
                    </a:lnTo>
                    <a:lnTo>
                      <a:pt x="413" y="271"/>
                    </a:lnTo>
                    <a:lnTo>
                      <a:pt x="414" y="271"/>
                    </a:lnTo>
                    <a:lnTo>
                      <a:pt x="415" y="271"/>
                    </a:lnTo>
                    <a:lnTo>
                      <a:pt x="415" y="270"/>
                    </a:lnTo>
                    <a:lnTo>
                      <a:pt x="416" y="270"/>
                    </a:lnTo>
                    <a:lnTo>
                      <a:pt x="417" y="270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20" y="273"/>
                    </a:lnTo>
                    <a:lnTo>
                      <a:pt x="420" y="274"/>
                    </a:lnTo>
                    <a:lnTo>
                      <a:pt x="421" y="275"/>
                    </a:lnTo>
                    <a:lnTo>
                      <a:pt x="421" y="276"/>
                    </a:lnTo>
                    <a:lnTo>
                      <a:pt x="422" y="277"/>
                    </a:lnTo>
                    <a:lnTo>
                      <a:pt x="422" y="278"/>
                    </a:lnTo>
                    <a:lnTo>
                      <a:pt x="423" y="279"/>
                    </a:lnTo>
                    <a:lnTo>
                      <a:pt x="423" y="280"/>
                    </a:lnTo>
                    <a:lnTo>
                      <a:pt x="423" y="281"/>
                    </a:lnTo>
                    <a:lnTo>
                      <a:pt x="424" y="283"/>
                    </a:lnTo>
                    <a:lnTo>
                      <a:pt x="424" y="284"/>
                    </a:lnTo>
                    <a:lnTo>
                      <a:pt x="426" y="284"/>
                    </a:lnTo>
                    <a:lnTo>
                      <a:pt x="426" y="285"/>
                    </a:lnTo>
                    <a:lnTo>
                      <a:pt x="427" y="285"/>
                    </a:lnTo>
                    <a:lnTo>
                      <a:pt x="427" y="284"/>
                    </a:lnTo>
                    <a:lnTo>
                      <a:pt x="428" y="284"/>
                    </a:lnTo>
                    <a:lnTo>
                      <a:pt x="428" y="283"/>
                    </a:lnTo>
                    <a:lnTo>
                      <a:pt x="429" y="283"/>
                    </a:lnTo>
                    <a:lnTo>
                      <a:pt x="429" y="281"/>
                    </a:lnTo>
                    <a:lnTo>
                      <a:pt x="429" y="280"/>
                    </a:lnTo>
                    <a:lnTo>
                      <a:pt x="430" y="279"/>
                    </a:lnTo>
                    <a:lnTo>
                      <a:pt x="431" y="278"/>
                    </a:lnTo>
                    <a:lnTo>
                      <a:pt x="431" y="277"/>
                    </a:lnTo>
                    <a:lnTo>
                      <a:pt x="431" y="276"/>
                    </a:lnTo>
                    <a:lnTo>
                      <a:pt x="432" y="276"/>
                    </a:lnTo>
                    <a:lnTo>
                      <a:pt x="432" y="275"/>
                    </a:lnTo>
                    <a:lnTo>
                      <a:pt x="434" y="275"/>
                    </a:lnTo>
                    <a:lnTo>
                      <a:pt x="434" y="274"/>
                    </a:lnTo>
                    <a:lnTo>
                      <a:pt x="435" y="274"/>
                    </a:lnTo>
                    <a:lnTo>
                      <a:pt x="436" y="274"/>
                    </a:lnTo>
                    <a:lnTo>
                      <a:pt x="436" y="275"/>
                    </a:lnTo>
                    <a:lnTo>
                      <a:pt x="437" y="275"/>
                    </a:lnTo>
                    <a:lnTo>
                      <a:pt x="438" y="275"/>
                    </a:lnTo>
                    <a:lnTo>
                      <a:pt x="438" y="276"/>
                    </a:lnTo>
                    <a:lnTo>
                      <a:pt x="439" y="276"/>
                    </a:lnTo>
                    <a:lnTo>
                      <a:pt x="439" y="277"/>
                    </a:lnTo>
                    <a:lnTo>
                      <a:pt x="441" y="277"/>
                    </a:lnTo>
                    <a:lnTo>
                      <a:pt x="442" y="277"/>
                    </a:lnTo>
                    <a:lnTo>
                      <a:pt x="442" y="278"/>
                    </a:lnTo>
                    <a:lnTo>
                      <a:pt x="443" y="278"/>
                    </a:lnTo>
                    <a:lnTo>
                      <a:pt x="443" y="279"/>
                    </a:lnTo>
                    <a:lnTo>
                      <a:pt x="444" y="279"/>
                    </a:lnTo>
                    <a:lnTo>
                      <a:pt x="444" y="280"/>
                    </a:lnTo>
                    <a:lnTo>
                      <a:pt x="445" y="280"/>
                    </a:lnTo>
                    <a:lnTo>
                      <a:pt x="445" y="281"/>
                    </a:lnTo>
                    <a:lnTo>
                      <a:pt x="446" y="283"/>
                    </a:lnTo>
                    <a:lnTo>
                      <a:pt x="446" y="284"/>
                    </a:lnTo>
                    <a:lnTo>
                      <a:pt x="446" y="285"/>
                    </a:lnTo>
                    <a:lnTo>
                      <a:pt x="447" y="286"/>
                    </a:lnTo>
                    <a:lnTo>
                      <a:pt x="447" y="287"/>
                    </a:lnTo>
                    <a:lnTo>
                      <a:pt x="449" y="289"/>
                    </a:lnTo>
                    <a:lnTo>
                      <a:pt x="449" y="290"/>
                    </a:lnTo>
                    <a:lnTo>
                      <a:pt x="450" y="292"/>
                    </a:lnTo>
                    <a:lnTo>
                      <a:pt x="450" y="294"/>
                    </a:lnTo>
                    <a:lnTo>
                      <a:pt x="450" y="296"/>
                    </a:lnTo>
                    <a:lnTo>
                      <a:pt x="451" y="297"/>
                    </a:lnTo>
                    <a:lnTo>
                      <a:pt x="451" y="299"/>
                    </a:lnTo>
                    <a:lnTo>
                      <a:pt x="452" y="300"/>
                    </a:lnTo>
                    <a:lnTo>
                      <a:pt x="452" y="303"/>
                    </a:lnTo>
                    <a:lnTo>
                      <a:pt x="452" y="305"/>
                    </a:lnTo>
                    <a:lnTo>
                      <a:pt x="453" y="306"/>
                    </a:lnTo>
                    <a:lnTo>
                      <a:pt x="453" y="307"/>
                    </a:lnTo>
                    <a:lnTo>
                      <a:pt x="454" y="309"/>
                    </a:lnTo>
                    <a:lnTo>
                      <a:pt x="454" y="311"/>
                    </a:lnTo>
                    <a:lnTo>
                      <a:pt x="454" y="312"/>
                    </a:lnTo>
                    <a:lnTo>
                      <a:pt x="455" y="313"/>
                    </a:lnTo>
                    <a:lnTo>
                      <a:pt x="457" y="314"/>
                    </a:lnTo>
                    <a:lnTo>
                      <a:pt x="457" y="315"/>
                    </a:lnTo>
                    <a:lnTo>
                      <a:pt x="458" y="315"/>
                    </a:lnTo>
                    <a:lnTo>
                      <a:pt x="459" y="315"/>
                    </a:lnTo>
                    <a:lnTo>
                      <a:pt x="459" y="314"/>
                    </a:lnTo>
                    <a:lnTo>
                      <a:pt x="460" y="314"/>
                    </a:lnTo>
                    <a:lnTo>
                      <a:pt x="460" y="313"/>
                    </a:lnTo>
                    <a:lnTo>
                      <a:pt x="461" y="312"/>
                    </a:lnTo>
                    <a:lnTo>
                      <a:pt x="461" y="311"/>
                    </a:lnTo>
                    <a:lnTo>
                      <a:pt x="462" y="309"/>
                    </a:lnTo>
                    <a:lnTo>
                      <a:pt x="462" y="308"/>
                    </a:lnTo>
                    <a:lnTo>
                      <a:pt x="462" y="307"/>
                    </a:lnTo>
                    <a:lnTo>
                      <a:pt x="464" y="306"/>
                    </a:lnTo>
                    <a:lnTo>
                      <a:pt x="464" y="305"/>
                    </a:lnTo>
                    <a:lnTo>
                      <a:pt x="465" y="304"/>
                    </a:lnTo>
                    <a:lnTo>
                      <a:pt x="465" y="303"/>
                    </a:lnTo>
                    <a:lnTo>
                      <a:pt x="465" y="302"/>
                    </a:lnTo>
                    <a:lnTo>
                      <a:pt x="466" y="300"/>
                    </a:lnTo>
                    <a:lnTo>
                      <a:pt x="466" y="299"/>
                    </a:lnTo>
                    <a:lnTo>
                      <a:pt x="467" y="299"/>
                    </a:lnTo>
                    <a:lnTo>
                      <a:pt x="467" y="298"/>
                    </a:lnTo>
                    <a:lnTo>
                      <a:pt x="467" y="297"/>
                    </a:lnTo>
                    <a:lnTo>
                      <a:pt x="468" y="296"/>
                    </a:lnTo>
                    <a:lnTo>
                      <a:pt x="469" y="295"/>
                    </a:lnTo>
                    <a:lnTo>
                      <a:pt x="470" y="29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1" name="Freeform 85"/>
              <p:cNvSpPr>
                <a:spLocks/>
              </p:cNvSpPr>
              <p:nvPr/>
            </p:nvSpPr>
            <p:spPr bwMode="auto">
              <a:xfrm rot="-5400000">
                <a:off x="2263" y="1901"/>
                <a:ext cx="471" cy="415"/>
              </a:xfrm>
              <a:custGeom>
                <a:avLst/>
                <a:gdLst>
                  <a:gd name="T0" fmla="*/ 7 w 471"/>
                  <a:gd name="T1" fmla="*/ 305 h 415"/>
                  <a:gd name="T2" fmla="*/ 15 w 471"/>
                  <a:gd name="T3" fmla="*/ 314 h 415"/>
                  <a:gd name="T4" fmla="*/ 22 w 471"/>
                  <a:gd name="T5" fmla="*/ 319 h 415"/>
                  <a:gd name="T6" fmla="*/ 30 w 471"/>
                  <a:gd name="T7" fmla="*/ 328 h 415"/>
                  <a:gd name="T8" fmla="*/ 37 w 471"/>
                  <a:gd name="T9" fmla="*/ 303 h 415"/>
                  <a:gd name="T10" fmla="*/ 45 w 471"/>
                  <a:gd name="T11" fmla="*/ 305 h 415"/>
                  <a:gd name="T12" fmla="*/ 52 w 471"/>
                  <a:gd name="T13" fmla="*/ 324 h 415"/>
                  <a:gd name="T14" fmla="*/ 60 w 471"/>
                  <a:gd name="T15" fmla="*/ 336 h 415"/>
                  <a:gd name="T16" fmla="*/ 68 w 471"/>
                  <a:gd name="T17" fmla="*/ 362 h 415"/>
                  <a:gd name="T18" fmla="*/ 75 w 471"/>
                  <a:gd name="T19" fmla="*/ 410 h 415"/>
                  <a:gd name="T20" fmla="*/ 83 w 471"/>
                  <a:gd name="T21" fmla="*/ 413 h 415"/>
                  <a:gd name="T22" fmla="*/ 90 w 471"/>
                  <a:gd name="T23" fmla="*/ 406 h 415"/>
                  <a:gd name="T24" fmla="*/ 98 w 471"/>
                  <a:gd name="T25" fmla="*/ 383 h 415"/>
                  <a:gd name="T26" fmla="*/ 105 w 471"/>
                  <a:gd name="T27" fmla="*/ 349 h 415"/>
                  <a:gd name="T28" fmla="*/ 113 w 471"/>
                  <a:gd name="T29" fmla="*/ 322 h 415"/>
                  <a:gd name="T30" fmla="*/ 120 w 471"/>
                  <a:gd name="T31" fmla="*/ 332 h 415"/>
                  <a:gd name="T32" fmla="*/ 128 w 471"/>
                  <a:gd name="T33" fmla="*/ 345 h 415"/>
                  <a:gd name="T34" fmla="*/ 135 w 471"/>
                  <a:gd name="T35" fmla="*/ 367 h 415"/>
                  <a:gd name="T36" fmla="*/ 143 w 471"/>
                  <a:gd name="T37" fmla="*/ 389 h 415"/>
                  <a:gd name="T38" fmla="*/ 151 w 471"/>
                  <a:gd name="T39" fmla="*/ 358 h 415"/>
                  <a:gd name="T40" fmla="*/ 158 w 471"/>
                  <a:gd name="T41" fmla="*/ 326 h 415"/>
                  <a:gd name="T42" fmla="*/ 166 w 471"/>
                  <a:gd name="T43" fmla="*/ 315 h 415"/>
                  <a:gd name="T44" fmla="*/ 173 w 471"/>
                  <a:gd name="T45" fmla="*/ 320 h 415"/>
                  <a:gd name="T46" fmla="*/ 181 w 471"/>
                  <a:gd name="T47" fmla="*/ 293 h 415"/>
                  <a:gd name="T48" fmla="*/ 188 w 471"/>
                  <a:gd name="T49" fmla="*/ 302 h 415"/>
                  <a:gd name="T50" fmla="*/ 196 w 471"/>
                  <a:gd name="T51" fmla="*/ 289 h 415"/>
                  <a:gd name="T52" fmla="*/ 203 w 471"/>
                  <a:gd name="T53" fmla="*/ 246 h 415"/>
                  <a:gd name="T54" fmla="*/ 211 w 471"/>
                  <a:gd name="T55" fmla="*/ 221 h 415"/>
                  <a:gd name="T56" fmla="*/ 219 w 471"/>
                  <a:gd name="T57" fmla="*/ 208 h 415"/>
                  <a:gd name="T58" fmla="*/ 226 w 471"/>
                  <a:gd name="T59" fmla="*/ 211 h 415"/>
                  <a:gd name="T60" fmla="*/ 234 w 471"/>
                  <a:gd name="T61" fmla="*/ 198 h 415"/>
                  <a:gd name="T62" fmla="*/ 241 w 471"/>
                  <a:gd name="T63" fmla="*/ 178 h 415"/>
                  <a:gd name="T64" fmla="*/ 249 w 471"/>
                  <a:gd name="T65" fmla="*/ 173 h 415"/>
                  <a:gd name="T66" fmla="*/ 256 w 471"/>
                  <a:gd name="T67" fmla="*/ 179 h 415"/>
                  <a:gd name="T68" fmla="*/ 264 w 471"/>
                  <a:gd name="T69" fmla="*/ 195 h 415"/>
                  <a:gd name="T70" fmla="*/ 271 w 471"/>
                  <a:gd name="T71" fmla="*/ 217 h 415"/>
                  <a:gd name="T72" fmla="*/ 279 w 471"/>
                  <a:gd name="T73" fmla="*/ 221 h 415"/>
                  <a:gd name="T74" fmla="*/ 287 w 471"/>
                  <a:gd name="T75" fmla="*/ 204 h 415"/>
                  <a:gd name="T76" fmla="*/ 294 w 471"/>
                  <a:gd name="T77" fmla="*/ 204 h 415"/>
                  <a:gd name="T78" fmla="*/ 302 w 471"/>
                  <a:gd name="T79" fmla="*/ 197 h 415"/>
                  <a:gd name="T80" fmla="*/ 309 w 471"/>
                  <a:gd name="T81" fmla="*/ 166 h 415"/>
                  <a:gd name="T82" fmla="*/ 317 w 471"/>
                  <a:gd name="T83" fmla="*/ 131 h 415"/>
                  <a:gd name="T84" fmla="*/ 324 w 471"/>
                  <a:gd name="T85" fmla="*/ 130 h 415"/>
                  <a:gd name="T86" fmla="*/ 332 w 471"/>
                  <a:gd name="T87" fmla="*/ 135 h 415"/>
                  <a:gd name="T88" fmla="*/ 339 w 471"/>
                  <a:gd name="T89" fmla="*/ 139 h 415"/>
                  <a:gd name="T90" fmla="*/ 347 w 471"/>
                  <a:gd name="T91" fmla="*/ 122 h 415"/>
                  <a:gd name="T92" fmla="*/ 354 w 471"/>
                  <a:gd name="T93" fmla="*/ 88 h 415"/>
                  <a:gd name="T94" fmla="*/ 362 w 471"/>
                  <a:gd name="T95" fmla="*/ 68 h 415"/>
                  <a:gd name="T96" fmla="*/ 370 w 471"/>
                  <a:gd name="T97" fmla="*/ 64 h 415"/>
                  <a:gd name="T98" fmla="*/ 377 w 471"/>
                  <a:gd name="T99" fmla="*/ 64 h 415"/>
                  <a:gd name="T100" fmla="*/ 385 w 471"/>
                  <a:gd name="T101" fmla="*/ 52 h 415"/>
                  <a:gd name="T102" fmla="*/ 392 w 471"/>
                  <a:gd name="T103" fmla="*/ 52 h 415"/>
                  <a:gd name="T104" fmla="*/ 400 w 471"/>
                  <a:gd name="T105" fmla="*/ 50 h 415"/>
                  <a:gd name="T106" fmla="*/ 407 w 471"/>
                  <a:gd name="T107" fmla="*/ 36 h 415"/>
                  <a:gd name="T108" fmla="*/ 415 w 471"/>
                  <a:gd name="T109" fmla="*/ 29 h 415"/>
                  <a:gd name="T110" fmla="*/ 422 w 471"/>
                  <a:gd name="T111" fmla="*/ 23 h 415"/>
                  <a:gd name="T112" fmla="*/ 430 w 471"/>
                  <a:gd name="T113" fmla="*/ 13 h 415"/>
                  <a:gd name="T114" fmla="*/ 438 w 471"/>
                  <a:gd name="T115" fmla="*/ 13 h 415"/>
                  <a:gd name="T116" fmla="*/ 445 w 471"/>
                  <a:gd name="T117" fmla="*/ 10 h 415"/>
                  <a:gd name="T118" fmla="*/ 453 w 471"/>
                  <a:gd name="T119" fmla="*/ 5 h 415"/>
                  <a:gd name="T120" fmla="*/ 460 w 471"/>
                  <a:gd name="T121" fmla="*/ 4 h 415"/>
                  <a:gd name="T122" fmla="*/ 468 w 471"/>
                  <a:gd name="T123" fmla="*/ 3 h 41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71"/>
                  <a:gd name="T187" fmla="*/ 0 h 415"/>
                  <a:gd name="T188" fmla="*/ 471 w 471"/>
                  <a:gd name="T189" fmla="*/ 415 h 41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71" h="415">
                    <a:moveTo>
                      <a:pt x="0" y="297"/>
                    </a:moveTo>
                    <a:lnTo>
                      <a:pt x="0" y="297"/>
                    </a:lnTo>
                    <a:lnTo>
                      <a:pt x="2" y="296"/>
                    </a:lnTo>
                    <a:lnTo>
                      <a:pt x="3" y="297"/>
                    </a:lnTo>
                    <a:lnTo>
                      <a:pt x="4" y="298"/>
                    </a:lnTo>
                    <a:lnTo>
                      <a:pt x="5" y="299"/>
                    </a:lnTo>
                    <a:lnTo>
                      <a:pt x="5" y="300"/>
                    </a:lnTo>
                    <a:lnTo>
                      <a:pt x="6" y="301"/>
                    </a:lnTo>
                    <a:lnTo>
                      <a:pt x="6" y="302"/>
                    </a:lnTo>
                    <a:lnTo>
                      <a:pt x="7" y="303"/>
                    </a:lnTo>
                    <a:lnTo>
                      <a:pt x="7" y="305"/>
                    </a:lnTo>
                    <a:lnTo>
                      <a:pt x="7" y="306"/>
                    </a:lnTo>
                    <a:lnTo>
                      <a:pt x="8" y="308"/>
                    </a:lnTo>
                    <a:lnTo>
                      <a:pt x="8" y="309"/>
                    </a:lnTo>
                    <a:lnTo>
                      <a:pt x="10" y="310"/>
                    </a:lnTo>
                    <a:lnTo>
                      <a:pt x="11" y="311"/>
                    </a:lnTo>
                    <a:lnTo>
                      <a:pt x="11" y="312"/>
                    </a:lnTo>
                    <a:lnTo>
                      <a:pt x="12" y="314"/>
                    </a:lnTo>
                    <a:lnTo>
                      <a:pt x="13" y="315"/>
                    </a:lnTo>
                    <a:lnTo>
                      <a:pt x="14" y="315"/>
                    </a:lnTo>
                    <a:lnTo>
                      <a:pt x="14" y="314"/>
                    </a:lnTo>
                    <a:lnTo>
                      <a:pt x="15" y="314"/>
                    </a:lnTo>
                    <a:lnTo>
                      <a:pt x="17" y="314"/>
                    </a:lnTo>
                    <a:lnTo>
                      <a:pt x="18" y="314"/>
                    </a:lnTo>
                    <a:lnTo>
                      <a:pt x="19" y="314"/>
                    </a:lnTo>
                    <a:lnTo>
                      <a:pt x="20" y="315"/>
                    </a:lnTo>
                    <a:lnTo>
                      <a:pt x="21" y="316"/>
                    </a:lnTo>
                    <a:lnTo>
                      <a:pt x="21" y="317"/>
                    </a:lnTo>
                    <a:lnTo>
                      <a:pt x="22" y="318"/>
                    </a:lnTo>
                    <a:lnTo>
                      <a:pt x="22" y="319"/>
                    </a:lnTo>
                    <a:lnTo>
                      <a:pt x="23" y="320"/>
                    </a:lnTo>
                    <a:lnTo>
                      <a:pt x="23" y="321"/>
                    </a:lnTo>
                    <a:lnTo>
                      <a:pt x="23" y="322"/>
                    </a:lnTo>
                    <a:lnTo>
                      <a:pt x="25" y="324"/>
                    </a:lnTo>
                    <a:lnTo>
                      <a:pt x="25" y="325"/>
                    </a:lnTo>
                    <a:lnTo>
                      <a:pt x="26" y="326"/>
                    </a:lnTo>
                    <a:lnTo>
                      <a:pt x="26" y="327"/>
                    </a:lnTo>
                    <a:lnTo>
                      <a:pt x="26" y="328"/>
                    </a:lnTo>
                    <a:lnTo>
                      <a:pt x="27" y="328"/>
                    </a:lnTo>
                    <a:lnTo>
                      <a:pt x="27" y="329"/>
                    </a:lnTo>
                    <a:lnTo>
                      <a:pt x="28" y="329"/>
                    </a:lnTo>
                    <a:lnTo>
                      <a:pt x="29" y="329"/>
                    </a:lnTo>
                    <a:lnTo>
                      <a:pt x="29" y="328"/>
                    </a:lnTo>
                    <a:lnTo>
                      <a:pt x="30" y="328"/>
                    </a:lnTo>
                    <a:lnTo>
                      <a:pt x="30" y="327"/>
                    </a:lnTo>
                    <a:lnTo>
                      <a:pt x="32" y="326"/>
                    </a:lnTo>
                    <a:lnTo>
                      <a:pt x="32" y="325"/>
                    </a:lnTo>
                    <a:lnTo>
                      <a:pt x="32" y="322"/>
                    </a:lnTo>
                    <a:lnTo>
                      <a:pt x="33" y="321"/>
                    </a:lnTo>
                    <a:lnTo>
                      <a:pt x="33" y="319"/>
                    </a:lnTo>
                    <a:lnTo>
                      <a:pt x="34" y="318"/>
                    </a:lnTo>
                    <a:lnTo>
                      <a:pt x="34" y="316"/>
                    </a:lnTo>
                    <a:lnTo>
                      <a:pt x="34" y="315"/>
                    </a:lnTo>
                    <a:lnTo>
                      <a:pt x="35" y="312"/>
                    </a:lnTo>
                    <a:lnTo>
                      <a:pt x="35" y="310"/>
                    </a:lnTo>
                    <a:lnTo>
                      <a:pt x="36" y="309"/>
                    </a:lnTo>
                    <a:lnTo>
                      <a:pt x="36" y="307"/>
                    </a:lnTo>
                    <a:lnTo>
                      <a:pt x="36" y="306"/>
                    </a:lnTo>
                    <a:lnTo>
                      <a:pt x="37" y="305"/>
                    </a:lnTo>
                    <a:lnTo>
                      <a:pt x="37" y="303"/>
                    </a:lnTo>
                    <a:lnTo>
                      <a:pt x="38" y="302"/>
                    </a:lnTo>
                    <a:lnTo>
                      <a:pt x="38" y="301"/>
                    </a:lnTo>
                    <a:lnTo>
                      <a:pt x="40" y="300"/>
                    </a:lnTo>
                    <a:lnTo>
                      <a:pt x="40" y="299"/>
                    </a:lnTo>
                    <a:lnTo>
                      <a:pt x="41" y="299"/>
                    </a:lnTo>
                    <a:lnTo>
                      <a:pt x="42" y="299"/>
                    </a:lnTo>
                    <a:lnTo>
                      <a:pt x="42" y="300"/>
                    </a:lnTo>
                    <a:lnTo>
                      <a:pt x="43" y="300"/>
                    </a:lnTo>
                    <a:lnTo>
                      <a:pt x="43" y="301"/>
                    </a:lnTo>
                    <a:lnTo>
                      <a:pt x="44" y="301"/>
                    </a:lnTo>
                    <a:lnTo>
                      <a:pt x="44" y="302"/>
                    </a:lnTo>
                    <a:lnTo>
                      <a:pt x="44" y="303"/>
                    </a:lnTo>
                    <a:lnTo>
                      <a:pt x="45" y="305"/>
                    </a:lnTo>
                    <a:lnTo>
                      <a:pt x="45" y="306"/>
                    </a:lnTo>
                    <a:lnTo>
                      <a:pt x="46" y="307"/>
                    </a:lnTo>
                    <a:lnTo>
                      <a:pt x="46" y="308"/>
                    </a:lnTo>
                    <a:lnTo>
                      <a:pt x="46" y="309"/>
                    </a:lnTo>
                    <a:lnTo>
                      <a:pt x="48" y="310"/>
                    </a:lnTo>
                    <a:lnTo>
                      <a:pt x="48" y="311"/>
                    </a:lnTo>
                    <a:lnTo>
                      <a:pt x="49" y="312"/>
                    </a:lnTo>
                    <a:lnTo>
                      <a:pt x="49" y="315"/>
                    </a:lnTo>
                    <a:lnTo>
                      <a:pt x="50" y="316"/>
                    </a:lnTo>
                    <a:lnTo>
                      <a:pt x="50" y="317"/>
                    </a:lnTo>
                    <a:lnTo>
                      <a:pt x="50" y="318"/>
                    </a:lnTo>
                    <a:lnTo>
                      <a:pt x="51" y="319"/>
                    </a:lnTo>
                    <a:lnTo>
                      <a:pt x="51" y="320"/>
                    </a:lnTo>
                    <a:lnTo>
                      <a:pt x="52" y="321"/>
                    </a:lnTo>
                    <a:lnTo>
                      <a:pt x="52" y="322"/>
                    </a:lnTo>
                    <a:lnTo>
                      <a:pt x="52" y="324"/>
                    </a:lnTo>
                    <a:lnTo>
                      <a:pt x="53" y="325"/>
                    </a:lnTo>
                    <a:lnTo>
                      <a:pt x="55" y="326"/>
                    </a:lnTo>
                    <a:lnTo>
                      <a:pt x="55" y="327"/>
                    </a:lnTo>
                    <a:lnTo>
                      <a:pt x="56" y="328"/>
                    </a:lnTo>
                    <a:lnTo>
                      <a:pt x="57" y="329"/>
                    </a:lnTo>
                    <a:lnTo>
                      <a:pt x="57" y="330"/>
                    </a:lnTo>
                    <a:lnTo>
                      <a:pt x="58" y="331"/>
                    </a:lnTo>
                    <a:lnTo>
                      <a:pt x="58" y="332"/>
                    </a:lnTo>
                    <a:lnTo>
                      <a:pt x="59" y="332"/>
                    </a:lnTo>
                    <a:lnTo>
                      <a:pt x="59" y="334"/>
                    </a:lnTo>
                    <a:lnTo>
                      <a:pt x="60" y="335"/>
                    </a:lnTo>
                    <a:lnTo>
                      <a:pt x="60" y="336"/>
                    </a:lnTo>
                    <a:lnTo>
                      <a:pt x="60" y="337"/>
                    </a:lnTo>
                    <a:lnTo>
                      <a:pt x="61" y="338"/>
                    </a:lnTo>
                    <a:lnTo>
                      <a:pt x="61" y="339"/>
                    </a:lnTo>
                    <a:lnTo>
                      <a:pt x="63" y="340"/>
                    </a:lnTo>
                    <a:lnTo>
                      <a:pt x="63" y="341"/>
                    </a:lnTo>
                    <a:lnTo>
                      <a:pt x="63" y="343"/>
                    </a:lnTo>
                    <a:lnTo>
                      <a:pt x="64" y="344"/>
                    </a:lnTo>
                    <a:lnTo>
                      <a:pt x="64" y="345"/>
                    </a:lnTo>
                    <a:lnTo>
                      <a:pt x="65" y="347"/>
                    </a:lnTo>
                    <a:lnTo>
                      <a:pt x="65" y="348"/>
                    </a:lnTo>
                    <a:lnTo>
                      <a:pt x="65" y="350"/>
                    </a:lnTo>
                    <a:lnTo>
                      <a:pt x="66" y="351"/>
                    </a:lnTo>
                    <a:lnTo>
                      <a:pt x="66" y="354"/>
                    </a:lnTo>
                    <a:lnTo>
                      <a:pt x="67" y="356"/>
                    </a:lnTo>
                    <a:lnTo>
                      <a:pt x="67" y="359"/>
                    </a:lnTo>
                    <a:lnTo>
                      <a:pt x="68" y="362"/>
                    </a:lnTo>
                    <a:lnTo>
                      <a:pt x="68" y="365"/>
                    </a:lnTo>
                    <a:lnTo>
                      <a:pt x="68" y="368"/>
                    </a:lnTo>
                    <a:lnTo>
                      <a:pt x="69" y="372"/>
                    </a:lnTo>
                    <a:lnTo>
                      <a:pt x="69" y="375"/>
                    </a:lnTo>
                    <a:lnTo>
                      <a:pt x="71" y="378"/>
                    </a:lnTo>
                    <a:lnTo>
                      <a:pt x="71" y="382"/>
                    </a:lnTo>
                    <a:lnTo>
                      <a:pt x="71" y="385"/>
                    </a:lnTo>
                    <a:lnTo>
                      <a:pt x="72" y="389"/>
                    </a:lnTo>
                    <a:lnTo>
                      <a:pt x="72" y="393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2"/>
                    </a:lnTo>
                    <a:lnTo>
                      <a:pt x="74" y="404"/>
                    </a:lnTo>
                    <a:lnTo>
                      <a:pt x="74" y="406"/>
                    </a:lnTo>
                    <a:lnTo>
                      <a:pt x="75" y="408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6" y="413"/>
                    </a:lnTo>
                    <a:lnTo>
                      <a:pt x="78" y="414"/>
                    </a:lnTo>
                    <a:lnTo>
                      <a:pt x="79" y="415"/>
                    </a:lnTo>
                    <a:lnTo>
                      <a:pt x="80" y="415"/>
                    </a:lnTo>
                    <a:lnTo>
                      <a:pt x="80" y="414"/>
                    </a:lnTo>
                    <a:lnTo>
                      <a:pt x="81" y="414"/>
                    </a:lnTo>
                    <a:lnTo>
                      <a:pt x="82" y="414"/>
                    </a:lnTo>
                    <a:lnTo>
                      <a:pt x="82" y="413"/>
                    </a:lnTo>
                    <a:lnTo>
                      <a:pt x="83" y="413"/>
                    </a:lnTo>
                    <a:lnTo>
                      <a:pt x="84" y="412"/>
                    </a:lnTo>
                    <a:lnTo>
                      <a:pt x="86" y="412"/>
                    </a:lnTo>
                    <a:lnTo>
                      <a:pt x="86" y="411"/>
                    </a:lnTo>
                    <a:lnTo>
                      <a:pt x="87" y="410"/>
                    </a:lnTo>
                    <a:lnTo>
                      <a:pt x="88" y="410"/>
                    </a:lnTo>
                    <a:lnTo>
                      <a:pt x="88" y="408"/>
                    </a:lnTo>
                    <a:lnTo>
                      <a:pt x="89" y="408"/>
                    </a:lnTo>
                    <a:lnTo>
                      <a:pt x="89" y="407"/>
                    </a:lnTo>
                    <a:lnTo>
                      <a:pt x="90" y="406"/>
                    </a:lnTo>
                    <a:lnTo>
                      <a:pt x="91" y="405"/>
                    </a:lnTo>
                    <a:lnTo>
                      <a:pt x="91" y="404"/>
                    </a:lnTo>
                    <a:lnTo>
                      <a:pt x="93" y="403"/>
                    </a:lnTo>
                    <a:lnTo>
                      <a:pt x="93" y="402"/>
                    </a:lnTo>
                    <a:lnTo>
                      <a:pt x="94" y="401"/>
                    </a:lnTo>
                    <a:lnTo>
                      <a:pt x="94" y="400"/>
                    </a:lnTo>
                    <a:lnTo>
                      <a:pt x="94" y="398"/>
                    </a:lnTo>
                    <a:lnTo>
                      <a:pt x="95" y="396"/>
                    </a:lnTo>
                    <a:lnTo>
                      <a:pt x="95" y="395"/>
                    </a:lnTo>
                    <a:lnTo>
                      <a:pt x="96" y="393"/>
                    </a:lnTo>
                    <a:lnTo>
                      <a:pt x="96" y="392"/>
                    </a:lnTo>
                    <a:lnTo>
                      <a:pt x="96" y="389"/>
                    </a:lnTo>
                    <a:lnTo>
                      <a:pt x="97" y="387"/>
                    </a:lnTo>
                    <a:lnTo>
                      <a:pt x="97" y="385"/>
                    </a:lnTo>
                    <a:lnTo>
                      <a:pt x="98" y="383"/>
                    </a:lnTo>
                    <a:lnTo>
                      <a:pt x="98" y="381"/>
                    </a:lnTo>
                    <a:lnTo>
                      <a:pt x="99" y="378"/>
                    </a:lnTo>
                    <a:lnTo>
                      <a:pt x="99" y="376"/>
                    </a:lnTo>
                    <a:lnTo>
                      <a:pt x="99" y="374"/>
                    </a:lnTo>
                    <a:lnTo>
                      <a:pt x="101" y="372"/>
                    </a:lnTo>
                    <a:lnTo>
                      <a:pt x="101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3"/>
                    </a:lnTo>
                    <a:lnTo>
                      <a:pt x="103" y="360"/>
                    </a:lnTo>
                    <a:lnTo>
                      <a:pt x="103" y="359"/>
                    </a:lnTo>
                    <a:lnTo>
                      <a:pt x="104" y="357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0"/>
                    </a:lnTo>
                    <a:lnTo>
                      <a:pt x="105" y="349"/>
                    </a:lnTo>
                    <a:lnTo>
                      <a:pt x="106" y="347"/>
                    </a:lnTo>
                    <a:lnTo>
                      <a:pt x="106" y="345"/>
                    </a:lnTo>
                    <a:lnTo>
                      <a:pt x="106" y="343"/>
                    </a:lnTo>
                    <a:lnTo>
                      <a:pt x="107" y="341"/>
                    </a:lnTo>
                    <a:lnTo>
                      <a:pt x="107" y="339"/>
                    </a:lnTo>
                    <a:lnTo>
                      <a:pt x="109" y="337"/>
                    </a:lnTo>
                    <a:lnTo>
                      <a:pt x="109" y="336"/>
                    </a:lnTo>
                    <a:lnTo>
                      <a:pt x="110" y="334"/>
                    </a:lnTo>
                    <a:lnTo>
                      <a:pt x="110" y="332"/>
                    </a:lnTo>
                    <a:lnTo>
                      <a:pt x="110" y="330"/>
                    </a:lnTo>
                    <a:lnTo>
                      <a:pt x="111" y="329"/>
                    </a:lnTo>
                    <a:lnTo>
                      <a:pt x="111" y="327"/>
                    </a:lnTo>
                    <a:lnTo>
                      <a:pt x="112" y="326"/>
                    </a:lnTo>
                    <a:lnTo>
                      <a:pt x="112" y="325"/>
                    </a:lnTo>
                    <a:lnTo>
                      <a:pt x="112" y="324"/>
                    </a:lnTo>
                    <a:lnTo>
                      <a:pt x="113" y="322"/>
                    </a:lnTo>
                    <a:lnTo>
                      <a:pt x="113" y="321"/>
                    </a:lnTo>
                    <a:lnTo>
                      <a:pt x="114" y="321"/>
                    </a:lnTo>
                    <a:lnTo>
                      <a:pt x="114" y="320"/>
                    </a:lnTo>
                    <a:lnTo>
                      <a:pt x="116" y="320"/>
                    </a:lnTo>
                    <a:lnTo>
                      <a:pt x="117" y="321"/>
                    </a:lnTo>
                    <a:lnTo>
                      <a:pt x="117" y="322"/>
                    </a:lnTo>
                    <a:lnTo>
                      <a:pt x="118" y="322"/>
                    </a:lnTo>
                    <a:lnTo>
                      <a:pt x="118" y="324"/>
                    </a:lnTo>
                    <a:lnTo>
                      <a:pt x="118" y="325"/>
                    </a:lnTo>
                    <a:lnTo>
                      <a:pt x="119" y="327"/>
                    </a:lnTo>
                    <a:lnTo>
                      <a:pt x="119" y="328"/>
                    </a:lnTo>
                    <a:lnTo>
                      <a:pt x="120" y="329"/>
                    </a:lnTo>
                    <a:lnTo>
                      <a:pt x="120" y="331"/>
                    </a:lnTo>
                    <a:lnTo>
                      <a:pt x="120" y="332"/>
                    </a:lnTo>
                    <a:lnTo>
                      <a:pt x="121" y="334"/>
                    </a:lnTo>
                    <a:lnTo>
                      <a:pt x="121" y="335"/>
                    </a:lnTo>
                    <a:lnTo>
                      <a:pt x="122" y="336"/>
                    </a:lnTo>
                    <a:lnTo>
                      <a:pt x="122" y="337"/>
                    </a:lnTo>
                    <a:lnTo>
                      <a:pt x="122" y="338"/>
                    </a:lnTo>
                    <a:lnTo>
                      <a:pt x="124" y="339"/>
                    </a:lnTo>
                    <a:lnTo>
                      <a:pt x="124" y="340"/>
                    </a:lnTo>
                    <a:lnTo>
                      <a:pt x="125" y="341"/>
                    </a:lnTo>
                    <a:lnTo>
                      <a:pt x="125" y="343"/>
                    </a:lnTo>
                    <a:lnTo>
                      <a:pt x="126" y="343"/>
                    </a:lnTo>
                    <a:lnTo>
                      <a:pt x="127" y="344"/>
                    </a:lnTo>
                    <a:lnTo>
                      <a:pt x="128" y="345"/>
                    </a:lnTo>
                    <a:lnTo>
                      <a:pt x="128" y="346"/>
                    </a:lnTo>
                    <a:lnTo>
                      <a:pt x="129" y="346"/>
                    </a:lnTo>
                    <a:lnTo>
                      <a:pt x="129" y="347"/>
                    </a:lnTo>
                    <a:lnTo>
                      <a:pt x="130" y="348"/>
                    </a:lnTo>
                    <a:lnTo>
                      <a:pt x="130" y="349"/>
                    </a:lnTo>
                    <a:lnTo>
                      <a:pt x="130" y="350"/>
                    </a:lnTo>
                    <a:lnTo>
                      <a:pt x="132" y="351"/>
                    </a:lnTo>
                    <a:lnTo>
                      <a:pt x="132" y="353"/>
                    </a:lnTo>
                    <a:lnTo>
                      <a:pt x="133" y="355"/>
                    </a:lnTo>
                    <a:lnTo>
                      <a:pt x="133" y="356"/>
                    </a:lnTo>
                    <a:lnTo>
                      <a:pt x="133" y="358"/>
                    </a:lnTo>
                    <a:lnTo>
                      <a:pt x="134" y="359"/>
                    </a:lnTo>
                    <a:lnTo>
                      <a:pt x="134" y="362"/>
                    </a:lnTo>
                    <a:lnTo>
                      <a:pt x="135" y="364"/>
                    </a:lnTo>
                    <a:lnTo>
                      <a:pt x="135" y="365"/>
                    </a:lnTo>
                    <a:lnTo>
                      <a:pt x="135" y="367"/>
                    </a:lnTo>
                    <a:lnTo>
                      <a:pt x="136" y="369"/>
                    </a:lnTo>
                    <a:lnTo>
                      <a:pt x="136" y="372"/>
                    </a:lnTo>
                    <a:lnTo>
                      <a:pt x="137" y="373"/>
                    </a:lnTo>
                    <a:lnTo>
                      <a:pt x="137" y="375"/>
                    </a:lnTo>
                    <a:lnTo>
                      <a:pt x="139" y="377"/>
                    </a:lnTo>
                    <a:lnTo>
                      <a:pt x="139" y="378"/>
                    </a:lnTo>
                    <a:lnTo>
                      <a:pt x="139" y="381"/>
                    </a:lnTo>
                    <a:lnTo>
                      <a:pt x="140" y="382"/>
                    </a:lnTo>
                    <a:lnTo>
                      <a:pt x="140" y="384"/>
                    </a:lnTo>
                    <a:lnTo>
                      <a:pt x="141" y="385"/>
                    </a:lnTo>
                    <a:lnTo>
                      <a:pt x="141" y="386"/>
                    </a:lnTo>
                    <a:lnTo>
                      <a:pt x="141" y="387"/>
                    </a:lnTo>
                    <a:lnTo>
                      <a:pt x="142" y="388"/>
                    </a:lnTo>
                    <a:lnTo>
                      <a:pt x="143" y="389"/>
                    </a:lnTo>
                    <a:lnTo>
                      <a:pt x="144" y="388"/>
                    </a:lnTo>
                    <a:lnTo>
                      <a:pt x="144" y="387"/>
                    </a:lnTo>
                    <a:lnTo>
                      <a:pt x="145" y="387"/>
                    </a:lnTo>
                    <a:lnTo>
                      <a:pt x="145" y="385"/>
                    </a:lnTo>
                    <a:lnTo>
                      <a:pt x="145" y="384"/>
                    </a:lnTo>
                    <a:lnTo>
                      <a:pt x="147" y="382"/>
                    </a:lnTo>
                    <a:lnTo>
                      <a:pt x="147" y="379"/>
                    </a:lnTo>
                    <a:lnTo>
                      <a:pt x="148" y="377"/>
                    </a:lnTo>
                    <a:lnTo>
                      <a:pt x="148" y="375"/>
                    </a:lnTo>
                    <a:lnTo>
                      <a:pt x="149" y="372"/>
                    </a:lnTo>
                    <a:lnTo>
                      <a:pt x="149" y="369"/>
                    </a:lnTo>
                    <a:lnTo>
                      <a:pt x="149" y="366"/>
                    </a:lnTo>
                    <a:lnTo>
                      <a:pt x="150" y="364"/>
                    </a:lnTo>
                    <a:lnTo>
                      <a:pt x="150" y="362"/>
                    </a:lnTo>
                    <a:lnTo>
                      <a:pt x="151" y="358"/>
                    </a:lnTo>
                    <a:lnTo>
                      <a:pt x="151" y="356"/>
                    </a:lnTo>
                    <a:lnTo>
                      <a:pt x="151" y="354"/>
                    </a:lnTo>
                    <a:lnTo>
                      <a:pt x="152" y="351"/>
                    </a:lnTo>
                    <a:lnTo>
                      <a:pt x="152" y="349"/>
                    </a:lnTo>
                    <a:lnTo>
                      <a:pt x="153" y="347"/>
                    </a:lnTo>
                    <a:lnTo>
                      <a:pt x="153" y="345"/>
                    </a:lnTo>
                    <a:lnTo>
                      <a:pt x="153" y="343"/>
                    </a:lnTo>
                    <a:lnTo>
                      <a:pt x="155" y="340"/>
                    </a:lnTo>
                    <a:lnTo>
                      <a:pt x="155" y="339"/>
                    </a:lnTo>
                    <a:lnTo>
                      <a:pt x="156" y="337"/>
                    </a:lnTo>
                    <a:lnTo>
                      <a:pt x="156" y="335"/>
                    </a:lnTo>
                    <a:lnTo>
                      <a:pt x="156" y="332"/>
                    </a:lnTo>
                    <a:lnTo>
                      <a:pt x="157" y="331"/>
                    </a:lnTo>
                    <a:lnTo>
                      <a:pt x="157" y="329"/>
                    </a:lnTo>
                    <a:lnTo>
                      <a:pt x="158" y="327"/>
                    </a:lnTo>
                    <a:lnTo>
                      <a:pt x="158" y="326"/>
                    </a:lnTo>
                    <a:lnTo>
                      <a:pt x="159" y="324"/>
                    </a:lnTo>
                    <a:lnTo>
                      <a:pt x="159" y="322"/>
                    </a:lnTo>
                    <a:lnTo>
                      <a:pt x="159" y="320"/>
                    </a:lnTo>
                    <a:lnTo>
                      <a:pt x="160" y="319"/>
                    </a:lnTo>
                    <a:lnTo>
                      <a:pt x="160" y="318"/>
                    </a:lnTo>
                    <a:lnTo>
                      <a:pt x="162" y="316"/>
                    </a:lnTo>
                    <a:lnTo>
                      <a:pt x="162" y="315"/>
                    </a:lnTo>
                    <a:lnTo>
                      <a:pt x="163" y="314"/>
                    </a:lnTo>
                    <a:lnTo>
                      <a:pt x="164" y="314"/>
                    </a:lnTo>
                    <a:lnTo>
                      <a:pt x="165" y="314"/>
                    </a:lnTo>
                    <a:lnTo>
                      <a:pt x="165" y="315"/>
                    </a:lnTo>
                    <a:lnTo>
                      <a:pt x="166" y="315"/>
                    </a:lnTo>
                    <a:lnTo>
                      <a:pt x="166" y="316"/>
                    </a:lnTo>
                    <a:lnTo>
                      <a:pt x="167" y="317"/>
                    </a:lnTo>
                    <a:lnTo>
                      <a:pt x="167" y="318"/>
                    </a:lnTo>
                    <a:lnTo>
                      <a:pt x="167" y="319"/>
                    </a:lnTo>
                    <a:lnTo>
                      <a:pt x="168" y="320"/>
                    </a:lnTo>
                    <a:lnTo>
                      <a:pt x="168" y="321"/>
                    </a:lnTo>
                    <a:lnTo>
                      <a:pt x="170" y="321"/>
                    </a:lnTo>
                    <a:lnTo>
                      <a:pt x="170" y="322"/>
                    </a:lnTo>
                    <a:lnTo>
                      <a:pt x="170" y="324"/>
                    </a:lnTo>
                    <a:lnTo>
                      <a:pt x="171" y="324"/>
                    </a:lnTo>
                    <a:lnTo>
                      <a:pt x="172" y="324"/>
                    </a:lnTo>
                    <a:lnTo>
                      <a:pt x="172" y="322"/>
                    </a:lnTo>
                    <a:lnTo>
                      <a:pt x="173" y="321"/>
                    </a:lnTo>
                    <a:lnTo>
                      <a:pt x="173" y="320"/>
                    </a:lnTo>
                    <a:lnTo>
                      <a:pt x="174" y="319"/>
                    </a:lnTo>
                    <a:lnTo>
                      <a:pt x="174" y="317"/>
                    </a:lnTo>
                    <a:lnTo>
                      <a:pt x="174" y="316"/>
                    </a:lnTo>
                    <a:lnTo>
                      <a:pt x="175" y="314"/>
                    </a:lnTo>
                    <a:lnTo>
                      <a:pt x="175" y="311"/>
                    </a:lnTo>
                    <a:lnTo>
                      <a:pt x="177" y="309"/>
                    </a:lnTo>
                    <a:lnTo>
                      <a:pt x="177" y="307"/>
                    </a:lnTo>
                    <a:lnTo>
                      <a:pt x="178" y="305"/>
                    </a:lnTo>
                    <a:lnTo>
                      <a:pt x="178" y="303"/>
                    </a:lnTo>
                    <a:lnTo>
                      <a:pt x="178" y="301"/>
                    </a:lnTo>
                    <a:lnTo>
                      <a:pt x="179" y="299"/>
                    </a:lnTo>
                    <a:lnTo>
                      <a:pt x="179" y="298"/>
                    </a:lnTo>
                    <a:lnTo>
                      <a:pt x="180" y="297"/>
                    </a:lnTo>
                    <a:lnTo>
                      <a:pt x="180" y="296"/>
                    </a:lnTo>
                    <a:lnTo>
                      <a:pt x="180" y="295"/>
                    </a:lnTo>
                    <a:lnTo>
                      <a:pt x="181" y="293"/>
                    </a:lnTo>
                    <a:lnTo>
                      <a:pt x="182" y="293"/>
                    </a:lnTo>
                    <a:lnTo>
                      <a:pt x="183" y="293"/>
                    </a:lnTo>
                    <a:lnTo>
                      <a:pt x="183" y="295"/>
                    </a:lnTo>
                    <a:lnTo>
                      <a:pt x="185" y="296"/>
                    </a:lnTo>
                    <a:lnTo>
                      <a:pt x="185" y="297"/>
                    </a:lnTo>
                    <a:lnTo>
                      <a:pt x="186" y="298"/>
                    </a:lnTo>
                    <a:lnTo>
                      <a:pt x="186" y="299"/>
                    </a:lnTo>
                    <a:lnTo>
                      <a:pt x="187" y="300"/>
                    </a:lnTo>
                    <a:lnTo>
                      <a:pt x="188" y="301"/>
                    </a:lnTo>
                    <a:lnTo>
                      <a:pt x="188" y="302"/>
                    </a:lnTo>
                    <a:lnTo>
                      <a:pt x="189" y="303"/>
                    </a:lnTo>
                    <a:lnTo>
                      <a:pt x="190" y="303"/>
                    </a:lnTo>
                    <a:lnTo>
                      <a:pt x="191" y="302"/>
                    </a:lnTo>
                    <a:lnTo>
                      <a:pt x="193" y="301"/>
                    </a:lnTo>
                    <a:lnTo>
                      <a:pt x="193" y="300"/>
                    </a:lnTo>
                    <a:lnTo>
                      <a:pt x="193" y="299"/>
                    </a:lnTo>
                    <a:lnTo>
                      <a:pt x="194" y="298"/>
                    </a:lnTo>
                    <a:lnTo>
                      <a:pt x="194" y="297"/>
                    </a:lnTo>
                    <a:lnTo>
                      <a:pt x="195" y="296"/>
                    </a:lnTo>
                    <a:lnTo>
                      <a:pt x="195" y="293"/>
                    </a:lnTo>
                    <a:lnTo>
                      <a:pt x="195" y="291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7" y="284"/>
                    </a:lnTo>
                    <a:lnTo>
                      <a:pt x="197" y="282"/>
                    </a:lnTo>
                    <a:lnTo>
                      <a:pt x="198" y="280"/>
                    </a:lnTo>
                    <a:lnTo>
                      <a:pt x="198" y="277"/>
                    </a:lnTo>
                    <a:lnTo>
                      <a:pt x="198" y="274"/>
                    </a:lnTo>
                    <a:lnTo>
                      <a:pt x="200" y="271"/>
                    </a:lnTo>
                    <a:lnTo>
                      <a:pt x="200" y="269"/>
                    </a:lnTo>
                    <a:lnTo>
                      <a:pt x="201" y="265"/>
                    </a:lnTo>
                    <a:lnTo>
                      <a:pt x="201" y="263"/>
                    </a:lnTo>
                    <a:lnTo>
                      <a:pt x="201" y="260"/>
                    </a:lnTo>
                    <a:lnTo>
                      <a:pt x="202" y="257"/>
                    </a:lnTo>
                    <a:lnTo>
                      <a:pt x="202" y="254"/>
                    </a:lnTo>
                    <a:lnTo>
                      <a:pt x="203" y="251"/>
                    </a:lnTo>
                    <a:lnTo>
                      <a:pt x="203" y="249"/>
                    </a:lnTo>
                    <a:lnTo>
                      <a:pt x="203" y="246"/>
                    </a:lnTo>
                    <a:lnTo>
                      <a:pt x="204" y="244"/>
                    </a:lnTo>
                    <a:lnTo>
                      <a:pt x="204" y="241"/>
                    </a:lnTo>
                    <a:lnTo>
                      <a:pt x="205" y="239"/>
                    </a:lnTo>
                    <a:lnTo>
                      <a:pt x="205" y="236"/>
                    </a:lnTo>
                    <a:lnTo>
                      <a:pt x="205" y="235"/>
                    </a:lnTo>
                    <a:lnTo>
                      <a:pt x="206" y="233"/>
                    </a:lnTo>
                    <a:lnTo>
                      <a:pt x="206" y="231"/>
                    </a:lnTo>
                    <a:lnTo>
                      <a:pt x="208" y="230"/>
                    </a:lnTo>
                    <a:lnTo>
                      <a:pt x="208" y="229"/>
                    </a:lnTo>
                    <a:lnTo>
                      <a:pt x="209" y="227"/>
                    </a:lnTo>
                    <a:lnTo>
                      <a:pt x="209" y="225"/>
                    </a:lnTo>
                    <a:lnTo>
                      <a:pt x="210" y="224"/>
                    </a:lnTo>
                    <a:lnTo>
                      <a:pt x="210" y="223"/>
                    </a:lnTo>
                    <a:lnTo>
                      <a:pt x="211" y="222"/>
                    </a:lnTo>
                    <a:lnTo>
                      <a:pt x="211" y="221"/>
                    </a:lnTo>
                    <a:lnTo>
                      <a:pt x="212" y="220"/>
                    </a:lnTo>
                    <a:lnTo>
                      <a:pt x="212" y="219"/>
                    </a:lnTo>
                    <a:lnTo>
                      <a:pt x="213" y="217"/>
                    </a:lnTo>
                    <a:lnTo>
                      <a:pt x="213" y="216"/>
                    </a:lnTo>
                    <a:lnTo>
                      <a:pt x="214" y="215"/>
                    </a:lnTo>
                    <a:lnTo>
                      <a:pt x="214" y="214"/>
                    </a:lnTo>
                    <a:lnTo>
                      <a:pt x="216" y="213"/>
                    </a:lnTo>
                    <a:lnTo>
                      <a:pt x="216" y="212"/>
                    </a:lnTo>
                    <a:lnTo>
                      <a:pt x="217" y="211"/>
                    </a:lnTo>
                    <a:lnTo>
                      <a:pt x="217" y="210"/>
                    </a:lnTo>
                    <a:lnTo>
                      <a:pt x="218" y="210"/>
                    </a:lnTo>
                    <a:lnTo>
                      <a:pt x="218" y="208"/>
                    </a:lnTo>
                    <a:lnTo>
                      <a:pt x="219" y="208"/>
                    </a:lnTo>
                    <a:lnTo>
                      <a:pt x="219" y="207"/>
                    </a:lnTo>
                    <a:lnTo>
                      <a:pt x="220" y="206"/>
                    </a:lnTo>
                    <a:lnTo>
                      <a:pt x="221" y="206"/>
                    </a:lnTo>
                    <a:lnTo>
                      <a:pt x="223" y="207"/>
                    </a:lnTo>
                    <a:lnTo>
                      <a:pt x="224" y="207"/>
                    </a:lnTo>
                    <a:lnTo>
                      <a:pt x="224" y="208"/>
                    </a:lnTo>
                    <a:lnTo>
                      <a:pt x="225" y="208"/>
                    </a:lnTo>
                    <a:lnTo>
                      <a:pt x="225" y="210"/>
                    </a:lnTo>
                    <a:lnTo>
                      <a:pt x="226" y="210"/>
                    </a:lnTo>
                    <a:lnTo>
                      <a:pt x="226" y="211"/>
                    </a:lnTo>
                    <a:lnTo>
                      <a:pt x="227" y="211"/>
                    </a:lnTo>
                    <a:lnTo>
                      <a:pt x="228" y="211"/>
                    </a:lnTo>
                    <a:lnTo>
                      <a:pt x="229" y="210"/>
                    </a:lnTo>
                    <a:lnTo>
                      <a:pt x="229" y="208"/>
                    </a:lnTo>
                    <a:lnTo>
                      <a:pt x="231" y="207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2" y="203"/>
                    </a:lnTo>
                    <a:lnTo>
                      <a:pt x="233" y="202"/>
                    </a:lnTo>
                    <a:lnTo>
                      <a:pt x="233" y="200"/>
                    </a:lnTo>
                    <a:lnTo>
                      <a:pt x="234" y="198"/>
                    </a:lnTo>
                    <a:lnTo>
                      <a:pt x="234" y="196"/>
                    </a:lnTo>
                    <a:lnTo>
                      <a:pt x="234" y="195"/>
                    </a:lnTo>
                    <a:lnTo>
                      <a:pt x="235" y="193"/>
                    </a:lnTo>
                    <a:lnTo>
                      <a:pt x="235" y="192"/>
                    </a:lnTo>
                    <a:lnTo>
                      <a:pt x="236" y="191"/>
                    </a:lnTo>
                    <a:lnTo>
                      <a:pt x="236" y="188"/>
                    </a:lnTo>
                    <a:lnTo>
                      <a:pt x="238" y="187"/>
                    </a:lnTo>
                    <a:lnTo>
                      <a:pt x="238" y="186"/>
                    </a:lnTo>
                    <a:lnTo>
                      <a:pt x="238" y="184"/>
                    </a:lnTo>
                    <a:lnTo>
                      <a:pt x="239" y="183"/>
                    </a:lnTo>
                    <a:lnTo>
                      <a:pt x="239" y="182"/>
                    </a:lnTo>
                    <a:lnTo>
                      <a:pt x="240" y="181"/>
                    </a:lnTo>
                    <a:lnTo>
                      <a:pt x="240" y="179"/>
                    </a:lnTo>
                    <a:lnTo>
                      <a:pt x="241" y="178"/>
                    </a:lnTo>
                    <a:lnTo>
                      <a:pt x="242" y="177"/>
                    </a:lnTo>
                    <a:lnTo>
                      <a:pt x="242" y="176"/>
                    </a:lnTo>
                    <a:lnTo>
                      <a:pt x="243" y="176"/>
                    </a:lnTo>
                    <a:lnTo>
                      <a:pt x="243" y="175"/>
                    </a:lnTo>
                    <a:lnTo>
                      <a:pt x="244" y="175"/>
                    </a:lnTo>
                    <a:lnTo>
                      <a:pt x="244" y="174"/>
                    </a:lnTo>
                    <a:lnTo>
                      <a:pt x="246" y="174"/>
                    </a:lnTo>
                    <a:lnTo>
                      <a:pt x="246" y="173"/>
                    </a:lnTo>
                    <a:lnTo>
                      <a:pt x="247" y="173"/>
                    </a:lnTo>
                    <a:lnTo>
                      <a:pt x="248" y="173"/>
                    </a:lnTo>
                    <a:lnTo>
                      <a:pt x="249" y="173"/>
                    </a:lnTo>
                    <a:lnTo>
                      <a:pt x="250" y="173"/>
                    </a:lnTo>
                    <a:lnTo>
                      <a:pt x="250" y="174"/>
                    </a:lnTo>
                    <a:lnTo>
                      <a:pt x="251" y="174"/>
                    </a:lnTo>
                    <a:lnTo>
                      <a:pt x="252" y="175"/>
                    </a:lnTo>
                    <a:lnTo>
                      <a:pt x="254" y="176"/>
                    </a:lnTo>
                    <a:lnTo>
                      <a:pt x="255" y="177"/>
                    </a:lnTo>
                    <a:lnTo>
                      <a:pt x="255" y="178"/>
                    </a:lnTo>
                    <a:lnTo>
                      <a:pt x="256" y="178"/>
                    </a:lnTo>
                    <a:lnTo>
                      <a:pt x="256" y="179"/>
                    </a:lnTo>
                    <a:lnTo>
                      <a:pt x="257" y="181"/>
                    </a:lnTo>
                    <a:lnTo>
                      <a:pt x="258" y="182"/>
                    </a:lnTo>
                    <a:lnTo>
                      <a:pt x="258" y="183"/>
                    </a:lnTo>
                    <a:lnTo>
                      <a:pt x="259" y="184"/>
                    </a:lnTo>
                    <a:lnTo>
                      <a:pt x="259" y="185"/>
                    </a:lnTo>
                    <a:lnTo>
                      <a:pt x="261" y="186"/>
                    </a:lnTo>
                    <a:lnTo>
                      <a:pt x="261" y="187"/>
                    </a:lnTo>
                    <a:lnTo>
                      <a:pt x="262" y="188"/>
                    </a:lnTo>
                    <a:lnTo>
                      <a:pt x="262" y="190"/>
                    </a:lnTo>
                    <a:lnTo>
                      <a:pt x="263" y="192"/>
                    </a:lnTo>
                    <a:lnTo>
                      <a:pt x="263" y="193"/>
                    </a:lnTo>
                    <a:lnTo>
                      <a:pt x="263" y="194"/>
                    </a:lnTo>
                    <a:lnTo>
                      <a:pt x="264" y="195"/>
                    </a:lnTo>
                    <a:lnTo>
                      <a:pt x="264" y="196"/>
                    </a:lnTo>
                    <a:lnTo>
                      <a:pt x="265" y="198"/>
                    </a:lnTo>
                    <a:lnTo>
                      <a:pt x="265" y="200"/>
                    </a:lnTo>
                    <a:lnTo>
                      <a:pt x="265" y="201"/>
                    </a:lnTo>
                    <a:lnTo>
                      <a:pt x="266" y="203"/>
                    </a:lnTo>
                    <a:lnTo>
                      <a:pt x="266" y="204"/>
                    </a:lnTo>
                    <a:lnTo>
                      <a:pt x="267" y="205"/>
                    </a:lnTo>
                    <a:lnTo>
                      <a:pt x="267" y="207"/>
                    </a:lnTo>
                    <a:lnTo>
                      <a:pt x="269" y="208"/>
                    </a:lnTo>
                    <a:lnTo>
                      <a:pt x="269" y="210"/>
                    </a:lnTo>
                    <a:lnTo>
                      <a:pt x="269" y="211"/>
                    </a:lnTo>
                    <a:lnTo>
                      <a:pt x="270" y="212"/>
                    </a:lnTo>
                    <a:lnTo>
                      <a:pt x="270" y="213"/>
                    </a:lnTo>
                    <a:lnTo>
                      <a:pt x="271" y="215"/>
                    </a:lnTo>
                    <a:lnTo>
                      <a:pt x="271" y="216"/>
                    </a:lnTo>
                    <a:lnTo>
                      <a:pt x="271" y="217"/>
                    </a:lnTo>
                    <a:lnTo>
                      <a:pt x="272" y="219"/>
                    </a:lnTo>
                    <a:lnTo>
                      <a:pt x="273" y="220"/>
                    </a:lnTo>
                    <a:lnTo>
                      <a:pt x="273" y="221"/>
                    </a:lnTo>
                    <a:lnTo>
                      <a:pt x="273" y="222"/>
                    </a:lnTo>
                    <a:lnTo>
                      <a:pt x="274" y="222"/>
                    </a:lnTo>
                    <a:lnTo>
                      <a:pt x="274" y="223"/>
                    </a:lnTo>
                    <a:lnTo>
                      <a:pt x="275" y="223"/>
                    </a:lnTo>
                    <a:lnTo>
                      <a:pt x="277" y="223"/>
                    </a:lnTo>
                    <a:lnTo>
                      <a:pt x="278" y="223"/>
                    </a:lnTo>
                    <a:lnTo>
                      <a:pt x="278" y="222"/>
                    </a:lnTo>
                    <a:lnTo>
                      <a:pt x="279" y="222"/>
                    </a:lnTo>
                    <a:lnTo>
                      <a:pt x="279" y="221"/>
                    </a:lnTo>
                    <a:lnTo>
                      <a:pt x="279" y="220"/>
                    </a:lnTo>
                    <a:lnTo>
                      <a:pt x="280" y="219"/>
                    </a:lnTo>
                    <a:lnTo>
                      <a:pt x="280" y="217"/>
                    </a:lnTo>
                    <a:lnTo>
                      <a:pt x="281" y="216"/>
                    </a:lnTo>
                    <a:lnTo>
                      <a:pt x="281" y="215"/>
                    </a:lnTo>
                    <a:lnTo>
                      <a:pt x="281" y="214"/>
                    </a:lnTo>
                    <a:lnTo>
                      <a:pt x="282" y="213"/>
                    </a:lnTo>
                    <a:lnTo>
                      <a:pt x="282" y="212"/>
                    </a:lnTo>
                    <a:lnTo>
                      <a:pt x="284" y="211"/>
                    </a:lnTo>
                    <a:lnTo>
                      <a:pt x="284" y="210"/>
                    </a:lnTo>
                    <a:lnTo>
                      <a:pt x="284" y="208"/>
                    </a:lnTo>
                    <a:lnTo>
                      <a:pt x="285" y="207"/>
                    </a:lnTo>
                    <a:lnTo>
                      <a:pt x="285" y="206"/>
                    </a:lnTo>
                    <a:lnTo>
                      <a:pt x="286" y="205"/>
                    </a:lnTo>
                    <a:lnTo>
                      <a:pt x="287" y="204"/>
                    </a:lnTo>
                    <a:lnTo>
                      <a:pt x="287" y="203"/>
                    </a:lnTo>
                    <a:lnTo>
                      <a:pt x="288" y="203"/>
                    </a:lnTo>
                    <a:lnTo>
                      <a:pt x="289" y="203"/>
                    </a:lnTo>
                    <a:lnTo>
                      <a:pt x="290" y="203"/>
                    </a:lnTo>
                    <a:lnTo>
                      <a:pt x="292" y="203"/>
                    </a:lnTo>
                    <a:lnTo>
                      <a:pt x="292" y="204"/>
                    </a:lnTo>
                    <a:lnTo>
                      <a:pt x="293" y="204"/>
                    </a:lnTo>
                    <a:lnTo>
                      <a:pt x="294" y="204"/>
                    </a:lnTo>
                    <a:lnTo>
                      <a:pt x="295" y="203"/>
                    </a:lnTo>
                    <a:lnTo>
                      <a:pt x="296" y="203"/>
                    </a:lnTo>
                    <a:lnTo>
                      <a:pt x="297" y="202"/>
                    </a:lnTo>
                    <a:lnTo>
                      <a:pt x="297" y="201"/>
                    </a:lnTo>
                    <a:lnTo>
                      <a:pt x="299" y="201"/>
                    </a:lnTo>
                    <a:lnTo>
                      <a:pt x="300" y="200"/>
                    </a:lnTo>
                    <a:lnTo>
                      <a:pt x="300" y="198"/>
                    </a:lnTo>
                    <a:lnTo>
                      <a:pt x="301" y="198"/>
                    </a:lnTo>
                    <a:lnTo>
                      <a:pt x="302" y="197"/>
                    </a:lnTo>
                    <a:lnTo>
                      <a:pt x="302" y="196"/>
                    </a:lnTo>
                    <a:lnTo>
                      <a:pt x="303" y="195"/>
                    </a:lnTo>
                    <a:lnTo>
                      <a:pt x="303" y="194"/>
                    </a:lnTo>
                    <a:lnTo>
                      <a:pt x="304" y="193"/>
                    </a:lnTo>
                    <a:lnTo>
                      <a:pt x="304" y="191"/>
                    </a:lnTo>
                    <a:lnTo>
                      <a:pt x="304" y="190"/>
                    </a:lnTo>
                    <a:lnTo>
                      <a:pt x="305" y="187"/>
                    </a:lnTo>
                    <a:lnTo>
                      <a:pt x="305" y="185"/>
                    </a:lnTo>
                    <a:lnTo>
                      <a:pt x="307" y="183"/>
                    </a:lnTo>
                    <a:lnTo>
                      <a:pt x="307" y="179"/>
                    </a:lnTo>
                    <a:lnTo>
                      <a:pt x="308" y="177"/>
                    </a:lnTo>
                    <a:lnTo>
                      <a:pt x="308" y="175"/>
                    </a:lnTo>
                    <a:lnTo>
                      <a:pt x="308" y="172"/>
                    </a:lnTo>
                    <a:lnTo>
                      <a:pt x="309" y="168"/>
                    </a:lnTo>
                    <a:lnTo>
                      <a:pt x="309" y="166"/>
                    </a:lnTo>
                    <a:lnTo>
                      <a:pt x="310" y="163"/>
                    </a:lnTo>
                    <a:lnTo>
                      <a:pt x="310" y="160"/>
                    </a:lnTo>
                    <a:lnTo>
                      <a:pt x="310" y="157"/>
                    </a:lnTo>
                    <a:lnTo>
                      <a:pt x="311" y="155"/>
                    </a:lnTo>
                    <a:lnTo>
                      <a:pt x="311" y="152"/>
                    </a:lnTo>
                    <a:lnTo>
                      <a:pt x="312" y="149"/>
                    </a:lnTo>
                    <a:lnTo>
                      <a:pt x="312" y="147"/>
                    </a:lnTo>
                    <a:lnTo>
                      <a:pt x="312" y="145"/>
                    </a:lnTo>
                    <a:lnTo>
                      <a:pt x="313" y="143"/>
                    </a:lnTo>
                    <a:lnTo>
                      <a:pt x="313" y="140"/>
                    </a:lnTo>
                    <a:lnTo>
                      <a:pt x="315" y="138"/>
                    </a:lnTo>
                    <a:lnTo>
                      <a:pt x="315" y="137"/>
                    </a:lnTo>
                    <a:lnTo>
                      <a:pt x="315" y="135"/>
                    </a:lnTo>
                    <a:lnTo>
                      <a:pt x="316" y="134"/>
                    </a:lnTo>
                    <a:lnTo>
                      <a:pt x="316" y="133"/>
                    </a:lnTo>
                    <a:lnTo>
                      <a:pt x="317" y="131"/>
                    </a:lnTo>
                    <a:lnTo>
                      <a:pt x="317" y="130"/>
                    </a:lnTo>
                    <a:lnTo>
                      <a:pt x="318" y="130"/>
                    </a:lnTo>
                    <a:lnTo>
                      <a:pt x="318" y="129"/>
                    </a:lnTo>
                    <a:lnTo>
                      <a:pt x="319" y="129"/>
                    </a:lnTo>
                    <a:lnTo>
                      <a:pt x="319" y="128"/>
                    </a:lnTo>
                    <a:lnTo>
                      <a:pt x="320" y="128"/>
                    </a:lnTo>
                    <a:lnTo>
                      <a:pt x="320" y="129"/>
                    </a:lnTo>
                    <a:lnTo>
                      <a:pt x="322" y="129"/>
                    </a:lnTo>
                    <a:lnTo>
                      <a:pt x="323" y="129"/>
                    </a:lnTo>
                    <a:lnTo>
                      <a:pt x="323" y="130"/>
                    </a:lnTo>
                    <a:lnTo>
                      <a:pt x="324" y="130"/>
                    </a:lnTo>
                    <a:lnTo>
                      <a:pt x="325" y="131"/>
                    </a:lnTo>
                    <a:lnTo>
                      <a:pt x="326" y="131"/>
                    </a:lnTo>
                    <a:lnTo>
                      <a:pt x="326" y="133"/>
                    </a:lnTo>
                    <a:lnTo>
                      <a:pt x="327" y="133"/>
                    </a:lnTo>
                    <a:lnTo>
                      <a:pt x="328" y="133"/>
                    </a:lnTo>
                    <a:lnTo>
                      <a:pt x="328" y="134"/>
                    </a:lnTo>
                    <a:lnTo>
                      <a:pt x="330" y="134"/>
                    </a:lnTo>
                    <a:lnTo>
                      <a:pt x="331" y="134"/>
                    </a:lnTo>
                    <a:lnTo>
                      <a:pt x="331" y="135"/>
                    </a:lnTo>
                    <a:lnTo>
                      <a:pt x="332" y="135"/>
                    </a:lnTo>
                    <a:lnTo>
                      <a:pt x="333" y="136"/>
                    </a:lnTo>
                    <a:lnTo>
                      <a:pt x="334" y="137"/>
                    </a:lnTo>
                    <a:lnTo>
                      <a:pt x="335" y="137"/>
                    </a:lnTo>
                    <a:lnTo>
                      <a:pt x="335" y="138"/>
                    </a:lnTo>
                    <a:lnTo>
                      <a:pt x="336" y="138"/>
                    </a:lnTo>
                    <a:lnTo>
                      <a:pt x="338" y="139"/>
                    </a:lnTo>
                    <a:lnTo>
                      <a:pt x="339" y="139"/>
                    </a:lnTo>
                    <a:lnTo>
                      <a:pt x="340" y="139"/>
                    </a:lnTo>
                    <a:lnTo>
                      <a:pt x="341" y="138"/>
                    </a:lnTo>
                    <a:lnTo>
                      <a:pt x="341" y="137"/>
                    </a:lnTo>
                    <a:lnTo>
                      <a:pt x="342" y="137"/>
                    </a:lnTo>
                    <a:lnTo>
                      <a:pt x="342" y="136"/>
                    </a:lnTo>
                    <a:lnTo>
                      <a:pt x="343" y="135"/>
                    </a:lnTo>
                    <a:lnTo>
                      <a:pt x="343" y="134"/>
                    </a:lnTo>
                    <a:lnTo>
                      <a:pt x="343" y="133"/>
                    </a:lnTo>
                    <a:lnTo>
                      <a:pt x="345" y="131"/>
                    </a:lnTo>
                    <a:lnTo>
                      <a:pt x="345" y="129"/>
                    </a:lnTo>
                    <a:lnTo>
                      <a:pt x="346" y="128"/>
                    </a:lnTo>
                    <a:lnTo>
                      <a:pt x="346" y="126"/>
                    </a:lnTo>
                    <a:lnTo>
                      <a:pt x="347" y="124"/>
                    </a:lnTo>
                    <a:lnTo>
                      <a:pt x="347" y="122"/>
                    </a:lnTo>
                    <a:lnTo>
                      <a:pt x="347" y="120"/>
                    </a:lnTo>
                    <a:lnTo>
                      <a:pt x="348" y="118"/>
                    </a:lnTo>
                    <a:lnTo>
                      <a:pt x="348" y="116"/>
                    </a:lnTo>
                    <a:lnTo>
                      <a:pt x="349" y="114"/>
                    </a:lnTo>
                    <a:lnTo>
                      <a:pt x="349" y="111"/>
                    </a:lnTo>
                    <a:lnTo>
                      <a:pt x="349" y="109"/>
                    </a:lnTo>
                    <a:lnTo>
                      <a:pt x="350" y="106"/>
                    </a:lnTo>
                    <a:lnTo>
                      <a:pt x="350" y="103"/>
                    </a:lnTo>
                    <a:lnTo>
                      <a:pt x="351" y="101"/>
                    </a:lnTo>
                    <a:lnTo>
                      <a:pt x="351" y="99"/>
                    </a:lnTo>
                    <a:lnTo>
                      <a:pt x="351" y="97"/>
                    </a:lnTo>
                    <a:lnTo>
                      <a:pt x="353" y="96"/>
                    </a:lnTo>
                    <a:lnTo>
                      <a:pt x="353" y="93"/>
                    </a:lnTo>
                    <a:lnTo>
                      <a:pt x="354" y="91"/>
                    </a:lnTo>
                    <a:lnTo>
                      <a:pt x="354" y="89"/>
                    </a:lnTo>
                    <a:lnTo>
                      <a:pt x="354" y="88"/>
                    </a:lnTo>
                    <a:lnTo>
                      <a:pt x="355" y="86"/>
                    </a:lnTo>
                    <a:lnTo>
                      <a:pt x="355" y="84"/>
                    </a:lnTo>
                    <a:lnTo>
                      <a:pt x="356" y="82"/>
                    </a:lnTo>
                    <a:lnTo>
                      <a:pt x="356" y="81"/>
                    </a:lnTo>
                    <a:lnTo>
                      <a:pt x="357" y="80"/>
                    </a:lnTo>
                    <a:lnTo>
                      <a:pt x="357" y="78"/>
                    </a:lnTo>
                    <a:lnTo>
                      <a:pt x="357" y="77"/>
                    </a:lnTo>
                    <a:lnTo>
                      <a:pt x="358" y="76"/>
                    </a:lnTo>
                    <a:lnTo>
                      <a:pt x="358" y="74"/>
                    </a:lnTo>
                    <a:lnTo>
                      <a:pt x="360" y="73"/>
                    </a:lnTo>
                    <a:lnTo>
                      <a:pt x="360" y="72"/>
                    </a:lnTo>
                    <a:lnTo>
                      <a:pt x="360" y="71"/>
                    </a:lnTo>
                    <a:lnTo>
                      <a:pt x="361" y="70"/>
                    </a:lnTo>
                    <a:lnTo>
                      <a:pt x="361" y="69"/>
                    </a:lnTo>
                    <a:lnTo>
                      <a:pt x="362" y="69"/>
                    </a:lnTo>
                    <a:lnTo>
                      <a:pt x="362" y="68"/>
                    </a:lnTo>
                    <a:lnTo>
                      <a:pt x="362" y="67"/>
                    </a:lnTo>
                    <a:lnTo>
                      <a:pt x="363" y="67"/>
                    </a:lnTo>
                    <a:lnTo>
                      <a:pt x="363" y="66"/>
                    </a:lnTo>
                    <a:lnTo>
                      <a:pt x="364" y="66"/>
                    </a:lnTo>
                    <a:lnTo>
                      <a:pt x="364" y="64"/>
                    </a:lnTo>
                    <a:lnTo>
                      <a:pt x="365" y="64"/>
                    </a:lnTo>
                    <a:lnTo>
                      <a:pt x="365" y="63"/>
                    </a:lnTo>
                    <a:lnTo>
                      <a:pt x="366" y="63"/>
                    </a:lnTo>
                    <a:lnTo>
                      <a:pt x="368" y="63"/>
                    </a:lnTo>
                    <a:lnTo>
                      <a:pt x="368" y="64"/>
                    </a:lnTo>
                    <a:lnTo>
                      <a:pt x="369" y="64"/>
                    </a:lnTo>
                    <a:lnTo>
                      <a:pt x="370" y="64"/>
                    </a:lnTo>
                    <a:lnTo>
                      <a:pt x="370" y="66"/>
                    </a:lnTo>
                    <a:lnTo>
                      <a:pt x="371" y="66"/>
                    </a:lnTo>
                    <a:lnTo>
                      <a:pt x="372" y="66"/>
                    </a:lnTo>
                    <a:lnTo>
                      <a:pt x="372" y="67"/>
                    </a:lnTo>
                    <a:lnTo>
                      <a:pt x="373" y="67"/>
                    </a:lnTo>
                    <a:lnTo>
                      <a:pt x="374" y="67"/>
                    </a:lnTo>
                    <a:lnTo>
                      <a:pt x="376" y="66"/>
                    </a:lnTo>
                    <a:lnTo>
                      <a:pt x="377" y="64"/>
                    </a:lnTo>
                    <a:lnTo>
                      <a:pt x="378" y="63"/>
                    </a:lnTo>
                    <a:lnTo>
                      <a:pt x="378" y="62"/>
                    </a:lnTo>
                    <a:lnTo>
                      <a:pt x="379" y="61"/>
                    </a:lnTo>
                    <a:lnTo>
                      <a:pt x="379" y="60"/>
                    </a:lnTo>
                    <a:lnTo>
                      <a:pt x="380" y="59"/>
                    </a:lnTo>
                    <a:lnTo>
                      <a:pt x="380" y="58"/>
                    </a:lnTo>
                    <a:lnTo>
                      <a:pt x="381" y="57"/>
                    </a:lnTo>
                    <a:lnTo>
                      <a:pt x="383" y="55"/>
                    </a:lnTo>
                    <a:lnTo>
                      <a:pt x="383" y="54"/>
                    </a:lnTo>
                    <a:lnTo>
                      <a:pt x="384" y="53"/>
                    </a:lnTo>
                    <a:lnTo>
                      <a:pt x="385" y="52"/>
                    </a:lnTo>
                    <a:lnTo>
                      <a:pt x="386" y="52"/>
                    </a:lnTo>
                    <a:lnTo>
                      <a:pt x="386" y="51"/>
                    </a:lnTo>
                    <a:lnTo>
                      <a:pt x="387" y="51"/>
                    </a:lnTo>
                    <a:lnTo>
                      <a:pt x="388" y="51"/>
                    </a:lnTo>
                    <a:lnTo>
                      <a:pt x="389" y="51"/>
                    </a:lnTo>
                    <a:lnTo>
                      <a:pt x="391" y="51"/>
                    </a:lnTo>
                    <a:lnTo>
                      <a:pt x="391" y="52"/>
                    </a:lnTo>
                    <a:lnTo>
                      <a:pt x="392" y="52"/>
                    </a:lnTo>
                    <a:lnTo>
                      <a:pt x="393" y="53"/>
                    </a:lnTo>
                    <a:lnTo>
                      <a:pt x="394" y="53"/>
                    </a:lnTo>
                    <a:lnTo>
                      <a:pt x="395" y="53"/>
                    </a:lnTo>
                    <a:lnTo>
                      <a:pt x="396" y="53"/>
                    </a:lnTo>
                    <a:lnTo>
                      <a:pt x="397" y="53"/>
                    </a:lnTo>
                    <a:lnTo>
                      <a:pt x="397" y="52"/>
                    </a:lnTo>
                    <a:lnTo>
                      <a:pt x="399" y="52"/>
                    </a:lnTo>
                    <a:lnTo>
                      <a:pt x="399" y="51"/>
                    </a:lnTo>
                    <a:lnTo>
                      <a:pt x="400" y="50"/>
                    </a:lnTo>
                    <a:lnTo>
                      <a:pt x="401" y="49"/>
                    </a:lnTo>
                    <a:lnTo>
                      <a:pt x="401" y="48"/>
                    </a:lnTo>
                    <a:lnTo>
                      <a:pt x="401" y="47"/>
                    </a:lnTo>
                    <a:lnTo>
                      <a:pt x="402" y="45"/>
                    </a:lnTo>
                    <a:lnTo>
                      <a:pt x="403" y="44"/>
                    </a:lnTo>
                    <a:lnTo>
                      <a:pt x="403" y="43"/>
                    </a:lnTo>
                    <a:lnTo>
                      <a:pt x="403" y="42"/>
                    </a:lnTo>
                    <a:lnTo>
                      <a:pt x="404" y="41"/>
                    </a:lnTo>
                    <a:lnTo>
                      <a:pt x="404" y="40"/>
                    </a:lnTo>
                    <a:lnTo>
                      <a:pt x="406" y="39"/>
                    </a:lnTo>
                    <a:lnTo>
                      <a:pt x="407" y="38"/>
                    </a:lnTo>
                    <a:lnTo>
                      <a:pt x="407" y="36"/>
                    </a:lnTo>
                    <a:lnTo>
                      <a:pt x="408" y="35"/>
                    </a:lnTo>
                    <a:lnTo>
                      <a:pt x="408" y="34"/>
                    </a:lnTo>
                    <a:lnTo>
                      <a:pt x="409" y="34"/>
                    </a:lnTo>
                    <a:lnTo>
                      <a:pt x="409" y="33"/>
                    </a:lnTo>
                    <a:lnTo>
                      <a:pt x="410" y="32"/>
                    </a:lnTo>
                    <a:lnTo>
                      <a:pt x="411" y="31"/>
                    </a:lnTo>
                    <a:lnTo>
                      <a:pt x="412" y="30"/>
                    </a:lnTo>
                    <a:lnTo>
                      <a:pt x="414" y="30"/>
                    </a:lnTo>
                    <a:lnTo>
                      <a:pt x="414" y="29"/>
                    </a:lnTo>
                    <a:lnTo>
                      <a:pt x="415" y="29"/>
                    </a:lnTo>
                    <a:lnTo>
                      <a:pt x="415" y="28"/>
                    </a:lnTo>
                    <a:lnTo>
                      <a:pt x="416" y="28"/>
                    </a:lnTo>
                    <a:lnTo>
                      <a:pt x="417" y="28"/>
                    </a:lnTo>
                    <a:lnTo>
                      <a:pt x="417" y="26"/>
                    </a:lnTo>
                    <a:lnTo>
                      <a:pt x="418" y="26"/>
                    </a:lnTo>
                    <a:lnTo>
                      <a:pt x="419" y="25"/>
                    </a:lnTo>
                    <a:lnTo>
                      <a:pt x="420" y="24"/>
                    </a:lnTo>
                    <a:lnTo>
                      <a:pt x="422" y="24"/>
                    </a:lnTo>
                    <a:lnTo>
                      <a:pt x="422" y="23"/>
                    </a:lnTo>
                    <a:lnTo>
                      <a:pt x="423" y="22"/>
                    </a:lnTo>
                    <a:lnTo>
                      <a:pt x="424" y="21"/>
                    </a:lnTo>
                    <a:lnTo>
                      <a:pt x="424" y="20"/>
                    </a:lnTo>
                    <a:lnTo>
                      <a:pt x="425" y="19"/>
                    </a:lnTo>
                    <a:lnTo>
                      <a:pt x="426" y="17"/>
                    </a:lnTo>
                    <a:lnTo>
                      <a:pt x="427" y="16"/>
                    </a:lnTo>
                    <a:lnTo>
                      <a:pt x="427" y="15"/>
                    </a:lnTo>
                    <a:lnTo>
                      <a:pt x="429" y="15"/>
                    </a:lnTo>
                    <a:lnTo>
                      <a:pt x="429" y="14"/>
                    </a:lnTo>
                    <a:lnTo>
                      <a:pt x="430" y="14"/>
                    </a:lnTo>
                    <a:lnTo>
                      <a:pt x="430" y="13"/>
                    </a:lnTo>
                    <a:lnTo>
                      <a:pt x="431" y="13"/>
                    </a:lnTo>
                    <a:lnTo>
                      <a:pt x="432" y="13"/>
                    </a:lnTo>
                    <a:lnTo>
                      <a:pt x="432" y="12"/>
                    </a:lnTo>
                    <a:lnTo>
                      <a:pt x="433" y="13"/>
                    </a:lnTo>
                    <a:lnTo>
                      <a:pt x="434" y="13"/>
                    </a:lnTo>
                    <a:lnTo>
                      <a:pt x="435" y="13"/>
                    </a:lnTo>
                    <a:lnTo>
                      <a:pt x="437" y="13"/>
                    </a:lnTo>
                    <a:lnTo>
                      <a:pt x="438" y="13"/>
                    </a:lnTo>
                    <a:lnTo>
                      <a:pt x="439" y="13"/>
                    </a:lnTo>
                    <a:lnTo>
                      <a:pt x="440" y="13"/>
                    </a:lnTo>
                    <a:lnTo>
                      <a:pt x="441" y="13"/>
                    </a:lnTo>
                    <a:lnTo>
                      <a:pt x="441" y="12"/>
                    </a:lnTo>
                    <a:lnTo>
                      <a:pt x="442" y="12"/>
                    </a:lnTo>
                    <a:lnTo>
                      <a:pt x="442" y="11"/>
                    </a:lnTo>
                    <a:lnTo>
                      <a:pt x="444" y="11"/>
                    </a:lnTo>
                    <a:lnTo>
                      <a:pt x="445" y="10"/>
                    </a:lnTo>
                    <a:lnTo>
                      <a:pt x="446" y="10"/>
                    </a:lnTo>
                    <a:lnTo>
                      <a:pt x="446" y="9"/>
                    </a:lnTo>
                    <a:lnTo>
                      <a:pt x="447" y="7"/>
                    </a:lnTo>
                    <a:lnTo>
                      <a:pt x="448" y="7"/>
                    </a:lnTo>
                    <a:lnTo>
                      <a:pt x="448" y="6"/>
                    </a:lnTo>
                    <a:lnTo>
                      <a:pt x="449" y="6"/>
                    </a:lnTo>
                    <a:lnTo>
                      <a:pt x="450" y="6"/>
                    </a:lnTo>
                    <a:lnTo>
                      <a:pt x="450" y="5"/>
                    </a:lnTo>
                    <a:lnTo>
                      <a:pt x="452" y="5"/>
                    </a:lnTo>
                    <a:lnTo>
                      <a:pt x="453" y="5"/>
                    </a:lnTo>
                    <a:lnTo>
                      <a:pt x="454" y="5"/>
                    </a:lnTo>
                    <a:lnTo>
                      <a:pt x="455" y="5"/>
                    </a:lnTo>
                    <a:lnTo>
                      <a:pt x="456" y="5"/>
                    </a:lnTo>
                    <a:lnTo>
                      <a:pt x="457" y="5"/>
                    </a:lnTo>
                    <a:lnTo>
                      <a:pt x="458" y="5"/>
                    </a:lnTo>
                    <a:lnTo>
                      <a:pt x="458" y="4"/>
                    </a:lnTo>
                    <a:lnTo>
                      <a:pt x="460" y="4"/>
                    </a:lnTo>
                    <a:lnTo>
                      <a:pt x="461" y="4"/>
                    </a:lnTo>
                    <a:lnTo>
                      <a:pt x="462" y="4"/>
                    </a:lnTo>
                    <a:lnTo>
                      <a:pt x="463" y="4"/>
                    </a:lnTo>
                    <a:lnTo>
                      <a:pt x="464" y="4"/>
                    </a:lnTo>
                    <a:lnTo>
                      <a:pt x="465" y="4"/>
                    </a:lnTo>
                    <a:lnTo>
                      <a:pt x="467" y="4"/>
                    </a:lnTo>
                    <a:lnTo>
                      <a:pt x="467" y="3"/>
                    </a:lnTo>
                    <a:lnTo>
                      <a:pt x="468" y="3"/>
                    </a:lnTo>
                    <a:lnTo>
                      <a:pt x="469" y="3"/>
                    </a:lnTo>
                    <a:lnTo>
                      <a:pt x="469" y="2"/>
                    </a:lnTo>
                    <a:lnTo>
                      <a:pt x="470" y="2"/>
                    </a:lnTo>
                    <a:lnTo>
                      <a:pt x="470" y="1"/>
                    </a:lnTo>
                    <a:lnTo>
                      <a:pt x="471" y="1"/>
                    </a:lnTo>
                    <a:lnTo>
                      <a:pt x="471" y="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92" name="Line 86"/>
              <p:cNvSpPr>
                <a:spLocks noChangeShapeType="1"/>
              </p:cNvSpPr>
              <p:nvPr/>
            </p:nvSpPr>
            <p:spPr bwMode="auto">
              <a:xfrm rot="-5400000">
                <a:off x="2291" y="1874"/>
                <a:ext cx="0" cy="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3260" name="Line 88"/>
          <p:cNvSpPr>
            <a:spLocks noChangeShapeType="1"/>
          </p:cNvSpPr>
          <p:nvPr/>
        </p:nvSpPr>
        <p:spPr bwMode="auto">
          <a:xfrm flipV="1">
            <a:off x="3595688" y="1166813"/>
            <a:ext cx="1411287" cy="127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1" name="Line 89"/>
          <p:cNvSpPr>
            <a:spLocks noChangeShapeType="1"/>
          </p:cNvSpPr>
          <p:nvPr/>
        </p:nvSpPr>
        <p:spPr bwMode="auto">
          <a:xfrm flipV="1">
            <a:off x="4778375" y="2262188"/>
            <a:ext cx="322263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2" name="Line 90"/>
          <p:cNvSpPr>
            <a:spLocks noChangeShapeType="1"/>
          </p:cNvSpPr>
          <p:nvPr/>
        </p:nvSpPr>
        <p:spPr bwMode="auto">
          <a:xfrm>
            <a:off x="4140200" y="3448051"/>
            <a:ext cx="874713" cy="3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3263" name="Text Box 92"/>
          <p:cNvSpPr txBox="1">
            <a:spLocks noChangeArrowheads="1"/>
          </p:cNvSpPr>
          <p:nvPr/>
        </p:nvSpPr>
        <p:spPr bwMode="auto">
          <a:xfrm>
            <a:off x="7385050" y="674688"/>
            <a:ext cx="1201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Co-e</a:t>
            </a:r>
            <a:r>
              <a:rPr lang="en-US" sz="2600" b="1" baseline="-25000"/>
              <a:t>g</a:t>
            </a:r>
            <a:r>
              <a:rPr lang="en-US" sz="2600" b="1" baseline="30000"/>
              <a:t>’</a:t>
            </a:r>
          </a:p>
        </p:txBody>
      </p:sp>
      <p:sp>
        <p:nvSpPr>
          <p:cNvPr id="53264" name="Text Box 93"/>
          <p:cNvSpPr txBox="1">
            <a:spLocks noChangeArrowheads="1"/>
          </p:cNvSpPr>
          <p:nvPr/>
        </p:nvSpPr>
        <p:spPr bwMode="auto">
          <a:xfrm>
            <a:off x="7183438" y="3125788"/>
            <a:ext cx="1201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O-p</a:t>
            </a:r>
            <a:endParaRPr lang="en-US" sz="2600" b="1" baseline="-25000"/>
          </a:p>
        </p:txBody>
      </p:sp>
      <p:sp>
        <p:nvSpPr>
          <p:cNvPr id="53265" name="Text Box 94"/>
          <p:cNvSpPr txBox="1">
            <a:spLocks noChangeArrowheads="1"/>
          </p:cNvSpPr>
          <p:nvPr/>
        </p:nvSpPr>
        <p:spPr bwMode="auto">
          <a:xfrm>
            <a:off x="762000" y="4502151"/>
            <a:ext cx="739140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A) Na disorder does not destroy e</a:t>
            </a:r>
            <a:r>
              <a:rPr lang="en-US" sz="3200" b="1" baseline="-25000"/>
              <a:t>g</a:t>
            </a:r>
            <a:r>
              <a:rPr lang="en-US" sz="3200" b="1"/>
              <a:t>’ </a:t>
            </a:r>
            <a:r>
              <a:rPr lang="en-US" sz="3200" b="1" baseline="30000"/>
              <a:t>1</a:t>
            </a:r>
          </a:p>
        </p:txBody>
      </p:sp>
      <p:sp>
        <p:nvSpPr>
          <p:cNvPr id="53266" name="Line 95"/>
          <p:cNvSpPr>
            <a:spLocks noChangeShapeType="1"/>
          </p:cNvSpPr>
          <p:nvPr/>
        </p:nvSpPr>
        <p:spPr bwMode="auto">
          <a:xfrm>
            <a:off x="8469313" y="2058988"/>
            <a:ext cx="485775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7" name="Line 97"/>
          <p:cNvSpPr>
            <a:spLocks noChangeShapeType="1"/>
          </p:cNvSpPr>
          <p:nvPr/>
        </p:nvSpPr>
        <p:spPr bwMode="auto">
          <a:xfrm>
            <a:off x="8472488" y="992188"/>
            <a:ext cx="485775" cy="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68" name="Line 98"/>
          <p:cNvSpPr>
            <a:spLocks noChangeShapeType="1"/>
          </p:cNvSpPr>
          <p:nvPr/>
        </p:nvSpPr>
        <p:spPr bwMode="auto">
          <a:xfrm>
            <a:off x="8472488" y="3430588"/>
            <a:ext cx="485775" cy="0"/>
          </a:xfrm>
          <a:prstGeom prst="line">
            <a:avLst/>
          </a:prstGeom>
          <a:noFill/>
          <a:ln w="88900">
            <a:solidFill>
              <a:srgbClr val="646464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3270" name="Picture 90" descr="C:\Users\Public\DOCS\Natuurkunde\weiku\projects\NaxCoO2\round2\figures\figure1\figure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76838"/>
            <a:ext cx="5638800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3"/>
          <p:cNvSpPr txBox="1">
            <a:spLocks noChangeArrowheads="1"/>
          </p:cNvSpPr>
          <p:nvPr/>
        </p:nvSpPr>
        <p:spPr bwMode="auto">
          <a:xfrm rot="-5400000">
            <a:off x="-440531" y="3528219"/>
            <a:ext cx="228441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Energy (eV)</a:t>
            </a:r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020888"/>
            <a:ext cx="5324475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-304800" y="381000"/>
            <a:ext cx="9829800" cy="2590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non-local physics : </a:t>
            </a:r>
            <a:b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k-dependent broadening</a:t>
            </a:r>
          </a:p>
        </p:txBody>
      </p:sp>
      <p:cxnSp>
        <p:nvCxnSpPr>
          <p:cNvPr id="97" name="Straight Arrow Connector 96"/>
          <p:cNvCxnSpPr/>
          <p:nvPr/>
        </p:nvCxnSpPr>
        <p:spPr>
          <a:xfrm rot="5400000">
            <a:off x="2019300" y="2744788"/>
            <a:ext cx="20574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rot="16200000" flipH="1">
            <a:off x="3429000" y="2859088"/>
            <a:ext cx="2057400" cy="76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2728913" y="3937000"/>
            <a:ext cx="21050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0" name="TextBox 102"/>
          <p:cNvSpPr txBox="1">
            <a:spLocks noChangeArrowheads="1"/>
          </p:cNvSpPr>
          <p:nvPr/>
        </p:nvSpPr>
        <p:spPr bwMode="auto">
          <a:xfrm>
            <a:off x="914400" y="2097088"/>
            <a:ext cx="1295400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6600"/>
              </a:lnSpc>
            </a:pPr>
            <a:r>
              <a:rPr lang="en-US" sz="3200"/>
              <a:t> 0.2</a:t>
            </a:r>
          </a:p>
          <a:p>
            <a:pPr>
              <a:lnSpc>
                <a:spcPts val="6600"/>
              </a:lnSpc>
            </a:pPr>
            <a:r>
              <a:rPr lang="en-US" sz="3200"/>
              <a:t> 0.1</a:t>
            </a:r>
          </a:p>
          <a:p>
            <a:pPr>
              <a:lnSpc>
                <a:spcPts val="6600"/>
              </a:lnSpc>
            </a:pPr>
            <a:r>
              <a:rPr lang="en-US" sz="3200"/>
              <a:t> 0.0</a:t>
            </a:r>
          </a:p>
          <a:p>
            <a:pPr>
              <a:lnSpc>
                <a:spcPts val="6600"/>
              </a:lnSpc>
            </a:pPr>
            <a:r>
              <a:rPr lang="en-US" sz="3200"/>
              <a:t>-0.1</a:t>
            </a:r>
          </a:p>
        </p:txBody>
      </p:sp>
      <p:sp>
        <p:nvSpPr>
          <p:cNvPr id="54281" name="TextBox 103"/>
          <p:cNvSpPr txBox="1">
            <a:spLocks noChangeArrowheads="1"/>
          </p:cNvSpPr>
          <p:nvPr/>
        </p:nvSpPr>
        <p:spPr bwMode="auto">
          <a:xfrm>
            <a:off x="1752600" y="5449888"/>
            <a:ext cx="4953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/>
              <a:t>H             A </a:t>
            </a:r>
            <a:r>
              <a:rPr lang="en-US" sz="3600">
                <a:latin typeface="Symbol" pitchFamily="18" charset="2"/>
              </a:rPr>
              <a:t>G               </a:t>
            </a:r>
            <a:r>
              <a:rPr lang="en-US" sz="3600"/>
              <a:t>K</a:t>
            </a:r>
          </a:p>
        </p:txBody>
      </p:sp>
      <p:sp>
        <p:nvSpPr>
          <p:cNvPr id="54282" name="Text Box 26"/>
          <p:cNvSpPr txBox="1">
            <a:spLocks noChangeArrowheads="1"/>
          </p:cNvSpPr>
          <p:nvPr/>
        </p:nvSpPr>
        <p:spPr bwMode="auto">
          <a:xfrm>
            <a:off x="6934200" y="3208338"/>
            <a:ext cx="12017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Co-a</a:t>
            </a:r>
            <a:r>
              <a:rPr lang="en-US" sz="2600" b="1" baseline="-25000"/>
              <a:t>g</a:t>
            </a:r>
          </a:p>
        </p:txBody>
      </p:sp>
      <p:sp>
        <p:nvSpPr>
          <p:cNvPr id="54283" name="Text Box 92"/>
          <p:cNvSpPr txBox="1">
            <a:spLocks noChangeArrowheads="1"/>
          </p:cNvSpPr>
          <p:nvPr/>
        </p:nvSpPr>
        <p:spPr bwMode="auto">
          <a:xfrm>
            <a:off x="6999288" y="2068513"/>
            <a:ext cx="120173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/>
              <a:t>Co-e</a:t>
            </a:r>
            <a:r>
              <a:rPr lang="en-US" sz="2600" b="1" baseline="-25000"/>
              <a:t>g</a:t>
            </a:r>
            <a:r>
              <a:rPr lang="en-US" sz="2600" b="1" baseline="30000"/>
              <a:t>’</a:t>
            </a:r>
          </a:p>
        </p:txBody>
      </p:sp>
      <p:sp>
        <p:nvSpPr>
          <p:cNvPr id="54284" name="Line 95"/>
          <p:cNvSpPr>
            <a:spLocks noChangeShapeType="1"/>
          </p:cNvSpPr>
          <p:nvPr/>
        </p:nvSpPr>
        <p:spPr bwMode="auto">
          <a:xfrm>
            <a:off x="8083550" y="3452813"/>
            <a:ext cx="485775" cy="0"/>
          </a:xfrm>
          <a:prstGeom prst="line">
            <a:avLst/>
          </a:prstGeom>
          <a:noFill/>
          <a:ln w="8890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5" name="Line 97"/>
          <p:cNvSpPr>
            <a:spLocks noChangeShapeType="1"/>
          </p:cNvSpPr>
          <p:nvPr/>
        </p:nvSpPr>
        <p:spPr bwMode="auto">
          <a:xfrm>
            <a:off x="8086725" y="2386013"/>
            <a:ext cx="485775" cy="0"/>
          </a:xfrm>
          <a:prstGeom prst="line">
            <a:avLst/>
          </a:prstGeom>
          <a:noFill/>
          <a:ln w="889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838200" y="6172200"/>
            <a:ext cx="7315200" cy="533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k-dependent self energy </a:t>
            </a:r>
            <a:r>
              <a:rPr lang="en-US" sz="3400" kern="0" dirty="0">
                <a:solidFill>
                  <a:schemeClr val="tx2"/>
                </a:solidFill>
                <a:latin typeface="Symbol" pitchFamily="18" charset="2"/>
                <a:ea typeface="+mj-ea"/>
                <a:cs typeface="+mj-cs"/>
              </a:rPr>
              <a:t>S</a:t>
            </a: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3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k,w</a:t>
            </a:r>
            <a:r>
              <a:rPr lang="en-US" sz="3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)?</a:t>
            </a:r>
            <a:endParaRPr lang="en-US" sz="3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-304800" y="76200"/>
            <a:ext cx="9829800" cy="2590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non-local physics : </a:t>
            </a:r>
            <a:b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short range order</a:t>
            </a:r>
          </a:p>
        </p:txBody>
      </p:sp>
      <p:pic>
        <p:nvPicPr>
          <p:cNvPr id="55299" name="Picture 4" descr="latt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TextBox 16"/>
          <p:cNvSpPr txBox="1">
            <a:spLocks noChangeArrowheads="1"/>
          </p:cNvSpPr>
          <p:nvPr/>
        </p:nvSpPr>
        <p:spPr bwMode="auto">
          <a:xfrm>
            <a:off x="3581400" y="1752600"/>
            <a:ext cx="3124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Na(1) above Co</a:t>
            </a:r>
          </a:p>
        </p:txBody>
      </p:sp>
      <p:sp>
        <p:nvSpPr>
          <p:cNvPr id="55301" name="TextBox 20"/>
          <p:cNvSpPr txBox="1">
            <a:spLocks noChangeArrowheads="1"/>
          </p:cNvSpPr>
          <p:nvPr/>
        </p:nvSpPr>
        <p:spPr bwMode="auto">
          <a:xfrm>
            <a:off x="3200400" y="3429000"/>
            <a:ext cx="4038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Na(2) above Co-hole</a:t>
            </a:r>
          </a:p>
        </p:txBody>
      </p:sp>
      <p:pic>
        <p:nvPicPr>
          <p:cNvPr id="553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1676400"/>
            <a:ext cx="1066800" cy="11350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530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3429000"/>
            <a:ext cx="1193800" cy="10763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5304" name="TextBox 28"/>
          <p:cNvSpPr txBox="1">
            <a:spLocks noChangeArrowheads="1"/>
          </p:cNvSpPr>
          <p:nvPr/>
        </p:nvSpPr>
        <p:spPr bwMode="auto">
          <a:xfrm>
            <a:off x="228600" y="5105400"/>
            <a:ext cx="449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/>
              <a:t>Simple rule: Na(1) can not sit next to Na(2):</a:t>
            </a:r>
          </a:p>
        </p:txBody>
      </p:sp>
      <p:pic>
        <p:nvPicPr>
          <p:cNvPr id="553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5181600"/>
            <a:ext cx="1676400" cy="13827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35" name="Straight Connector 34"/>
          <p:cNvCxnSpPr/>
          <p:nvPr/>
        </p:nvCxnSpPr>
        <p:spPr>
          <a:xfrm>
            <a:off x="4800600" y="4800600"/>
            <a:ext cx="28194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724400" y="4876800"/>
            <a:ext cx="2971800" cy="1828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S\Natuurkunde\weiku\thesis\thesis2011tberlijn\thesis2011tberlijn_version4\figures_chap4\chap4fi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79888"/>
            <a:ext cx="22891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2"/>
          <p:cNvSpPr txBox="1">
            <a:spLocks noChangeArrowheads="1"/>
          </p:cNvSpPr>
          <p:nvPr/>
        </p:nvSpPr>
        <p:spPr>
          <a:xfrm>
            <a:off x="-304800" y="76200"/>
            <a:ext cx="9829800" cy="2590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non-local physics : </a:t>
            </a:r>
            <a:b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short range order</a:t>
            </a:r>
          </a:p>
        </p:txBody>
      </p:sp>
      <p:pic>
        <p:nvPicPr>
          <p:cNvPr id="5632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00200"/>
            <a:ext cx="1909763" cy="13255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1600"/>
            <a:ext cx="23828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888" y="1400175"/>
            <a:ext cx="1808162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7" name="TextBox 25"/>
          <p:cNvSpPr txBox="1">
            <a:spLocks noChangeArrowheads="1"/>
          </p:cNvSpPr>
          <p:nvPr/>
        </p:nvSpPr>
        <p:spPr bwMode="auto">
          <a:xfrm>
            <a:off x="3776663" y="1397000"/>
            <a:ext cx="736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/>
              <a:t> 0.2</a:t>
            </a:r>
          </a:p>
          <a:p>
            <a:pPr>
              <a:lnSpc>
                <a:spcPts val="3000"/>
              </a:lnSpc>
            </a:pPr>
            <a:r>
              <a:rPr lang="en-US" sz="2000"/>
              <a:t> 0.1</a:t>
            </a:r>
          </a:p>
          <a:p>
            <a:pPr>
              <a:lnSpc>
                <a:spcPts val="3000"/>
              </a:lnSpc>
            </a:pPr>
            <a:r>
              <a:rPr lang="en-US" sz="2000"/>
              <a:t> 0.0</a:t>
            </a:r>
          </a:p>
          <a:p>
            <a:pPr>
              <a:lnSpc>
                <a:spcPts val="3000"/>
              </a:lnSpc>
            </a:pPr>
            <a:r>
              <a:rPr lang="en-US" sz="2000"/>
              <a:t>-0.1</a:t>
            </a:r>
          </a:p>
        </p:txBody>
      </p:sp>
      <p:sp>
        <p:nvSpPr>
          <p:cNvPr id="56328" name="TextBox 26"/>
          <p:cNvSpPr txBox="1">
            <a:spLocks noChangeArrowheads="1"/>
          </p:cNvSpPr>
          <p:nvPr/>
        </p:nvSpPr>
        <p:spPr bwMode="auto">
          <a:xfrm>
            <a:off x="4267200" y="28956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          A  </a:t>
            </a:r>
            <a:r>
              <a:rPr lang="en-US" sz="2000">
                <a:latin typeface="Symbol" pitchFamily="18" charset="2"/>
              </a:rPr>
              <a:t>G          </a:t>
            </a:r>
            <a:r>
              <a:rPr lang="en-US" sz="2000"/>
              <a:t>K</a:t>
            </a:r>
          </a:p>
        </p:txBody>
      </p:sp>
      <p:sp>
        <p:nvSpPr>
          <p:cNvPr id="56329" name="TextBox 27"/>
          <p:cNvSpPr txBox="1">
            <a:spLocks noChangeArrowheads="1"/>
          </p:cNvSpPr>
          <p:nvPr/>
        </p:nvSpPr>
        <p:spPr bwMode="auto">
          <a:xfrm>
            <a:off x="6934200" y="310197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0.0   0.2  0.4   0.6</a:t>
            </a:r>
          </a:p>
        </p:txBody>
      </p:sp>
      <p:sp>
        <p:nvSpPr>
          <p:cNvPr id="56330" name="TextBox 29"/>
          <p:cNvSpPr txBox="1">
            <a:spLocks noChangeArrowheads="1"/>
          </p:cNvSpPr>
          <p:nvPr/>
        </p:nvSpPr>
        <p:spPr bwMode="auto">
          <a:xfrm>
            <a:off x="4953000" y="10779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A(k,w)</a:t>
            </a:r>
          </a:p>
        </p:txBody>
      </p:sp>
      <p:sp>
        <p:nvSpPr>
          <p:cNvPr id="56331" name="TextBox 30"/>
          <p:cNvSpPr txBox="1">
            <a:spLocks noChangeArrowheads="1"/>
          </p:cNvSpPr>
          <p:nvPr/>
        </p:nvSpPr>
        <p:spPr bwMode="auto">
          <a:xfrm>
            <a:off x="7177088" y="990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A(k</a:t>
            </a:r>
            <a:r>
              <a:rPr lang="en-US" baseline="-25000"/>
              <a:t>0</a:t>
            </a:r>
            <a:r>
              <a:rPr lang="en-US"/>
              <a:t>,w) @ k</a:t>
            </a:r>
            <a:r>
              <a:rPr lang="en-US" baseline="-25000"/>
              <a:t>0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56332" name="Text Box 23"/>
          <p:cNvSpPr txBox="1">
            <a:spLocks noChangeArrowheads="1"/>
          </p:cNvSpPr>
          <p:nvPr/>
        </p:nvSpPr>
        <p:spPr bwMode="auto">
          <a:xfrm rot="-5400000">
            <a:off x="2624137" y="1947863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Energy (eV)</a:t>
            </a:r>
          </a:p>
        </p:txBody>
      </p:sp>
      <p:sp>
        <p:nvSpPr>
          <p:cNvPr id="56333" name="TextBox 32"/>
          <p:cNvSpPr txBox="1">
            <a:spLocks noChangeArrowheads="1"/>
          </p:cNvSpPr>
          <p:nvPr/>
        </p:nvSpPr>
        <p:spPr bwMode="auto">
          <a:xfrm>
            <a:off x="0" y="1981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/>
              <a:t>X=0.30</a:t>
            </a:r>
          </a:p>
        </p:txBody>
      </p:sp>
      <p:sp>
        <p:nvSpPr>
          <p:cNvPr id="56334" name="TextBox 18"/>
          <p:cNvSpPr txBox="1">
            <a:spLocks noChangeArrowheads="1"/>
          </p:cNvSpPr>
          <p:nvPr/>
        </p:nvSpPr>
        <p:spPr bwMode="auto">
          <a:xfrm>
            <a:off x="3700463" y="4064000"/>
            <a:ext cx="7366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/>
              <a:t> 0.2</a:t>
            </a:r>
          </a:p>
          <a:p>
            <a:pPr>
              <a:lnSpc>
                <a:spcPts val="3000"/>
              </a:lnSpc>
            </a:pPr>
            <a:r>
              <a:rPr lang="en-US" sz="2000"/>
              <a:t> 0.1</a:t>
            </a:r>
          </a:p>
          <a:p>
            <a:pPr>
              <a:lnSpc>
                <a:spcPts val="3000"/>
              </a:lnSpc>
            </a:pPr>
            <a:r>
              <a:rPr lang="en-US" sz="2000"/>
              <a:t> 0.0</a:t>
            </a:r>
          </a:p>
          <a:p>
            <a:pPr>
              <a:lnSpc>
                <a:spcPts val="3000"/>
              </a:lnSpc>
            </a:pPr>
            <a:r>
              <a:rPr lang="en-US" sz="2000"/>
              <a:t>-0.1</a:t>
            </a:r>
          </a:p>
        </p:txBody>
      </p:sp>
      <p:sp>
        <p:nvSpPr>
          <p:cNvPr id="56335" name="TextBox 20"/>
          <p:cNvSpPr txBox="1">
            <a:spLocks noChangeArrowheads="1"/>
          </p:cNvSpPr>
          <p:nvPr/>
        </p:nvSpPr>
        <p:spPr bwMode="auto">
          <a:xfrm>
            <a:off x="4191000" y="556260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          A  </a:t>
            </a:r>
            <a:r>
              <a:rPr lang="en-US" sz="2000">
                <a:latin typeface="Symbol" pitchFamily="18" charset="2"/>
              </a:rPr>
              <a:t>G          </a:t>
            </a:r>
            <a:r>
              <a:rPr lang="en-US" sz="2000"/>
              <a:t>K</a:t>
            </a:r>
          </a:p>
        </p:txBody>
      </p:sp>
      <p:sp>
        <p:nvSpPr>
          <p:cNvPr id="56336" name="TextBox 21"/>
          <p:cNvSpPr txBox="1">
            <a:spLocks noChangeArrowheads="1"/>
          </p:cNvSpPr>
          <p:nvPr/>
        </p:nvSpPr>
        <p:spPr bwMode="auto">
          <a:xfrm>
            <a:off x="6934200" y="5768975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0.0   0.2  0.4   0.6</a:t>
            </a:r>
          </a:p>
        </p:txBody>
      </p:sp>
      <p:sp>
        <p:nvSpPr>
          <p:cNvPr id="56337" name="TextBox 22"/>
          <p:cNvSpPr txBox="1">
            <a:spLocks noChangeArrowheads="1"/>
          </p:cNvSpPr>
          <p:nvPr/>
        </p:nvSpPr>
        <p:spPr bwMode="auto">
          <a:xfrm>
            <a:off x="4953000" y="3668713"/>
            <a:ext cx="99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A(k,w)</a:t>
            </a:r>
          </a:p>
        </p:txBody>
      </p:sp>
      <p:sp>
        <p:nvSpPr>
          <p:cNvPr id="56338" name="TextBox 23"/>
          <p:cNvSpPr txBox="1">
            <a:spLocks noChangeArrowheads="1"/>
          </p:cNvSpPr>
          <p:nvPr/>
        </p:nvSpPr>
        <p:spPr bwMode="auto">
          <a:xfrm>
            <a:off x="7177088" y="3657600"/>
            <a:ext cx="1981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A(k</a:t>
            </a:r>
            <a:r>
              <a:rPr lang="en-US" baseline="-25000"/>
              <a:t>0</a:t>
            </a:r>
            <a:r>
              <a:rPr lang="en-US"/>
              <a:t>,w) @ k</a:t>
            </a:r>
            <a:r>
              <a:rPr lang="en-US" baseline="-25000"/>
              <a:t>0</a:t>
            </a:r>
            <a:r>
              <a:rPr lang="en-US"/>
              <a:t>=</a:t>
            </a:r>
            <a:r>
              <a:rPr lang="en-US">
                <a:latin typeface="Symbol" pitchFamily="18" charset="2"/>
              </a:rPr>
              <a:t>G</a:t>
            </a:r>
          </a:p>
        </p:txBody>
      </p:sp>
      <p:sp>
        <p:nvSpPr>
          <p:cNvPr id="56339" name="Text Box 23"/>
          <p:cNvSpPr txBox="1">
            <a:spLocks noChangeArrowheads="1"/>
          </p:cNvSpPr>
          <p:nvPr/>
        </p:nvSpPr>
        <p:spPr bwMode="auto">
          <a:xfrm rot="-5400000">
            <a:off x="2547937" y="4614863"/>
            <a:ext cx="1979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Energy (eV)</a:t>
            </a:r>
          </a:p>
        </p:txBody>
      </p:sp>
      <p:sp>
        <p:nvSpPr>
          <p:cNvPr id="56340" name="TextBox 28"/>
          <p:cNvSpPr txBox="1">
            <a:spLocks noChangeArrowheads="1"/>
          </p:cNvSpPr>
          <p:nvPr/>
        </p:nvSpPr>
        <p:spPr bwMode="auto">
          <a:xfrm>
            <a:off x="0" y="4648200"/>
            <a:ext cx="1600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000"/>
              </a:lnSpc>
            </a:pPr>
            <a:r>
              <a:rPr lang="en-US" sz="2800"/>
              <a:t>X=0.70</a:t>
            </a:r>
          </a:p>
        </p:txBody>
      </p:sp>
      <p:pic>
        <p:nvPicPr>
          <p:cNvPr id="5634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8463" y="3973513"/>
            <a:ext cx="2246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42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08825" y="3965575"/>
            <a:ext cx="17922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43" name="TextBox 36"/>
          <p:cNvSpPr txBox="1">
            <a:spLocks noChangeArrowheads="1"/>
          </p:cNvSpPr>
          <p:nvPr/>
        </p:nvSpPr>
        <p:spPr bwMode="auto">
          <a:xfrm>
            <a:off x="6578600" y="1295400"/>
            <a:ext cx="736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0.3  </a:t>
            </a:r>
          </a:p>
          <a:p>
            <a:r>
              <a:rPr lang="en-US"/>
              <a:t> 0.2</a:t>
            </a:r>
          </a:p>
          <a:p>
            <a:r>
              <a:rPr lang="en-US"/>
              <a:t> 0.1</a:t>
            </a:r>
          </a:p>
          <a:p>
            <a:r>
              <a:rPr lang="en-US"/>
              <a:t> 0.0</a:t>
            </a:r>
          </a:p>
          <a:p>
            <a:r>
              <a:rPr lang="en-US"/>
              <a:t>-0.1</a:t>
            </a:r>
          </a:p>
          <a:p>
            <a:r>
              <a:rPr lang="en-US"/>
              <a:t>-0.2</a:t>
            </a:r>
          </a:p>
        </p:txBody>
      </p:sp>
      <p:sp>
        <p:nvSpPr>
          <p:cNvPr id="56344" name="TextBox 37"/>
          <p:cNvSpPr txBox="1">
            <a:spLocks noChangeArrowheads="1"/>
          </p:cNvSpPr>
          <p:nvPr/>
        </p:nvSpPr>
        <p:spPr bwMode="auto">
          <a:xfrm>
            <a:off x="6578600" y="3884613"/>
            <a:ext cx="7366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 0.3  </a:t>
            </a:r>
          </a:p>
          <a:p>
            <a:r>
              <a:rPr lang="en-US"/>
              <a:t> 0.2</a:t>
            </a:r>
          </a:p>
          <a:p>
            <a:r>
              <a:rPr lang="en-US"/>
              <a:t> 0.1</a:t>
            </a:r>
          </a:p>
          <a:p>
            <a:r>
              <a:rPr lang="en-US"/>
              <a:t> 0.0</a:t>
            </a:r>
          </a:p>
          <a:p>
            <a:r>
              <a:rPr lang="en-US"/>
              <a:t>-0.1</a:t>
            </a:r>
          </a:p>
          <a:p>
            <a:r>
              <a:rPr lang="en-US"/>
              <a:t>-0.2</a:t>
            </a:r>
          </a:p>
        </p:txBody>
      </p:sp>
      <p:sp>
        <p:nvSpPr>
          <p:cNvPr id="56345" name="Text Box 94"/>
          <p:cNvSpPr txBox="1">
            <a:spLocks noChangeArrowheads="1"/>
          </p:cNvSpPr>
          <p:nvPr/>
        </p:nvSpPr>
        <p:spPr bwMode="auto">
          <a:xfrm>
            <a:off x="1182688" y="6116638"/>
            <a:ext cx="68945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SRO suppresses a</a:t>
            </a:r>
            <a:r>
              <a:rPr lang="en-US" sz="3200" baseline="-25000"/>
              <a:t>g</a:t>
            </a:r>
            <a:r>
              <a:rPr lang="en-US" sz="3200"/>
              <a:t> broadening?</a:t>
            </a:r>
            <a:endParaRPr lang="en-US" sz="3200" baseline="30000"/>
          </a:p>
        </p:txBody>
      </p:sp>
      <p:sp>
        <p:nvSpPr>
          <p:cNvPr id="56346" name="TextBox 39"/>
          <p:cNvSpPr txBox="1">
            <a:spLocks noChangeArrowheads="1"/>
          </p:cNvSpPr>
          <p:nvPr/>
        </p:nvSpPr>
        <p:spPr bwMode="auto">
          <a:xfrm>
            <a:off x="2133600" y="3505200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Na(1) island</a:t>
            </a:r>
          </a:p>
        </p:txBody>
      </p:sp>
      <p:sp>
        <p:nvSpPr>
          <p:cNvPr id="56347" name="TextBox 40"/>
          <p:cNvSpPr txBox="1">
            <a:spLocks noChangeArrowheads="1"/>
          </p:cNvSpPr>
          <p:nvPr/>
        </p:nvSpPr>
        <p:spPr bwMode="auto">
          <a:xfrm>
            <a:off x="381000" y="3581400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/>
              <a:t>Na(2) island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rot="16200000" flipH="1">
            <a:off x="915194" y="4191794"/>
            <a:ext cx="533400" cy="2270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2361407" y="4190206"/>
            <a:ext cx="457200" cy="153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dirty="0" smtClean="0"/>
              <a:t>Application 2: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372600" cy="1752600"/>
          </a:xfrm>
        </p:spPr>
        <p:txBody>
          <a:bodyPr/>
          <a:lstStyle/>
          <a:p>
            <a:pPr algn="l">
              <a:buSzPts val="4000"/>
            </a:pPr>
            <a:r>
              <a:rPr lang="en-US" sz="4800" dirty="0" smtClean="0">
                <a:solidFill>
                  <a:srgbClr val="000000"/>
                </a:solidFill>
              </a:rPr>
              <a:t>oxygen vacancies in Zn</a:t>
            </a:r>
            <a:r>
              <a:rPr lang="en-US" sz="4800" baseline="-25000" dirty="0" smtClean="0">
                <a:solidFill>
                  <a:srgbClr val="000000"/>
                </a:solidFill>
              </a:rPr>
              <a:t>1-x</a:t>
            </a:r>
            <a:r>
              <a:rPr lang="en-US" sz="4800" dirty="0" smtClean="0">
                <a:solidFill>
                  <a:srgbClr val="000000"/>
                </a:solidFill>
              </a:rPr>
              <a:t>Cu</a:t>
            </a:r>
            <a:r>
              <a:rPr lang="en-US" sz="4800" baseline="-25000" dirty="0" smtClean="0">
                <a:solidFill>
                  <a:srgbClr val="000000"/>
                </a:solidFill>
              </a:rPr>
              <a:t>x</a:t>
            </a:r>
            <a:r>
              <a:rPr lang="en-US" sz="4800" dirty="0" smtClean="0">
                <a:solidFill>
                  <a:srgbClr val="000000"/>
                </a:solidFill>
              </a:rPr>
              <a:t>O</a:t>
            </a:r>
            <a:r>
              <a:rPr lang="en-US" sz="4800" baseline="-25000" dirty="0" smtClean="0">
                <a:solidFill>
                  <a:srgbClr val="000000"/>
                </a:solidFill>
              </a:rPr>
              <a:t>1-y</a:t>
            </a:r>
          </a:p>
          <a:p>
            <a:pPr eaLnBrk="1" hangingPunct="1"/>
            <a:endParaRPr lang="en-US" sz="4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6492618"/>
            <a:ext cx="8763000" cy="28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dirty="0" smtClean="0"/>
              <a:t>T</a:t>
            </a:r>
            <a:r>
              <a:rPr lang="en-US" dirty="0" smtClean="0"/>
              <a:t>. S. </a:t>
            </a:r>
            <a:r>
              <a:rPr lang="en-US" dirty="0" err="1" smtClean="0"/>
              <a:t>Herng</a:t>
            </a:r>
            <a:r>
              <a:rPr lang="en-US" dirty="0" smtClean="0"/>
              <a:t>, D.-C. </a:t>
            </a:r>
            <a:r>
              <a:rPr lang="en-US" dirty="0" err="1" smtClean="0"/>
              <a:t>Qi</a:t>
            </a:r>
            <a:r>
              <a:rPr lang="en-US" dirty="0" smtClean="0"/>
              <a:t>, T. </a:t>
            </a:r>
            <a:r>
              <a:rPr lang="en-US" dirty="0" err="1" smtClean="0"/>
              <a:t>Berlijn</a:t>
            </a:r>
            <a:r>
              <a:rPr lang="en-US" dirty="0" smtClean="0"/>
              <a:t>, W. Ku, A. </a:t>
            </a:r>
            <a:r>
              <a:rPr lang="en-US" dirty="0" err="1" smtClean="0"/>
              <a:t>Rusydi</a:t>
            </a:r>
            <a:r>
              <a:rPr lang="en-US" dirty="0" smtClean="0"/>
              <a:t> et al, PRL 105, 207201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2590800" y="2971800"/>
            <a:ext cx="3810000" cy="630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/>
              <a:t>Experiment</a:t>
            </a:r>
          </a:p>
        </p:txBody>
      </p:sp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5257800" y="4973637"/>
            <a:ext cx="3505200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/>
              <a:t>First principles simulation</a:t>
            </a:r>
          </a:p>
        </p:txBody>
      </p:sp>
      <p:sp>
        <p:nvSpPr>
          <p:cNvPr id="60421" name="TextBox 4"/>
          <p:cNvSpPr txBox="1">
            <a:spLocks noChangeArrowheads="1"/>
          </p:cNvSpPr>
          <p:nvPr/>
        </p:nvSpPr>
        <p:spPr bwMode="auto">
          <a:xfrm>
            <a:off x="457200" y="4973637"/>
            <a:ext cx="3505200" cy="1169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500" dirty="0"/>
              <a:t>Microscopic </a:t>
            </a:r>
          </a:p>
          <a:p>
            <a:pPr algn="ctr"/>
            <a:r>
              <a:rPr lang="en-US" sz="3500" smtClean="0"/>
              <a:t>picture</a:t>
            </a:r>
            <a:endParaRPr lang="en-US" sz="3500" dirty="0"/>
          </a:p>
        </p:txBody>
      </p:sp>
      <p:sp>
        <p:nvSpPr>
          <p:cNvPr id="6" name="Right Arrow 5"/>
          <p:cNvSpPr/>
          <p:nvPr/>
        </p:nvSpPr>
        <p:spPr>
          <a:xfrm rot="3088719">
            <a:off x="6109494" y="3931444"/>
            <a:ext cx="985837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ight Arrow 6"/>
          <p:cNvSpPr/>
          <p:nvPr/>
        </p:nvSpPr>
        <p:spPr>
          <a:xfrm rot="10800000">
            <a:off x="4114800" y="5278437"/>
            <a:ext cx="985838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413281">
            <a:off x="1989931" y="3931444"/>
            <a:ext cx="985837" cy="704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76200" y="152400"/>
            <a:ext cx="5181600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en-US" sz="2300" dirty="0"/>
              <a:t> Film growth &amp; </a:t>
            </a:r>
            <a:r>
              <a:rPr lang="en-US" sz="2300" dirty="0" err="1"/>
              <a:t>charactarization</a:t>
            </a:r>
            <a:endParaRPr lang="en-US" sz="2300" dirty="0"/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Dr. T. S. </a:t>
            </a:r>
            <a:r>
              <a:rPr lang="en-US" altLang="zh-CN" sz="2300" dirty="0" err="1">
                <a:ea typeface="宋体" pitchFamily="2" charset="-122"/>
              </a:rPr>
              <a:t>Herng</a:t>
            </a:r>
            <a:r>
              <a:rPr lang="en-US" altLang="zh-CN" sz="2300" dirty="0">
                <a:ea typeface="宋体" pitchFamily="2" charset="-122"/>
              </a:rPr>
              <a:t> (NUS)</a:t>
            </a: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Prof. Ding Jun (NUS)</a:t>
            </a:r>
          </a:p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en-US" altLang="zh-CN" sz="2300" dirty="0">
                <a:ea typeface="宋体" pitchFamily="2" charset="-122"/>
              </a:rPr>
              <a:t> </a:t>
            </a:r>
            <a:r>
              <a:rPr lang="en-US" altLang="zh-CN" sz="2300" dirty="0" err="1">
                <a:ea typeface="宋体" pitchFamily="2" charset="-122"/>
              </a:rPr>
              <a:t>Beamline</a:t>
            </a:r>
            <a:r>
              <a:rPr lang="en-US" altLang="zh-CN" sz="2300" dirty="0">
                <a:ea typeface="宋体" pitchFamily="2" charset="-122"/>
              </a:rPr>
              <a:t> scientists</a:t>
            </a: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Dr. </a:t>
            </a:r>
            <a:r>
              <a:rPr lang="en-US" altLang="zh-CN" sz="2300" dirty="0" err="1">
                <a:ea typeface="宋体" pitchFamily="2" charset="-122"/>
              </a:rPr>
              <a:t>Gao</a:t>
            </a:r>
            <a:r>
              <a:rPr lang="en-US" altLang="zh-CN" sz="2300" dirty="0">
                <a:ea typeface="宋体" pitchFamily="2" charset="-122"/>
              </a:rPr>
              <a:t> </a:t>
            </a:r>
            <a:r>
              <a:rPr lang="en-US" altLang="zh-CN" sz="2300" dirty="0" err="1">
                <a:ea typeface="宋体" pitchFamily="2" charset="-122"/>
              </a:rPr>
              <a:t>Xingyu</a:t>
            </a:r>
            <a:r>
              <a:rPr lang="en-US" altLang="zh-CN" sz="2300" dirty="0">
                <a:ea typeface="宋体" pitchFamily="2" charset="-122"/>
              </a:rPr>
              <a:t> (NUS)</a:t>
            </a: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Dr. Yu </a:t>
            </a:r>
            <a:r>
              <a:rPr lang="en-US" altLang="zh-CN" sz="2300" dirty="0" err="1">
                <a:ea typeface="宋体" pitchFamily="2" charset="-122"/>
              </a:rPr>
              <a:t>Xiaojiang</a:t>
            </a:r>
            <a:r>
              <a:rPr lang="en-US" altLang="zh-CN" sz="2300" dirty="0">
                <a:ea typeface="宋体" pitchFamily="2" charset="-122"/>
              </a:rPr>
              <a:t> (SSLS)</a:t>
            </a: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Cecilia Sanchez-</a:t>
            </a:r>
            <a:r>
              <a:rPr lang="en-US" altLang="zh-CN" sz="2300" dirty="0" err="1">
                <a:ea typeface="宋体" pitchFamily="2" charset="-122"/>
              </a:rPr>
              <a:t>Hanke</a:t>
            </a:r>
            <a:r>
              <a:rPr lang="en-US" altLang="zh-CN" sz="2300" dirty="0">
                <a:ea typeface="宋体" pitchFamily="2" charset="-122"/>
              </a:rPr>
              <a:t> (NSLS</a:t>
            </a:r>
            <a:r>
              <a:rPr lang="en-US" altLang="zh-CN" sz="2300" dirty="0" smtClean="0">
                <a:ea typeface="宋体" pitchFamily="2" charset="-122"/>
              </a:rPr>
              <a:t>)</a:t>
            </a:r>
            <a:endParaRPr lang="en-US" altLang="zh-CN" sz="2300" dirty="0">
              <a:ea typeface="宋体" pitchFamily="2" charset="-122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724400" y="152400"/>
            <a:ext cx="4419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buFont typeface="Arial" charset="0"/>
              <a:buChar char="•"/>
            </a:pPr>
            <a:r>
              <a:rPr lang="en-US" altLang="zh-CN" sz="2300" dirty="0" smtClean="0">
                <a:ea typeface="宋体" pitchFamily="2" charset="-122"/>
              </a:rPr>
              <a:t> </a:t>
            </a:r>
            <a:r>
              <a:rPr lang="en-US" altLang="zh-CN" sz="2300" dirty="0">
                <a:ea typeface="宋体" pitchFamily="2" charset="-122"/>
              </a:rPr>
              <a:t>XAS &amp; </a:t>
            </a:r>
            <a:r>
              <a:rPr lang="en-US" altLang="zh-CN" sz="2300" dirty="0" smtClean="0">
                <a:ea typeface="宋体" pitchFamily="2" charset="-122"/>
              </a:rPr>
              <a:t>XMCD</a:t>
            </a:r>
            <a:endParaRPr lang="en-US" altLang="zh-CN" sz="2300" dirty="0">
              <a:ea typeface="宋体" pitchFamily="2" charset="-122"/>
            </a:endParaRP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Dr. </a:t>
            </a:r>
            <a:r>
              <a:rPr lang="en-US" altLang="zh-CN" sz="2300" dirty="0" err="1">
                <a:ea typeface="宋体" pitchFamily="2" charset="-122"/>
              </a:rPr>
              <a:t>Qi</a:t>
            </a:r>
            <a:r>
              <a:rPr lang="en-US" altLang="zh-CN" sz="2300" dirty="0">
                <a:ea typeface="宋体" pitchFamily="2" charset="-122"/>
              </a:rPr>
              <a:t> </a:t>
            </a:r>
            <a:r>
              <a:rPr lang="en-US" altLang="zh-CN" sz="2300" dirty="0" err="1">
                <a:ea typeface="宋体" pitchFamily="2" charset="-122"/>
              </a:rPr>
              <a:t>Dongchen</a:t>
            </a:r>
            <a:r>
              <a:rPr lang="en-US" altLang="zh-CN" sz="2300" dirty="0">
                <a:ea typeface="宋体" pitchFamily="2" charset="-122"/>
              </a:rPr>
              <a:t> (NUS)</a:t>
            </a:r>
          </a:p>
          <a:p>
            <a:pPr>
              <a:lnSpc>
                <a:spcPts val="3000"/>
              </a:lnSpc>
            </a:pPr>
            <a:r>
              <a:rPr lang="en-US" altLang="zh-CN" sz="2300" dirty="0">
                <a:ea typeface="宋体" pitchFamily="2" charset="-122"/>
              </a:rPr>
              <a:t>	Prof. A. </a:t>
            </a:r>
            <a:r>
              <a:rPr lang="en-US" altLang="zh-CN" sz="2300" dirty="0" err="1">
                <a:ea typeface="宋体" pitchFamily="2" charset="-122"/>
              </a:rPr>
              <a:t>Rusydi</a:t>
            </a:r>
            <a:r>
              <a:rPr lang="en-US" altLang="zh-CN" sz="2300" dirty="0">
                <a:ea typeface="宋体" pitchFamily="2" charset="-122"/>
              </a:rPr>
              <a:t> (NUS</a:t>
            </a:r>
            <a:r>
              <a:rPr lang="en-US" altLang="zh-CN" sz="2300" dirty="0" smtClean="0">
                <a:ea typeface="宋体" pitchFamily="2" charset="-122"/>
              </a:rPr>
              <a:t>)</a:t>
            </a:r>
            <a:endParaRPr lang="en-US" altLang="zh-CN" sz="2300" dirty="0">
              <a:ea typeface="宋体" pitchFamily="2" charset="-122"/>
            </a:endParaRP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867400" y="6152346"/>
            <a:ext cx="19812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300" dirty="0" smtClean="0">
                <a:ea typeface="宋体" pitchFamily="2" charset="-122"/>
              </a:rPr>
              <a:t>Tom </a:t>
            </a:r>
            <a:r>
              <a:rPr lang="en-US" altLang="zh-CN" sz="2300" dirty="0" err="1" smtClean="0">
                <a:ea typeface="宋体" pitchFamily="2" charset="-122"/>
              </a:rPr>
              <a:t>Berlijn</a:t>
            </a:r>
            <a:endParaRPr lang="en-US" altLang="zh-CN" sz="2300" dirty="0">
              <a:ea typeface="宋体" pitchFamily="2" charset="-122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1447800" y="6172200"/>
            <a:ext cx="1981200" cy="44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zh-CN" sz="2300" dirty="0" smtClean="0">
                <a:ea typeface="宋体" pitchFamily="2" charset="-122"/>
              </a:rPr>
              <a:t>Wei Ku</a:t>
            </a:r>
            <a:endParaRPr lang="en-US" altLang="zh-CN" sz="2300" dirty="0"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 representative films</a:t>
            </a:r>
          </a:p>
        </p:txBody>
      </p:sp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0" y="3352800"/>
            <a:ext cx="9372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buFont typeface="Arial" charset="0"/>
              <a:buAutoNum type="arabicPeriod"/>
            </a:pPr>
            <a:r>
              <a:rPr lang="en-US" sz="2800" dirty="0" err="1"/>
              <a:t>ZnO</a:t>
            </a:r>
            <a:endParaRPr lang="en-US" sz="2800" dirty="0"/>
          </a:p>
          <a:p>
            <a:pPr marL="514350" indent="-514350">
              <a:buFont typeface="Arial" charset="0"/>
              <a:buAutoNum type="arabicPeriod"/>
            </a:pPr>
            <a:endParaRPr lang="en-US" sz="2800" dirty="0"/>
          </a:p>
          <a:p>
            <a:pPr marL="514350" indent="-514350">
              <a:buFont typeface="Arial" charset="0"/>
              <a:buAutoNum type="arabicPeriod"/>
            </a:pPr>
            <a:r>
              <a:rPr lang="en-US" sz="2800" dirty="0" err="1"/>
              <a:t>Cu:ZnO</a:t>
            </a:r>
            <a:r>
              <a:rPr lang="en-US" sz="2800" dirty="0"/>
              <a:t> O-rich (2% Cu)</a:t>
            </a:r>
          </a:p>
          <a:p>
            <a:pPr marL="514350" indent="-514350">
              <a:buFont typeface="Arial" charset="0"/>
              <a:buAutoNum type="arabicPeriod"/>
            </a:pPr>
            <a:endParaRPr lang="en-US" sz="2800" dirty="0"/>
          </a:p>
          <a:p>
            <a:pPr marL="514350" indent="-514350">
              <a:buFont typeface="Arial" charset="0"/>
              <a:buAutoNum type="arabicPeriod"/>
            </a:pPr>
            <a:r>
              <a:rPr lang="en-US" sz="2800" dirty="0" err="1"/>
              <a:t>Cu:ZnO</a:t>
            </a:r>
            <a:r>
              <a:rPr lang="en-US" sz="2800" dirty="0"/>
              <a:t> O-poor (2% Cu </a:t>
            </a:r>
            <a:r>
              <a:rPr lang="en-US" sz="2800" dirty="0" smtClean="0"/>
              <a:t>&amp; ~1</a:t>
            </a:r>
            <a:r>
              <a:rPr lang="en-US" sz="2800" dirty="0"/>
              <a:t>% oxygen vacancies V</a:t>
            </a:r>
            <a:r>
              <a:rPr lang="en-US" sz="2800" baseline="-25000" dirty="0"/>
              <a:t>O</a:t>
            </a:r>
            <a:r>
              <a:rPr lang="en-US" sz="2800" dirty="0"/>
              <a:t>)</a:t>
            </a:r>
          </a:p>
        </p:txBody>
      </p:sp>
      <p:pic>
        <p:nvPicPr>
          <p:cNvPr id="61445" name="Picture 1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1303338"/>
            <a:ext cx="4343400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SQUID</a:t>
            </a:r>
          </a:p>
        </p:txBody>
      </p:sp>
      <p:pic>
        <p:nvPicPr>
          <p:cNvPr id="62467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88987"/>
            <a:ext cx="51816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00600" y="1725612"/>
            <a:ext cx="107315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5645150" y="1698625"/>
            <a:ext cx="3352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/>
              <a:t>ZnO</a:t>
            </a:r>
            <a:r>
              <a:rPr lang="en-US" sz="2200" dirty="0"/>
              <a:t> @ </a:t>
            </a:r>
            <a:r>
              <a:rPr lang="en-US" sz="2200" dirty="0" smtClean="0"/>
              <a:t>300K</a:t>
            </a:r>
            <a:endParaRPr lang="en-US" sz="2200" dirty="0"/>
          </a:p>
        </p:txBody>
      </p:sp>
      <p:sp>
        <p:nvSpPr>
          <p:cNvPr id="62470" name="Text Box 12"/>
          <p:cNvSpPr txBox="1">
            <a:spLocks noChangeArrowheads="1"/>
          </p:cNvSpPr>
          <p:nvPr/>
        </p:nvSpPr>
        <p:spPr bwMode="auto">
          <a:xfrm>
            <a:off x="5645150" y="2163762"/>
            <a:ext cx="3581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ZnO:Cu @ 300K (O-rich)</a:t>
            </a:r>
          </a:p>
        </p:txBody>
      </p:sp>
      <p:sp>
        <p:nvSpPr>
          <p:cNvPr id="62471" name="Text Box 13"/>
          <p:cNvSpPr txBox="1">
            <a:spLocks noChangeArrowheads="1"/>
          </p:cNvSpPr>
          <p:nvPr/>
        </p:nvSpPr>
        <p:spPr bwMode="auto">
          <a:xfrm>
            <a:off x="5645150" y="2620962"/>
            <a:ext cx="3352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ZnO:Cu @ 5K (O-poor)</a:t>
            </a:r>
          </a:p>
        </p:txBody>
      </p:sp>
      <p:sp>
        <p:nvSpPr>
          <p:cNvPr id="62472" name="Text Box 14"/>
          <p:cNvSpPr txBox="1">
            <a:spLocks noChangeArrowheads="1"/>
          </p:cNvSpPr>
          <p:nvPr/>
        </p:nvSpPr>
        <p:spPr bwMode="auto">
          <a:xfrm>
            <a:off x="5645150" y="3078162"/>
            <a:ext cx="34988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err="1"/>
              <a:t>ZnO:Cu</a:t>
            </a:r>
            <a:r>
              <a:rPr lang="en-US" sz="2200" dirty="0"/>
              <a:t> @ 300K (O-poor)</a:t>
            </a:r>
          </a:p>
        </p:txBody>
      </p:sp>
      <p:sp>
        <p:nvSpPr>
          <p:cNvPr id="62473" name="TextBox 8"/>
          <p:cNvSpPr txBox="1">
            <a:spLocks noChangeArrowheads="1"/>
          </p:cNvSpPr>
          <p:nvPr/>
        </p:nvSpPr>
        <p:spPr bwMode="auto">
          <a:xfrm>
            <a:off x="83457" y="5105400"/>
            <a:ext cx="8984343" cy="973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500" dirty="0" smtClean="0"/>
              <a:t>Observation: oxygen </a:t>
            </a:r>
            <a:r>
              <a:rPr lang="en-US" sz="2500" dirty="0"/>
              <a:t>vacancy </a:t>
            </a:r>
            <a:r>
              <a:rPr lang="en-US" sz="2500" dirty="0" smtClean="0"/>
              <a:t>induce </a:t>
            </a:r>
            <a:r>
              <a:rPr lang="en-US" sz="2500" dirty="0"/>
              <a:t>FM @ </a:t>
            </a:r>
            <a:r>
              <a:rPr lang="en-US" sz="2500" dirty="0" smtClean="0"/>
              <a:t>300K in </a:t>
            </a:r>
            <a:r>
              <a:rPr lang="en-US" sz="2500" dirty="0" err="1" smtClean="0"/>
              <a:t>Cu:ZnO</a:t>
            </a:r>
            <a:endParaRPr lang="en-US" sz="2500" dirty="0" smtClean="0"/>
          </a:p>
          <a:p>
            <a:pPr>
              <a:lnSpc>
                <a:spcPts val="3600"/>
              </a:lnSpc>
            </a:pPr>
            <a:r>
              <a:rPr lang="en-US" sz="2500" dirty="0" smtClean="0"/>
              <a:t>NB: 2 Cu-d9 + Vo = 2 Cu-d10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76200" y="6228546"/>
            <a:ext cx="8984343" cy="4770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500" dirty="0" smtClean="0"/>
              <a:t>Q: what is the role of oxygen vacancies? 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0" y="1371600"/>
            <a:ext cx="9144000" cy="1077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3200"/>
              <a:t>Q  What is the influence of the oxygen vacancies?</a:t>
            </a:r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-76200" y="3200400"/>
            <a:ext cx="9372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/>
              <a:t>oxygen vacancy = attractive potential + 2 electrons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572000"/>
            <a:ext cx="8686800" cy="2062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3200" dirty="0"/>
              <a:t>Q ) Where do the electrons go? </a:t>
            </a:r>
          </a:p>
          <a:p>
            <a:pPr marL="514350" indent="-514350" algn="ctr">
              <a:buFontTx/>
              <a:buAutoNum type="alphaUcParenR"/>
              <a:defRPr/>
            </a:pPr>
            <a:r>
              <a:rPr lang="en-US" sz="3200" dirty="0"/>
              <a:t>one-particle spectral  function &lt;A(</a:t>
            </a:r>
            <a:r>
              <a:rPr lang="en-US" sz="3200" dirty="0" err="1"/>
              <a:t>k,w</a:t>
            </a:r>
            <a:r>
              <a:rPr lang="en-US" sz="3200" dirty="0"/>
              <a:t>)&gt;</a:t>
            </a:r>
          </a:p>
          <a:p>
            <a:pPr marL="514350" indent="-514350" algn="ctr">
              <a:defRPr/>
            </a:pPr>
            <a:r>
              <a:rPr lang="en-US" sz="3200" dirty="0"/>
              <a:t>of Zn</a:t>
            </a:r>
            <a:r>
              <a:rPr lang="en-US" sz="3200" baseline="-25000" dirty="0"/>
              <a:t>1-x</a:t>
            </a:r>
            <a:r>
              <a:rPr lang="en-US" sz="3200" dirty="0"/>
              <a:t>Cu</a:t>
            </a:r>
            <a:r>
              <a:rPr lang="en-US" sz="3200" baseline="-25000" dirty="0"/>
              <a:t>x</a:t>
            </a:r>
            <a:r>
              <a:rPr lang="en-US" sz="3200" dirty="0"/>
              <a:t>O</a:t>
            </a:r>
            <a:r>
              <a:rPr lang="en-US" sz="3200" baseline="-25000" dirty="0"/>
              <a:t>1-y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with attractive potential V</a:t>
            </a:r>
            <a:r>
              <a:rPr lang="en-US" sz="3200" baseline="-25000" dirty="0">
                <a:solidFill>
                  <a:srgbClr val="FF0000"/>
                </a:solidFill>
              </a:rPr>
              <a:t>O</a:t>
            </a:r>
            <a:r>
              <a:rPr lang="en-US" sz="3200" dirty="0">
                <a:solidFill>
                  <a:srgbClr val="FF0000"/>
                </a:solidFill>
              </a:rPr>
              <a:t> but without its donated electrons</a:t>
            </a:r>
          </a:p>
        </p:txBody>
      </p:sp>
      <p:sp>
        <p:nvSpPr>
          <p:cNvPr id="13" name="Down Arrow 12"/>
          <p:cNvSpPr/>
          <p:nvPr/>
        </p:nvSpPr>
        <p:spPr>
          <a:xfrm>
            <a:off x="4191000" y="25908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91000" y="3733800"/>
            <a:ext cx="609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/>
              <a:t>Introduction: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7467600" cy="1752600"/>
          </a:xfrm>
        </p:spPr>
        <p:txBody>
          <a:bodyPr/>
          <a:lstStyle/>
          <a:p>
            <a:pPr eaLnBrk="1" hangingPunct="1"/>
            <a:r>
              <a:rPr lang="en-US" sz="4800" smtClean="0"/>
              <a:t>Super Cell Approximation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3"/>
          <p:cNvSpPr txBox="1">
            <a:spLocks noChangeArrowheads="1"/>
          </p:cNvSpPr>
          <p:nvPr/>
        </p:nvSpPr>
        <p:spPr bwMode="auto">
          <a:xfrm>
            <a:off x="0" y="5105400"/>
            <a:ext cx="8229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cs typeface="Arial" charset="0"/>
              </a:rPr>
              <a:t>Zn 		Cu↓	 	 Cu</a:t>
            </a:r>
            <a:r>
              <a:rPr lang="en-US" sz="3000" dirty="0" smtClean="0">
                <a:cs typeface="Arial" charset="0"/>
              </a:rPr>
              <a:t>↑  </a:t>
            </a:r>
            <a:r>
              <a:rPr lang="en-US" sz="3000" dirty="0">
                <a:cs typeface="Arial" charset="0"/>
              </a:rPr>
              <a:t>	O   		V</a:t>
            </a:r>
            <a:r>
              <a:rPr lang="en-US" sz="3000" baseline="-25000" dirty="0">
                <a:cs typeface="Arial" charset="0"/>
              </a:rPr>
              <a:t>O</a:t>
            </a:r>
            <a:endParaRPr lang="en-US" sz="3000" baseline="-25000" dirty="0"/>
          </a:p>
        </p:txBody>
      </p:sp>
      <p:pic>
        <p:nvPicPr>
          <p:cNvPr id="71683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828800"/>
            <a:ext cx="3328988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00" dirty="0" smtClean="0"/>
              <a:t>configurationally averaged spectral function</a:t>
            </a:r>
            <a:endParaRPr lang="en-US" sz="3800" dirty="0"/>
          </a:p>
        </p:txBody>
      </p:sp>
      <p:sp>
        <p:nvSpPr>
          <p:cNvPr id="71685" name="Text Box 355"/>
          <p:cNvSpPr txBox="1">
            <a:spLocks noChangeArrowheads="1"/>
          </p:cNvSpPr>
          <p:nvPr/>
        </p:nvSpPr>
        <p:spPr bwMode="auto">
          <a:xfrm>
            <a:off x="149225" y="762000"/>
            <a:ext cx="8994775" cy="554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/>
              <a:t>  &lt;A(k,w)</a:t>
            </a:r>
            <a:r>
              <a:rPr lang="en-US" sz="3000" baseline="-25000"/>
              <a:t> </a:t>
            </a:r>
            <a:r>
              <a:rPr lang="en-US" sz="3000"/>
              <a:t>&gt; ≈ 1/10 (      A</a:t>
            </a:r>
            <a:r>
              <a:rPr lang="en-US" sz="3000" baseline="-25000"/>
              <a:t>1</a:t>
            </a:r>
            <a:r>
              <a:rPr lang="en-US" sz="3000"/>
              <a:t>(k,w)</a:t>
            </a:r>
            <a:r>
              <a:rPr lang="en-US" sz="3000" baseline="-25000"/>
              <a:t>    </a:t>
            </a:r>
            <a:r>
              <a:rPr lang="en-US" sz="3000"/>
              <a:t>+ … +     A</a:t>
            </a:r>
            <a:r>
              <a:rPr lang="en-US" sz="3000" baseline="-25000"/>
              <a:t>10</a:t>
            </a:r>
            <a:r>
              <a:rPr lang="en-US" sz="3000"/>
              <a:t>(k,w)</a:t>
            </a:r>
            <a:r>
              <a:rPr lang="en-US" sz="3000" baseline="-25000"/>
              <a:t>     </a:t>
            </a:r>
            <a:r>
              <a:rPr lang="en-US" sz="3000"/>
              <a:t>)  </a:t>
            </a:r>
            <a:endParaRPr lang="el-GR" sz="3000"/>
          </a:p>
        </p:txBody>
      </p:sp>
      <p:sp>
        <p:nvSpPr>
          <p:cNvPr id="71686" name="Text Box 2"/>
          <p:cNvSpPr txBox="1">
            <a:spLocks noChangeArrowheads="1"/>
          </p:cNvSpPr>
          <p:nvPr/>
        </p:nvSpPr>
        <p:spPr bwMode="auto">
          <a:xfrm>
            <a:off x="1430338" y="1447800"/>
            <a:ext cx="2227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configuration 1</a:t>
            </a:r>
          </a:p>
        </p:txBody>
      </p:sp>
      <p:sp>
        <p:nvSpPr>
          <p:cNvPr id="71687" name="Text Box 5"/>
          <p:cNvSpPr txBox="1">
            <a:spLocks noChangeArrowheads="1"/>
          </p:cNvSpPr>
          <p:nvPr/>
        </p:nvSpPr>
        <p:spPr bwMode="auto">
          <a:xfrm>
            <a:off x="5486400" y="1447800"/>
            <a:ext cx="2362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/>
              <a:t>configuration 10</a:t>
            </a:r>
          </a:p>
        </p:txBody>
      </p:sp>
      <p:sp>
        <p:nvSpPr>
          <p:cNvPr id="71688" name="Text Box 3"/>
          <p:cNvSpPr txBox="1">
            <a:spLocks noChangeArrowheads="1"/>
          </p:cNvSpPr>
          <p:nvPr/>
        </p:nvSpPr>
        <p:spPr bwMode="auto">
          <a:xfrm>
            <a:off x="0" y="3200400"/>
            <a:ext cx="1143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cs typeface="Arial" charset="0"/>
              </a:rPr>
              <a:t>≈</a:t>
            </a:r>
            <a:r>
              <a:rPr lang="en-US" sz="3000"/>
              <a:t>1/10</a:t>
            </a:r>
            <a:r>
              <a:rPr lang="en-US" sz="2500"/>
              <a:t> </a:t>
            </a:r>
            <a:endParaRPr lang="en-US" sz="2500" baseline="-25000"/>
          </a:p>
        </p:txBody>
      </p:sp>
      <p:sp>
        <p:nvSpPr>
          <p:cNvPr id="71689" name="AutoShape 9"/>
          <p:cNvSpPr>
            <a:spLocks/>
          </p:cNvSpPr>
          <p:nvPr/>
        </p:nvSpPr>
        <p:spPr bwMode="auto">
          <a:xfrm>
            <a:off x="1066800" y="2133600"/>
            <a:ext cx="228600" cy="2514600"/>
          </a:xfrm>
          <a:prstGeom prst="leftBracket">
            <a:avLst>
              <a:gd name="adj" fmla="val 6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Text Box 3"/>
          <p:cNvSpPr txBox="1">
            <a:spLocks noChangeArrowheads="1"/>
          </p:cNvSpPr>
          <p:nvPr/>
        </p:nvSpPr>
        <p:spPr bwMode="auto">
          <a:xfrm>
            <a:off x="4267200" y="3260725"/>
            <a:ext cx="1219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dirty="0">
                <a:cs typeface="Arial" charset="0"/>
              </a:rPr>
              <a:t>+….+</a:t>
            </a:r>
            <a:endParaRPr lang="en-US" sz="2500" baseline="-25000" dirty="0"/>
          </a:p>
        </p:txBody>
      </p:sp>
      <p:pic>
        <p:nvPicPr>
          <p:cNvPr id="71691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0" y="1828800"/>
            <a:ext cx="2654300" cy="297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2" name="AutoShape 9"/>
          <p:cNvSpPr>
            <a:spLocks/>
          </p:cNvSpPr>
          <p:nvPr/>
        </p:nvSpPr>
        <p:spPr bwMode="auto">
          <a:xfrm rot="10800000">
            <a:off x="8077200" y="1981200"/>
            <a:ext cx="228600" cy="2514600"/>
          </a:xfrm>
          <a:prstGeom prst="leftBracket">
            <a:avLst>
              <a:gd name="adj" fmla="val 6111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6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75" y="5040313"/>
            <a:ext cx="83820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29138" y="5116513"/>
            <a:ext cx="609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2388" y="5129213"/>
            <a:ext cx="60642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219700"/>
            <a:ext cx="3349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7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34313" y="4864100"/>
            <a:ext cx="11811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smtClean="0"/>
              <a:t>spectral function &lt;A(k,w)&gt; </a:t>
            </a:r>
          </a:p>
        </p:txBody>
      </p:sp>
      <p:pic>
        <p:nvPicPr>
          <p:cNvPr id="72707" name="Picture 102" descr="BSeffave7d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1239838"/>
            <a:ext cx="2105025" cy="4208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2708" name="Picture 10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7000" y="1046163"/>
            <a:ext cx="3454400" cy="471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4"/>
          <p:cNvGrpSpPr>
            <a:grpSpLocks noChangeAspect="1"/>
          </p:cNvGrpSpPr>
          <p:nvPr/>
        </p:nvGrpSpPr>
        <p:grpSpPr bwMode="auto">
          <a:xfrm>
            <a:off x="5964238" y="1046163"/>
            <a:ext cx="3459162" cy="4724400"/>
            <a:chOff x="3044" y="409"/>
            <a:chExt cx="2839" cy="3878"/>
          </a:xfrm>
        </p:grpSpPr>
        <p:pic>
          <p:nvPicPr>
            <p:cNvPr id="72722" name="Picture 105" descr="BSeffave7u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576"/>
              <a:ext cx="1727" cy="345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72723" name="Picture 10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44" y="409"/>
              <a:ext cx="2839" cy="3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533775" y="973138"/>
            <a:ext cx="2447925" cy="4706937"/>
            <a:chOff x="11447237" y="139700"/>
            <a:chExt cx="12319226" cy="19896364"/>
          </a:xfrm>
        </p:grpSpPr>
        <p:pic>
          <p:nvPicPr>
            <p:cNvPr id="72720" name="Picture 1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6200000" flipV="1">
              <a:off x="4812394" y="6865257"/>
              <a:ext cx="19805650" cy="6535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21" name="Picture 1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-5400000">
              <a:off x="10606882" y="6830218"/>
              <a:ext cx="19850100" cy="646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429000" y="1425575"/>
            <a:ext cx="2057400" cy="7080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conduction band</a:t>
            </a:r>
          </a:p>
          <a:p>
            <a:pPr algn="ctr"/>
            <a:r>
              <a:rPr lang="en-US" sz="2000" b="1"/>
              <a:t>Zn-4s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76600" y="2667000"/>
            <a:ext cx="1066800" cy="400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Cu-3d↑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971800" y="3482975"/>
            <a:ext cx="1828800" cy="708025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/>
              <a:t>valence band </a:t>
            </a:r>
          </a:p>
          <a:p>
            <a:pPr algn="ctr"/>
            <a:r>
              <a:rPr lang="en-US" sz="2000" b="1"/>
              <a:t>O-2p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181600" y="3867150"/>
            <a:ext cx="1066800" cy="400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Cu-3d↓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40313" y="2514600"/>
            <a:ext cx="674687" cy="40005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 V</a:t>
            </a:r>
            <a:r>
              <a:rPr lang="en-US" sz="2000" b="1" baseline="-25000"/>
              <a:t>O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38200" y="5999163"/>
            <a:ext cx="457200" cy="0"/>
          </a:xfrm>
          <a:prstGeom prst="line">
            <a:avLst/>
          </a:prstGeom>
          <a:ln w="63500">
            <a:solidFill>
              <a:srgbClr val="E24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17" name="TextBox 33"/>
          <p:cNvSpPr txBox="1">
            <a:spLocks noChangeArrowheads="1"/>
          </p:cNvSpPr>
          <p:nvPr/>
        </p:nvSpPr>
        <p:spPr bwMode="auto">
          <a:xfrm>
            <a:off x="1295400" y="5770563"/>
            <a:ext cx="2057400" cy="477837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 x 40 </a:t>
            </a:r>
          </a:p>
        </p:txBody>
      </p:sp>
      <p:sp>
        <p:nvSpPr>
          <p:cNvPr id="72718" name="TextBox 35"/>
          <p:cNvSpPr txBox="1">
            <a:spLocks noChangeArrowheads="1"/>
          </p:cNvSpPr>
          <p:nvPr/>
        </p:nvSpPr>
        <p:spPr bwMode="auto">
          <a:xfrm>
            <a:off x="152400" y="685800"/>
            <a:ext cx="8991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     &lt;A</a:t>
            </a:r>
            <a:r>
              <a:rPr lang="en-US" sz="2500" baseline="-25000"/>
              <a:t>↑</a:t>
            </a:r>
            <a:r>
              <a:rPr lang="en-US" sz="2500"/>
              <a:t>(k,w)&gt;         &lt;DOS</a:t>
            </a:r>
            <a:r>
              <a:rPr lang="en-US" sz="2500" baseline="-25000"/>
              <a:t>↑</a:t>
            </a:r>
            <a:r>
              <a:rPr lang="en-US" sz="2500"/>
              <a:t>(w)&gt;  &lt;DOS</a:t>
            </a:r>
            <a:r>
              <a:rPr lang="en-US" sz="2500" baseline="-25000"/>
              <a:t>↓</a:t>
            </a:r>
            <a:r>
              <a:rPr lang="en-US" sz="2500"/>
              <a:t>(w)&gt;         &lt;A</a:t>
            </a:r>
            <a:r>
              <a:rPr lang="en-US" sz="2500" baseline="-25000"/>
              <a:t>↓</a:t>
            </a:r>
            <a:r>
              <a:rPr lang="en-US" sz="2500"/>
              <a:t>(k,w)&gt;</a:t>
            </a:r>
          </a:p>
        </p:txBody>
      </p:sp>
      <p:sp>
        <p:nvSpPr>
          <p:cNvPr id="72719" name="TextBox 32"/>
          <p:cNvSpPr txBox="1">
            <a:spLocks noChangeArrowheads="1"/>
          </p:cNvSpPr>
          <p:nvPr/>
        </p:nvSpPr>
        <p:spPr bwMode="auto">
          <a:xfrm rot="-5400000">
            <a:off x="-1016000" y="2794000"/>
            <a:ext cx="2286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/>
              <a:t>Energy (eV)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8" grpId="0" animBg="1"/>
      <p:bldP spid="2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Q) Where do the electrons go?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609600" y="5257800"/>
            <a:ext cx="8229600" cy="1143000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A) Cu </a:t>
            </a:r>
            <a:r>
              <a:rPr lang="en-US" sz="4400" dirty="0">
                <a:latin typeface="+mj-lt"/>
                <a:ea typeface="+mj-ea"/>
                <a:cs typeface="+mj-cs"/>
              </a:rPr>
              <a:t>upper Hubbard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level</a:t>
            </a:r>
            <a:endParaRPr lang="en-US" sz="4400" dirty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(leaving V</a:t>
            </a:r>
            <a:r>
              <a:rPr lang="en-US" sz="4400" baseline="-25000" dirty="0">
                <a:latin typeface="+mj-lt"/>
                <a:ea typeface="+mj-ea"/>
                <a:cs typeface="+mj-cs"/>
              </a:rPr>
              <a:t>O</a:t>
            </a:r>
            <a:r>
              <a:rPr lang="en-US" sz="4400" dirty="0">
                <a:latin typeface="+mj-lt"/>
                <a:ea typeface="+mj-ea"/>
                <a:cs typeface="+mj-cs"/>
              </a:rPr>
              <a:t> empty)</a:t>
            </a:r>
          </a:p>
        </p:txBody>
      </p:sp>
      <p:pic>
        <p:nvPicPr>
          <p:cNvPr id="737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7950" y="1890713"/>
            <a:ext cx="4938713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43"/>
          <p:cNvSpPr txBox="1">
            <a:spLocks noChangeArrowheads="1"/>
          </p:cNvSpPr>
          <p:nvPr/>
        </p:nvSpPr>
        <p:spPr bwMode="auto">
          <a:xfrm rot="-5400000">
            <a:off x="3969" y="2702719"/>
            <a:ext cx="213995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/>
              <a:t>Energy (eV)</a:t>
            </a:r>
          </a:p>
        </p:txBody>
      </p:sp>
      <p:sp>
        <p:nvSpPr>
          <p:cNvPr id="73734" name="TextBox 46"/>
          <p:cNvSpPr txBox="1">
            <a:spLocks noChangeArrowheads="1"/>
          </p:cNvSpPr>
          <p:nvPr/>
        </p:nvSpPr>
        <p:spPr bwMode="auto">
          <a:xfrm>
            <a:off x="914400" y="1600200"/>
            <a:ext cx="56388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          &lt;A</a:t>
            </a:r>
            <a:r>
              <a:rPr lang="en-US" sz="2500" baseline="-25000"/>
              <a:t>↑</a:t>
            </a:r>
            <a:r>
              <a:rPr lang="en-US" sz="2500"/>
              <a:t>(k,w)&gt;              &lt;DOS</a:t>
            </a:r>
            <a:r>
              <a:rPr lang="en-US" sz="2500" baseline="-25000"/>
              <a:t>↑</a:t>
            </a:r>
            <a:r>
              <a:rPr lang="en-US" sz="2500"/>
              <a:t>(w)&gt;</a:t>
            </a:r>
          </a:p>
        </p:txBody>
      </p:sp>
      <p:sp>
        <p:nvSpPr>
          <p:cNvPr id="73735" name="TextBox 51"/>
          <p:cNvSpPr txBox="1">
            <a:spLocks noChangeArrowheads="1"/>
          </p:cNvSpPr>
          <p:nvPr/>
        </p:nvSpPr>
        <p:spPr bwMode="auto">
          <a:xfrm>
            <a:off x="6165850" y="3168650"/>
            <a:ext cx="1606550" cy="557213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Cu-3d↑</a:t>
            </a:r>
          </a:p>
        </p:txBody>
      </p:sp>
      <p:sp>
        <p:nvSpPr>
          <p:cNvPr id="73736" name="TextBox 52"/>
          <p:cNvSpPr txBox="1">
            <a:spLocks noChangeArrowheads="1"/>
          </p:cNvSpPr>
          <p:nvPr/>
        </p:nvSpPr>
        <p:spPr bwMode="auto">
          <a:xfrm>
            <a:off x="5184775" y="2698750"/>
            <a:ext cx="1606550" cy="5588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V</a:t>
            </a:r>
            <a:r>
              <a:rPr lang="en-US" sz="2500" baseline="-25000"/>
              <a:t>O</a:t>
            </a:r>
          </a:p>
        </p:txBody>
      </p:sp>
      <p:sp>
        <p:nvSpPr>
          <p:cNvPr id="73737" name="TextBox 53"/>
          <p:cNvSpPr txBox="1">
            <a:spLocks noChangeArrowheads="1"/>
          </p:cNvSpPr>
          <p:nvPr/>
        </p:nvSpPr>
        <p:spPr bwMode="auto">
          <a:xfrm>
            <a:off x="4724400" y="2159000"/>
            <a:ext cx="1606550" cy="5588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Zn-4s</a:t>
            </a:r>
            <a:endParaRPr lang="en-US" sz="2500" baseline="-25000"/>
          </a:p>
        </p:txBody>
      </p:sp>
      <p:sp>
        <p:nvSpPr>
          <p:cNvPr id="73738" name="TextBox 54"/>
          <p:cNvSpPr txBox="1">
            <a:spLocks noChangeArrowheads="1"/>
          </p:cNvSpPr>
          <p:nvPr/>
        </p:nvSpPr>
        <p:spPr bwMode="auto">
          <a:xfrm>
            <a:off x="5364163" y="3590925"/>
            <a:ext cx="1604962" cy="558800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O-2p</a:t>
            </a:r>
            <a:endParaRPr lang="en-US" sz="2500" baseline="-25000"/>
          </a:p>
        </p:txBody>
      </p:sp>
      <p:sp>
        <p:nvSpPr>
          <p:cNvPr id="58" name="Freeform 57"/>
          <p:cNvSpPr/>
          <p:nvPr/>
        </p:nvSpPr>
        <p:spPr>
          <a:xfrm>
            <a:off x="2674938" y="2681288"/>
            <a:ext cx="517525" cy="688975"/>
          </a:xfrm>
          <a:custGeom>
            <a:avLst/>
            <a:gdLst>
              <a:gd name="connsiteX0" fmla="*/ 517585 w 517585"/>
              <a:gd name="connsiteY0" fmla="*/ 276045 h 690113"/>
              <a:gd name="connsiteX1" fmla="*/ 224286 w 517585"/>
              <a:gd name="connsiteY1" fmla="*/ 69011 h 690113"/>
              <a:gd name="connsiteX2" fmla="*/ 0 w 517585"/>
              <a:gd name="connsiteY2" fmla="*/ 690113 h 690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585" h="690113">
                <a:moveTo>
                  <a:pt x="517585" y="276045"/>
                </a:moveTo>
                <a:cubicBezTo>
                  <a:pt x="414067" y="138022"/>
                  <a:pt x="310550" y="0"/>
                  <a:pt x="224286" y="69011"/>
                </a:cubicBezTo>
                <a:cubicBezTo>
                  <a:pt x="138022" y="138022"/>
                  <a:pt x="0" y="690113"/>
                  <a:pt x="0" y="690113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0" name="Straight Connector 59"/>
          <p:cNvCxnSpPr>
            <a:stCxn id="58" idx="2"/>
          </p:cNvCxnSpPr>
          <p:nvPr/>
        </p:nvCxnSpPr>
        <p:spPr>
          <a:xfrm flipV="1">
            <a:off x="2674938" y="3225800"/>
            <a:ext cx="144462" cy="1444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6200000" flipV="1">
            <a:off x="2552700" y="3263900"/>
            <a:ext cx="152400" cy="762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742" name="TextBox 62"/>
          <p:cNvSpPr txBox="1">
            <a:spLocks noChangeArrowheads="1"/>
          </p:cNvSpPr>
          <p:nvPr/>
        </p:nvSpPr>
        <p:spPr bwMode="auto">
          <a:xfrm>
            <a:off x="2438400" y="2366963"/>
            <a:ext cx="533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e</a:t>
            </a:r>
            <a:r>
              <a:rPr lang="en-US" sz="3000" baseline="30000"/>
              <a:t>-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010400" y="1981200"/>
            <a:ext cx="2133600" cy="762000"/>
            <a:chOff x="7010400" y="1066800"/>
            <a:chExt cx="1724722" cy="762000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7315820" y="1219200"/>
              <a:ext cx="535126" cy="0"/>
            </a:xfrm>
            <a:prstGeom prst="line">
              <a:avLst/>
            </a:prstGeom>
            <a:ln w="63500">
              <a:solidFill>
                <a:srgbClr val="E241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745" name="TextBox 45"/>
            <p:cNvSpPr txBox="1">
              <a:spLocks noChangeArrowheads="1"/>
            </p:cNvSpPr>
            <p:nvPr/>
          </p:nvSpPr>
          <p:spPr bwMode="auto">
            <a:xfrm>
              <a:off x="7012259" y="1332571"/>
              <a:ext cx="1722863" cy="477054"/>
            </a:xfrm>
            <a:prstGeom prst="rect">
              <a:avLst/>
            </a:prstGeom>
            <a:solidFill>
              <a:schemeClr val="bg1">
                <a:alpha val="8901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/>
                <a:t>Cu-3d x 40 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10400" y="1066800"/>
              <a:ext cx="1524531" cy="762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619375"/>
            <a:ext cx="3324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Box 43"/>
          <p:cNvSpPr txBox="1">
            <a:spLocks noChangeArrowheads="1"/>
          </p:cNvSpPr>
          <p:nvPr/>
        </p:nvSpPr>
        <p:spPr bwMode="auto">
          <a:xfrm rot="-5400000">
            <a:off x="-696912" y="3440112"/>
            <a:ext cx="21415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/>
              <a:t>Energy (eV)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36613" y="5653088"/>
            <a:ext cx="534987" cy="0"/>
          </a:xfrm>
          <a:prstGeom prst="line">
            <a:avLst/>
          </a:prstGeom>
          <a:ln w="63500">
            <a:solidFill>
              <a:srgbClr val="E24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7" name="TextBox 45"/>
          <p:cNvSpPr txBox="1">
            <a:spLocks noChangeArrowheads="1"/>
          </p:cNvSpPr>
          <p:nvPr/>
        </p:nvSpPr>
        <p:spPr bwMode="auto">
          <a:xfrm>
            <a:off x="1371600" y="5384800"/>
            <a:ext cx="2408238" cy="55880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 x 40 </a:t>
            </a:r>
          </a:p>
        </p:txBody>
      </p:sp>
      <p:sp>
        <p:nvSpPr>
          <p:cNvPr id="74758" name="TextBox 46"/>
          <p:cNvSpPr txBox="1">
            <a:spLocks noChangeArrowheads="1"/>
          </p:cNvSpPr>
          <p:nvPr/>
        </p:nvSpPr>
        <p:spPr bwMode="auto">
          <a:xfrm>
            <a:off x="1066800" y="2362200"/>
            <a:ext cx="27225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          &lt;A</a:t>
            </a:r>
            <a:r>
              <a:rPr lang="en-US" sz="2500" baseline="-25000"/>
              <a:t>↑</a:t>
            </a:r>
            <a:r>
              <a:rPr lang="en-US" sz="2500"/>
              <a:t>(k,w&gt;</a:t>
            </a:r>
          </a:p>
        </p:txBody>
      </p:sp>
      <p:sp>
        <p:nvSpPr>
          <p:cNvPr id="74759" name="TextBox 51"/>
          <p:cNvSpPr txBox="1">
            <a:spLocks noChangeArrowheads="1"/>
          </p:cNvSpPr>
          <p:nvPr/>
        </p:nvSpPr>
        <p:spPr bwMode="auto">
          <a:xfrm>
            <a:off x="3810000" y="3886200"/>
            <a:ext cx="13716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Cu-3d↑</a:t>
            </a:r>
          </a:p>
        </p:txBody>
      </p:sp>
      <p:sp>
        <p:nvSpPr>
          <p:cNvPr id="74760" name="TextBox 52"/>
          <p:cNvSpPr txBox="1">
            <a:spLocks noChangeArrowheads="1"/>
          </p:cNvSpPr>
          <p:nvPr/>
        </p:nvSpPr>
        <p:spPr bwMode="auto">
          <a:xfrm>
            <a:off x="2895600" y="3505200"/>
            <a:ext cx="6096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V</a:t>
            </a:r>
            <a:r>
              <a:rPr lang="en-US" sz="2500" baseline="-25000"/>
              <a:t>O</a:t>
            </a:r>
          </a:p>
        </p:txBody>
      </p:sp>
      <p:sp>
        <p:nvSpPr>
          <p:cNvPr id="74761" name="TextBox 53"/>
          <p:cNvSpPr txBox="1">
            <a:spLocks noChangeArrowheads="1"/>
          </p:cNvSpPr>
          <p:nvPr/>
        </p:nvSpPr>
        <p:spPr bwMode="auto">
          <a:xfrm>
            <a:off x="4343400" y="2895600"/>
            <a:ext cx="12192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/>
              <a:t>Zn-4s</a:t>
            </a:r>
            <a:endParaRPr lang="en-US" sz="2500" baseline="-25000" dirty="0"/>
          </a:p>
        </p:txBody>
      </p:sp>
      <p:sp>
        <p:nvSpPr>
          <p:cNvPr id="74762" name="TextBox 54"/>
          <p:cNvSpPr txBox="1">
            <a:spLocks noChangeArrowheads="1"/>
          </p:cNvSpPr>
          <p:nvPr/>
        </p:nvSpPr>
        <p:spPr bwMode="auto">
          <a:xfrm>
            <a:off x="4267200" y="4419600"/>
            <a:ext cx="11430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500" dirty="0"/>
              <a:t>O-2p</a:t>
            </a:r>
            <a:endParaRPr lang="en-US" sz="2500" baseline="-2500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Oxygen vacancy states |V</a:t>
            </a:r>
            <a:r>
              <a:rPr lang="en-US" baseline="-25000" dirty="0" smtClean="0"/>
              <a:t>O</a:t>
            </a:r>
            <a:r>
              <a:rPr lang="en-US" dirty="0" smtClean="0"/>
              <a:t>&gt; are big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3619500" y="39243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65" name="TextBox 70"/>
          <p:cNvSpPr txBox="1">
            <a:spLocks noChangeArrowheads="1"/>
          </p:cNvSpPr>
          <p:nvPr/>
        </p:nvSpPr>
        <p:spPr bwMode="auto">
          <a:xfrm>
            <a:off x="2057400" y="1752600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/>
              <a:t>k-space </a:t>
            </a:r>
          </a:p>
        </p:txBody>
      </p:sp>
      <p:sp>
        <p:nvSpPr>
          <p:cNvPr id="74766" name="TextBox 71"/>
          <p:cNvSpPr txBox="1">
            <a:spLocks noChangeArrowheads="1"/>
          </p:cNvSpPr>
          <p:nvPr/>
        </p:nvSpPr>
        <p:spPr bwMode="auto">
          <a:xfrm>
            <a:off x="6172200" y="1808163"/>
            <a:ext cx="25146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/>
              <a:t>real-space </a:t>
            </a:r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447800" y="3027363"/>
            <a:ext cx="2286000" cy="671512"/>
            <a:chOff x="1676399" y="1961346"/>
            <a:chExt cx="2286001" cy="671148"/>
          </a:xfrm>
        </p:grpSpPr>
        <p:sp>
          <p:nvSpPr>
            <p:cNvPr id="82" name="Right Brace 81"/>
            <p:cNvSpPr/>
            <p:nvPr/>
          </p:nvSpPr>
          <p:spPr>
            <a:xfrm rot="-5400000">
              <a:off x="2655939" y="2392834"/>
              <a:ext cx="193570" cy="285750"/>
            </a:xfrm>
            <a:prstGeom prst="rightBrace">
              <a:avLst>
                <a:gd name="adj1" fmla="val 8333"/>
                <a:gd name="adj2" fmla="val 20755"/>
              </a:avLst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8" name="TextBox 82"/>
            <p:cNvSpPr txBox="1">
              <a:spLocks noChangeArrowheads="1"/>
            </p:cNvSpPr>
            <p:nvPr/>
          </p:nvSpPr>
          <p:spPr bwMode="auto">
            <a:xfrm>
              <a:off x="1676399" y="1961346"/>
              <a:ext cx="2286001" cy="477054"/>
            </a:xfrm>
            <a:prstGeom prst="rect">
              <a:avLst/>
            </a:prstGeom>
            <a:solidFill>
              <a:schemeClr val="bg1">
                <a:alpha val="94901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/>
                <a:t>FWHM ≈</a:t>
              </a:r>
              <a:r>
                <a:rPr lang="en-US" sz="2500">
                  <a:latin typeface="Symbol" pitchFamily="18" charset="2"/>
                </a:rPr>
                <a:t>G</a:t>
              </a:r>
              <a:r>
                <a:rPr lang="en-US" sz="2500"/>
                <a:t>M/5 </a:t>
              </a:r>
              <a:endParaRPr lang="en-US" sz="2500" baseline="30000"/>
            </a:p>
          </p:txBody>
        </p:sp>
      </p:grpSp>
      <p:sp>
        <p:nvSpPr>
          <p:cNvPr id="58" name="Right Brace 57"/>
          <p:cNvSpPr/>
          <p:nvPr/>
        </p:nvSpPr>
        <p:spPr>
          <a:xfrm>
            <a:off x="4038600" y="28956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4038600" y="44196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5715000" y="3733800"/>
            <a:ext cx="1828800" cy="1806575"/>
            <a:chOff x="6248400" y="3276600"/>
            <a:chExt cx="703706" cy="695135"/>
          </a:xfrm>
        </p:grpSpPr>
        <p:sp>
          <p:nvSpPr>
            <p:cNvPr id="74775" name="Oval 98"/>
            <p:cNvSpPr>
              <a:spLocks noChangeAspect="1" noChangeArrowheads="1"/>
            </p:cNvSpPr>
            <p:nvPr/>
          </p:nvSpPr>
          <p:spPr bwMode="auto">
            <a:xfrm flipH="1">
              <a:off x="6248400" y="3276600"/>
              <a:ext cx="703706" cy="695135"/>
            </a:xfrm>
            <a:prstGeom prst="ellipse">
              <a:avLst/>
            </a:prstGeom>
            <a:solidFill>
              <a:srgbClr val="99CCFF">
                <a:alpha val="50195"/>
              </a:srgbClr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776" name="Oval 99"/>
            <p:cNvSpPr>
              <a:spLocks noChangeAspect="1" noChangeArrowheads="1"/>
            </p:cNvSpPr>
            <p:nvPr/>
          </p:nvSpPr>
          <p:spPr bwMode="auto">
            <a:xfrm flipH="1">
              <a:off x="6571836" y="3601917"/>
              <a:ext cx="87212" cy="89002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771" name="TextBox 84"/>
          <p:cNvSpPr txBox="1">
            <a:spLocks noChangeArrowheads="1"/>
          </p:cNvSpPr>
          <p:nvPr/>
        </p:nvSpPr>
        <p:spPr bwMode="auto">
          <a:xfrm>
            <a:off x="5562600" y="2590800"/>
            <a:ext cx="3200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/>
              <a:t>oxygen vacancy </a:t>
            </a:r>
          </a:p>
          <a:p>
            <a:pPr algn="ctr"/>
            <a:r>
              <a:rPr lang="en-US" sz="2500"/>
              <a:t>wavefunction &lt;x|Vo&gt;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858000" y="3778250"/>
            <a:ext cx="1676400" cy="1046163"/>
            <a:chOff x="6857999" y="3778390"/>
            <a:chExt cx="1676402" cy="1045784"/>
          </a:xfrm>
        </p:grpSpPr>
        <p:sp>
          <p:nvSpPr>
            <p:cNvPr id="81" name="Right Brace 80"/>
            <p:cNvSpPr/>
            <p:nvPr/>
          </p:nvSpPr>
          <p:spPr>
            <a:xfrm>
              <a:off x="6857999" y="3778390"/>
              <a:ext cx="228600" cy="837896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774" name="TextBox 85"/>
            <p:cNvSpPr txBox="1">
              <a:spLocks noChangeArrowheads="1"/>
            </p:cNvSpPr>
            <p:nvPr/>
          </p:nvSpPr>
          <p:spPr bwMode="auto">
            <a:xfrm>
              <a:off x="7238999" y="3962400"/>
              <a:ext cx="1295402" cy="861774"/>
            </a:xfrm>
            <a:prstGeom prst="rect">
              <a:avLst/>
            </a:prstGeom>
            <a:solidFill>
              <a:schemeClr val="bg1">
                <a:alpha val="90979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500"/>
                <a:t>radius ≈ 2.5 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85975"/>
            <a:ext cx="33242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Box 43"/>
          <p:cNvSpPr txBox="1">
            <a:spLocks noChangeArrowheads="1"/>
          </p:cNvSpPr>
          <p:nvPr/>
        </p:nvSpPr>
        <p:spPr bwMode="auto">
          <a:xfrm rot="-5400000">
            <a:off x="3265488" y="2906712"/>
            <a:ext cx="214153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700"/>
              <a:t>Energy (eV)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4799013" y="5119688"/>
            <a:ext cx="534987" cy="0"/>
          </a:xfrm>
          <a:prstGeom prst="line">
            <a:avLst/>
          </a:prstGeom>
          <a:ln w="63500">
            <a:solidFill>
              <a:srgbClr val="E241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1" name="TextBox 45"/>
          <p:cNvSpPr txBox="1">
            <a:spLocks noChangeArrowheads="1"/>
          </p:cNvSpPr>
          <p:nvPr/>
        </p:nvSpPr>
        <p:spPr bwMode="auto">
          <a:xfrm>
            <a:off x="5334000" y="4851400"/>
            <a:ext cx="2408238" cy="55880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 x 40 </a:t>
            </a:r>
          </a:p>
        </p:txBody>
      </p:sp>
      <p:sp>
        <p:nvSpPr>
          <p:cNvPr id="75782" name="TextBox 46"/>
          <p:cNvSpPr txBox="1">
            <a:spLocks noChangeArrowheads="1"/>
          </p:cNvSpPr>
          <p:nvPr/>
        </p:nvSpPr>
        <p:spPr bwMode="auto">
          <a:xfrm>
            <a:off x="5029200" y="1828800"/>
            <a:ext cx="27225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          &lt;A</a:t>
            </a:r>
            <a:r>
              <a:rPr lang="en-US" sz="2500" baseline="-25000"/>
              <a:t>↑</a:t>
            </a:r>
            <a:r>
              <a:rPr lang="en-US" sz="2500"/>
              <a:t>(k,w&gt;</a:t>
            </a:r>
          </a:p>
        </p:txBody>
      </p:sp>
      <p:sp>
        <p:nvSpPr>
          <p:cNvPr id="75783" name="TextBox 51"/>
          <p:cNvSpPr txBox="1">
            <a:spLocks noChangeArrowheads="1"/>
          </p:cNvSpPr>
          <p:nvPr/>
        </p:nvSpPr>
        <p:spPr bwMode="auto">
          <a:xfrm>
            <a:off x="7772400" y="3352800"/>
            <a:ext cx="13716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Cu-3d↑</a:t>
            </a:r>
          </a:p>
        </p:txBody>
      </p:sp>
      <p:sp>
        <p:nvSpPr>
          <p:cNvPr id="75784" name="TextBox 52"/>
          <p:cNvSpPr txBox="1">
            <a:spLocks noChangeArrowheads="1"/>
          </p:cNvSpPr>
          <p:nvPr/>
        </p:nvSpPr>
        <p:spPr bwMode="auto">
          <a:xfrm>
            <a:off x="6858000" y="2971800"/>
            <a:ext cx="6096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V</a:t>
            </a:r>
            <a:r>
              <a:rPr lang="en-US" sz="2500" baseline="-25000"/>
              <a:t>O</a:t>
            </a:r>
          </a:p>
        </p:txBody>
      </p:sp>
      <p:sp>
        <p:nvSpPr>
          <p:cNvPr id="75785" name="TextBox 53"/>
          <p:cNvSpPr txBox="1">
            <a:spLocks noChangeArrowheads="1"/>
          </p:cNvSpPr>
          <p:nvPr/>
        </p:nvSpPr>
        <p:spPr bwMode="auto">
          <a:xfrm>
            <a:off x="7924800" y="2362200"/>
            <a:ext cx="9906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Zn-4s</a:t>
            </a:r>
            <a:endParaRPr lang="en-US" sz="2500" baseline="-25000"/>
          </a:p>
        </p:txBody>
      </p:sp>
      <p:sp>
        <p:nvSpPr>
          <p:cNvPr id="75786" name="TextBox 54"/>
          <p:cNvSpPr txBox="1">
            <a:spLocks noChangeArrowheads="1"/>
          </p:cNvSpPr>
          <p:nvPr/>
        </p:nvSpPr>
        <p:spPr bwMode="auto">
          <a:xfrm>
            <a:off x="8077200" y="3886200"/>
            <a:ext cx="838200" cy="477838"/>
          </a:xfrm>
          <a:prstGeom prst="rect">
            <a:avLst/>
          </a:prstGeom>
          <a:solidFill>
            <a:schemeClr val="bg1">
              <a:alpha val="47842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/>
              <a:t>O-2p</a:t>
            </a:r>
            <a:endParaRPr lang="en-US" sz="2500" baseline="-2500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But why are oxygen vacancy states |V</a:t>
            </a:r>
            <a:r>
              <a:rPr lang="en-US" baseline="-25000" dirty="0" smtClean="0"/>
              <a:t>O</a:t>
            </a:r>
            <a:r>
              <a:rPr lang="en-US" dirty="0" smtClean="0"/>
              <a:t>&gt; so big?</a:t>
            </a:r>
            <a:endParaRPr lang="en-US" dirty="0"/>
          </a:p>
        </p:txBody>
      </p:sp>
      <p:cxnSp>
        <p:nvCxnSpPr>
          <p:cNvPr id="70" name="Straight Connector 69"/>
          <p:cNvCxnSpPr/>
          <p:nvPr/>
        </p:nvCxnSpPr>
        <p:spPr>
          <a:xfrm rot="5400000">
            <a:off x="2019300" y="30861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89" name="TextBox 70"/>
          <p:cNvSpPr txBox="1">
            <a:spLocks noChangeArrowheads="1"/>
          </p:cNvSpPr>
          <p:nvPr/>
        </p:nvSpPr>
        <p:spPr bwMode="auto">
          <a:xfrm>
            <a:off x="6019800" y="1295400"/>
            <a:ext cx="1600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u="sng"/>
              <a:t>k-space </a:t>
            </a:r>
          </a:p>
        </p:txBody>
      </p:sp>
      <p:sp>
        <p:nvSpPr>
          <p:cNvPr id="58" name="Right Brace 57"/>
          <p:cNvSpPr/>
          <p:nvPr/>
        </p:nvSpPr>
        <p:spPr>
          <a:xfrm>
            <a:off x="7848600" y="23622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ight Brace 59"/>
          <p:cNvSpPr/>
          <p:nvPr/>
        </p:nvSpPr>
        <p:spPr>
          <a:xfrm>
            <a:off x="8001000" y="3886200"/>
            <a:ext cx="152400" cy="457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579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97238"/>
            <a:ext cx="136842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3" name="TextBox 75"/>
          <p:cNvSpPr txBox="1">
            <a:spLocks noChangeArrowheads="1"/>
          </p:cNvSpPr>
          <p:nvPr/>
        </p:nvSpPr>
        <p:spPr bwMode="auto">
          <a:xfrm>
            <a:off x="685800" y="1295400"/>
            <a:ext cx="2514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u="sng" dirty="0"/>
              <a:t>real-space </a:t>
            </a:r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4953000" y="2438400"/>
            <a:ext cx="1416050" cy="708025"/>
            <a:chOff x="914400" y="2286000"/>
            <a:chExt cx="1415845" cy="707923"/>
          </a:xfrm>
        </p:grpSpPr>
        <p:sp>
          <p:nvSpPr>
            <p:cNvPr id="90" name="Freeform 89"/>
            <p:cNvSpPr/>
            <p:nvPr/>
          </p:nvSpPr>
          <p:spPr>
            <a:xfrm>
              <a:off x="2115964" y="2609803"/>
              <a:ext cx="214281" cy="384120"/>
            </a:xfrm>
            <a:custGeom>
              <a:avLst/>
              <a:gdLst>
                <a:gd name="connsiteX0" fmla="*/ 213851 w 213851"/>
                <a:gd name="connsiteY0" fmla="*/ 0 h 383458"/>
                <a:gd name="connsiteX1" fmla="*/ 7374 w 213851"/>
                <a:gd name="connsiteY1" fmla="*/ 176980 h 383458"/>
                <a:gd name="connsiteX2" fmla="*/ 169606 w 213851"/>
                <a:gd name="connsiteY2" fmla="*/ 383458 h 383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3851" h="383458">
                  <a:moveTo>
                    <a:pt x="213851" y="0"/>
                  </a:moveTo>
                  <a:cubicBezTo>
                    <a:pt x="114299" y="56535"/>
                    <a:pt x="14748" y="113070"/>
                    <a:pt x="7374" y="176980"/>
                  </a:cubicBezTo>
                  <a:cubicBezTo>
                    <a:pt x="0" y="240890"/>
                    <a:pt x="84803" y="312174"/>
                    <a:pt x="169606" y="383458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92" name="Straight Connector 91"/>
            <p:cNvCxnSpPr>
              <a:stCxn id="90" idx="2"/>
            </p:cNvCxnSpPr>
            <p:nvPr/>
          </p:nvCxnSpPr>
          <p:spPr>
            <a:xfrm flipH="1" flipV="1">
              <a:off x="2049299" y="2935194"/>
              <a:ext cx="236503" cy="5872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6200000" flipV="1">
              <a:off x="2208820" y="2894718"/>
              <a:ext cx="139680" cy="1428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818" name="TextBox 96"/>
            <p:cNvSpPr txBox="1">
              <a:spLocks noChangeArrowheads="1"/>
            </p:cNvSpPr>
            <p:nvPr/>
          </p:nvSpPr>
          <p:spPr bwMode="auto">
            <a:xfrm>
              <a:off x="914400" y="2286000"/>
              <a:ext cx="1143000" cy="646331"/>
            </a:xfrm>
            <a:prstGeom prst="rect">
              <a:avLst/>
            </a:prstGeom>
            <a:solidFill>
              <a:schemeClr val="bg1">
                <a:alpha val="90979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Attractive potential</a:t>
              </a:r>
            </a:p>
          </p:txBody>
        </p:sp>
      </p:grpSp>
      <p:sp>
        <p:nvSpPr>
          <p:cNvPr id="75795" name="TextBox 98"/>
          <p:cNvSpPr txBox="1">
            <a:spLocks noChangeArrowheads="1"/>
          </p:cNvSpPr>
          <p:nvPr/>
        </p:nvSpPr>
        <p:spPr bwMode="auto">
          <a:xfrm>
            <a:off x="990600" y="5715000"/>
            <a:ext cx="7772400" cy="715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/>
              <a:t>|Vo&gt; ≈ ½ (|Zn</a:t>
            </a:r>
            <a:r>
              <a:rPr lang="en-US" sz="2700" baseline="-25000"/>
              <a:t>1</a:t>
            </a:r>
            <a:r>
              <a:rPr lang="en-US" sz="2700"/>
              <a:t>-s&gt; +|Zn</a:t>
            </a:r>
            <a:r>
              <a:rPr lang="en-US" sz="2700" baseline="-25000"/>
              <a:t>2</a:t>
            </a:r>
            <a:r>
              <a:rPr lang="en-US" sz="2700"/>
              <a:t>-s&gt; +|Zn</a:t>
            </a:r>
            <a:r>
              <a:rPr lang="en-US" sz="2700" baseline="-25000"/>
              <a:t>3</a:t>
            </a:r>
            <a:r>
              <a:rPr lang="en-US" sz="2700"/>
              <a:t>-s&gt; +|Zn</a:t>
            </a:r>
            <a:r>
              <a:rPr lang="en-US" sz="2700" baseline="-25000"/>
              <a:t>4</a:t>
            </a:r>
            <a:r>
              <a:rPr lang="en-US" sz="2700"/>
              <a:t>-s&gt;)</a:t>
            </a:r>
          </a:p>
        </p:txBody>
      </p:sp>
      <p:sp>
        <p:nvSpPr>
          <p:cNvPr id="75796" name="TextBox 62"/>
          <p:cNvSpPr txBox="1">
            <a:spLocks noChangeArrowheads="1"/>
          </p:cNvSpPr>
          <p:nvPr/>
        </p:nvSpPr>
        <p:spPr bwMode="auto">
          <a:xfrm>
            <a:off x="304800" y="2133600"/>
            <a:ext cx="3581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Oxygen vacancy = </a:t>
            </a:r>
            <a:r>
              <a:rPr lang="en-US" b="1" dirty="0"/>
              <a:t>attractive potential </a:t>
            </a:r>
            <a:r>
              <a:rPr lang="en-US" dirty="0"/>
              <a:t>+ 2 electrons</a:t>
            </a:r>
          </a:p>
        </p:txBody>
      </p:sp>
      <p:sp>
        <p:nvSpPr>
          <p:cNvPr id="75797" name="TextBox 68"/>
          <p:cNvSpPr txBox="1">
            <a:spLocks noChangeArrowheads="1"/>
          </p:cNvSpPr>
          <p:nvPr/>
        </p:nvSpPr>
        <p:spPr bwMode="auto">
          <a:xfrm>
            <a:off x="381000" y="4648200"/>
            <a:ext cx="297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Attractive potential in the 4 neighboring Zn</a:t>
            </a:r>
          </a:p>
        </p:txBody>
      </p:sp>
      <p:sp>
        <p:nvSpPr>
          <p:cNvPr id="72" name="Freeform 71"/>
          <p:cNvSpPr/>
          <p:nvPr/>
        </p:nvSpPr>
        <p:spPr>
          <a:xfrm>
            <a:off x="1865313" y="4367213"/>
            <a:ext cx="219075" cy="260350"/>
          </a:xfrm>
          <a:custGeom>
            <a:avLst/>
            <a:gdLst>
              <a:gd name="connsiteX0" fmla="*/ 0 w 219456"/>
              <a:gd name="connsiteY0" fmla="*/ 259080 h 259080"/>
              <a:gd name="connsiteX1" fmla="*/ 164592 w 219456"/>
              <a:gd name="connsiteY1" fmla="*/ 39624 h 259080"/>
              <a:gd name="connsiteX2" fmla="*/ 219456 w 219456"/>
              <a:gd name="connsiteY2" fmla="*/ 21336 h 25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9456" h="259080">
                <a:moveTo>
                  <a:pt x="0" y="259080"/>
                </a:moveTo>
                <a:cubicBezTo>
                  <a:pt x="64008" y="169164"/>
                  <a:pt x="128016" y="79248"/>
                  <a:pt x="164592" y="39624"/>
                </a:cubicBezTo>
                <a:cubicBezTo>
                  <a:pt x="201168" y="0"/>
                  <a:pt x="210312" y="10668"/>
                  <a:pt x="219456" y="21336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1847850" y="3694113"/>
            <a:ext cx="200025" cy="896937"/>
          </a:xfrm>
          <a:custGeom>
            <a:avLst/>
            <a:gdLst>
              <a:gd name="connsiteX0" fmla="*/ 0 w 201168"/>
              <a:gd name="connsiteY0" fmla="*/ 896112 h 896112"/>
              <a:gd name="connsiteX1" fmla="*/ 36576 w 201168"/>
              <a:gd name="connsiteY1" fmla="*/ 365760 h 896112"/>
              <a:gd name="connsiteX2" fmla="*/ 201168 w 201168"/>
              <a:gd name="connsiteY2" fmla="*/ 0 h 8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" h="896112">
                <a:moveTo>
                  <a:pt x="0" y="896112"/>
                </a:moveTo>
                <a:cubicBezTo>
                  <a:pt x="1524" y="705612"/>
                  <a:pt x="3048" y="515112"/>
                  <a:pt x="36576" y="365760"/>
                </a:cubicBezTo>
                <a:cubicBezTo>
                  <a:pt x="70104" y="216408"/>
                  <a:pt x="135636" y="108204"/>
                  <a:pt x="201168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1609725" y="3822700"/>
            <a:ext cx="200025" cy="858838"/>
          </a:xfrm>
          <a:custGeom>
            <a:avLst/>
            <a:gdLst>
              <a:gd name="connsiteX0" fmla="*/ 201168 w 201168"/>
              <a:gd name="connsiteY0" fmla="*/ 859536 h 859536"/>
              <a:gd name="connsiteX1" fmla="*/ 18288 w 201168"/>
              <a:gd name="connsiteY1" fmla="*/ 292608 h 859536"/>
              <a:gd name="connsiteX2" fmla="*/ 91440 w 201168"/>
              <a:gd name="connsiteY2" fmla="*/ 0 h 8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1168" h="859536">
                <a:moveTo>
                  <a:pt x="201168" y="859536"/>
                </a:moveTo>
                <a:cubicBezTo>
                  <a:pt x="118872" y="647700"/>
                  <a:pt x="36576" y="435864"/>
                  <a:pt x="18288" y="292608"/>
                </a:cubicBezTo>
                <a:cubicBezTo>
                  <a:pt x="0" y="149352"/>
                  <a:pt x="45720" y="74676"/>
                  <a:pt x="91440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1855788" y="3786188"/>
            <a:ext cx="1089025" cy="919162"/>
          </a:xfrm>
          <a:custGeom>
            <a:avLst/>
            <a:gdLst>
              <a:gd name="connsiteX0" fmla="*/ 27432 w 1088136"/>
              <a:gd name="connsiteY0" fmla="*/ 896112 h 920496"/>
              <a:gd name="connsiteX1" fmla="*/ 155448 w 1088136"/>
              <a:gd name="connsiteY1" fmla="*/ 877824 h 920496"/>
              <a:gd name="connsiteX2" fmla="*/ 960120 w 1088136"/>
              <a:gd name="connsiteY2" fmla="*/ 640080 h 920496"/>
              <a:gd name="connsiteX3" fmla="*/ 923544 w 1088136"/>
              <a:gd name="connsiteY3" fmla="*/ 0 h 920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8136" h="920496">
                <a:moveTo>
                  <a:pt x="27432" y="896112"/>
                </a:moveTo>
                <a:cubicBezTo>
                  <a:pt x="13716" y="908304"/>
                  <a:pt x="0" y="920496"/>
                  <a:pt x="155448" y="877824"/>
                </a:cubicBezTo>
                <a:cubicBezTo>
                  <a:pt x="310896" y="835152"/>
                  <a:pt x="832104" y="786384"/>
                  <a:pt x="960120" y="640080"/>
                </a:cubicBezTo>
                <a:cubicBezTo>
                  <a:pt x="1088136" y="493776"/>
                  <a:pt x="1005840" y="246888"/>
                  <a:pt x="923544" y="0"/>
                </a:cubicBezTo>
              </a:path>
            </a:pathLst>
          </a:cu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4" name="Straight Connector 83"/>
          <p:cNvCxnSpPr>
            <a:stCxn id="80" idx="2"/>
            <a:endCxn id="28" idx="1"/>
          </p:cNvCxnSpPr>
          <p:nvPr/>
        </p:nvCxnSpPr>
        <p:spPr>
          <a:xfrm flipH="1">
            <a:off x="1524000" y="3822700"/>
            <a:ext cx="176213" cy="714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1638300" y="3914775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1962150" y="3790950"/>
            <a:ext cx="152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75" idx="2"/>
          </p:cNvCxnSpPr>
          <p:nvPr/>
        </p:nvCxnSpPr>
        <p:spPr>
          <a:xfrm flipH="1">
            <a:off x="1905000" y="3694113"/>
            <a:ext cx="142875" cy="115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009775" y="4381500"/>
            <a:ext cx="49213" cy="1651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2" idx="2"/>
          </p:cNvCxnSpPr>
          <p:nvPr/>
        </p:nvCxnSpPr>
        <p:spPr>
          <a:xfrm flipH="1">
            <a:off x="1905000" y="4389438"/>
            <a:ext cx="179388" cy="301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82" idx="3"/>
          </p:cNvCxnSpPr>
          <p:nvPr/>
        </p:nvCxnSpPr>
        <p:spPr>
          <a:xfrm flipH="1">
            <a:off x="2743200" y="3786188"/>
            <a:ext cx="36513" cy="1000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endCxn id="28" idx="3"/>
          </p:cNvCxnSpPr>
          <p:nvPr/>
        </p:nvCxnSpPr>
        <p:spPr>
          <a:xfrm rot="16200000" flipH="1">
            <a:off x="2790031" y="3791744"/>
            <a:ext cx="112713" cy="920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8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429000"/>
            <a:ext cx="5334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81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233363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12" name="TextBox 106"/>
          <p:cNvSpPr txBox="1">
            <a:spLocks noChangeArrowheads="1"/>
          </p:cNvSpPr>
          <p:nvPr/>
        </p:nvSpPr>
        <p:spPr bwMode="auto">
          <a:xfrm>
            <a:off x="609600" y="34401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Zn</a:t>
            </a:r>
          </a:p>
        </p:txBody>
      </p:sp>
      <p:sp>
        <p:nvSpPr>
          <p:cNvPr id="75813" name="TextBox 107"/>
          <p:cNvSpPr txBox="1">
            <a:spLocks noChangeArrowheads="1"/>
          </p:cNvSpPr>
          <p:nvPr/>
        </p:nvSpPr>
        <p:spPr bwMode="auto">
          <a:xfrm>
            <a:off x="533400" y="4125913"/>
            <a:ext cx="609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</a:t>
            </a:r>
          </a:p>
        </p:txBody>
      </p:sp>
      <p:sp>
        <p:nvSpPr>
          <p:cNvPr id="109" name="Rectangle 108"/>
          <p:cNvSpPr/>
          <p:nvPr/>
        </p:nvSpPr>
        <p:spPr>
          <a:xfrm>
            <a:off x="152400" y="3352800"/>
            <a:ext cx="838200" cy="11430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8"/>
          <p:cNvSpPr txBox="1">
            <a:spLocks noChangeArrowheads="1"/>
          </p:cNvSpPr>
          <p:nvPr/>
        </p:nvSpPr>
        <p:spPr bwMode="auto">
          <a:xfrm>
            <a:off x="147638" y="533400"/>
            <a:ext cx="8878887" cy="89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Arial" charset="0"/>
              <a:buAutoNum type="arabicPeriod"/>
            </a:pPr>
            <a:r>
              <a:rPr lang="en-US" sz="2600"/>
              <a:t>Electrons go into |Cu-d↑&gt;</a:t>
            </a:r>
          </a:p>
          <a:p>
            <a:pPr marL="457200" indent="-457200"/>
            <a:r>
              <a:rPr lang="en-US" sz="2600"/>
              <a:t>2.	Oxygen vacancy states |V</a:t>
            </a:r>
            <a:r>
              <a:rPr lang="en-US" sz="2600" baseline="-25000"/>
              <a:t>O</a:t>
            </a:r>
            <a:r>
              <a:rPr lang="en-US" sz="2600"/>
              <a:t>&gt; are big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038600" y="1524000"/>
            <a:ext cx="4572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92" name="Text Box 239"/>
          <p:cNvSpPr txBox="1">
            <a:spLocks noChangeArrowheads="1"/>
          </p:cNvSpPr>
          <p:nvPr/>
        </p:nvSpPr>
        <p:spPr bwMode="auto">
          <a:xfrm>
            <a:off x="2286000" y="0"/>
            <a:ext cx="419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600">
                <a:ea typeface="新細明體" charset="-120"/>
              </a:rPr>
              <a:t>First principles results</a:t>
            </a:r>
            <a:endParaRPr kumimoji="1" lang="en-US" altLang="zh-TW" sz="2600" baseline="30000">
              <a:ea typeface="新細明體" charset="-120"/>
            </a:endParaRPr>
          </a:p>
        </p:txBody>
      </p:sp>
      <p:sp>
        <p:nvSpPr>
          <p:cNvPr id="77893" name="Text Box 239"/>
          <p:cNvSpPr txBox="1">
            <a:spLocks noChangeArrowheads="1"/>
          </p:cNvSpPr>
          <p:nvPr/>
        </p:nvSpPr>
        <p:spPr bwMode="auto">
          <a:xfrm>
            <a:off x="2667000" y="1752600"/>
            <a:ext cx="4191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600" dirty="0">
                <a:ea typeface="新細明體" charset="-120"/>
              </a:rPr>
              <a:t>Microscopic picture</a:t>
            </a:r>
            <a:endParaRPr kumimoji="1" lang="en-US" altLang="zh-TW" sz="2600" baseline="30000" dirty="0">
              <a:ea typeface="新細明體" charset="-12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88900" y="2209800"/>
            <a:ext cx="8921750" cy="403860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Text Box 238"/>
          <p:cNvSpPr txBox="1">
            <a:spLocks noChangeArrowheads="1"/>
          </p:cNvSpPr>
          <p:nvPr/>
        </p:nvSpPr>
        <p:spPr bwMode="auto">
          <a:xfrm>
            <a:off x="184150" y="2295472"/>
            <a:ext cx="2133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sz="2600" dirty="0">
                <a:ea typeface="新細明體" charset="-120"/>
              </a:rPr>
              <a:t>no vacancies</a:t>
            </a:r>
            <a:endParaRPr kumimoji="1" lang="en-US" altLang="zh-TW" sz="2600" baseline="30000" dirty="0">
              <a:ea typeface="新細明體" charset="-120"/>
            </a:endParaRPr>
          </a:p>
        </p:txBody>
      </p:sp>
      <p:sp>
        <p:nvSpPr>
          <p:cNvPr id="94" name="Text Box 239"/>
          <p:cNvSpPr txBox="1">
            <a:spLocks noChangeArrowheads="1"/>
          </p:cNvSpPr>
          <p:nvPr/>
        </p:nvSpPr>
        <p:spPr bwMode="auto">
          <a:xfrm>
            <a:off x="6432550" y="2222447"/>
            <a:ext cx="2514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zh-TW" sz="2600" dirty="0">
                <a:ea typeface="新細明體" charset="-120"/>
              </a:rPr>
              <a:t>with vacancies</a:t>
            </a:r>
            <a:endParaRPr kumimoji="1" lang="en-US" altLang="zh-TW" sz="2600" baseline="30000" dirty="0">
              <a:ea typeface="新細明體" charset="-120"/>
            </a:endParaRPr>
          </a:p>
        </p:txBody>
      </p:sp>
      <p:sp>
        <p:nvSpPr>
          <p:cNvPr id="95" name="Oval 161"/>
          <p:cNvSpPr>
            <a:spLocks noChangeAspect="1" noChangeArrowheads="1"/>
          </p:cNvSpPr>
          <p:nvPr/>
        </p:nvSpPr>
        <p:spPr bwMode="auto">
          <a:xfrm flipH="1">
            <a:off x="1404938" y="4898972"/>
            <a:ext cx="100012" cy="103188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Oval 164"/>
          <p:cNvSpPr>
            <a:spLocks noChangeAspect="1" noChangeArrowheads="1"/>
          </p:cNvSpPr>
          <p:nvPr/>
        </p:nvSpPr>
        <p:spPr bwMode="auto">
          <a:xfrm flipH="1">
            <a:off x="260350" y="4452885"/>
            <a:ext cx="101600" cy="103187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Oval 165"/>
          <p:cNvSpPr>
            <a:spLocks noChangeAspect="1" noChangeArrowheads="1"/>
          </p:cNvSpPr>
          <p:nvPr/>
        </p:nvSpPr>
        <p:spPr bwMode="auto">
          <a:xfrm flipH="1">
            <a:off x="1362075" y="3381322"/>
            <a:ext cx="101600" cy="101600"/>
          </a:xfrm>
          <a:prstGeom prst="ellipse">
            <a:avLst/>
          </a:prstGeom>
          <a:noFill/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8" name="Group 172"/>
          <p:cNvGrpSpPr>
            <a:grpSpLocks noChangeAspect="1"/>
          </p:cNvGrpSpPr>
          <p:nvPr/>
        </p:nvGrpSpPr>
        <p:grpSpPr bwMode="auto">
          <a:xfrm>
            <a:off x="1766476" y="4061650"/>
            <a:ext cx="405568" cy="101110"/>
            <a:chOff x="2909" y="2499"/>
            <a:chExt cx="213" cy="53"/>
          </a:xfrm>
          <a:noFill/>
        </p:grpSpPr>
        <p:sp>
          <p:nvSpPr>
            <p:cNvPr id="99" name="Line 173"/>
            <p:cNvSpPr>
              <a:spLocks noChangeAspect="1" noChangeShapeType="1"/>
            </p:cNvSpPr>
            <p:nvPr/>
          </p:nvSpPr>
          <p:spPr bwMode="auto">
            <a:xfrm rot="14817918" flipV="1">
              <a:off x="3016" y="2424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Oval 174"/>
            <p:cNvSpPr>
              <a:spLocks noChangeAspect="1" noChangeArrowheads="1"/>
            </p:cNvSpPr>
            <p:nvPr/>
          </p:nvSpPr>
          <p:spPr bwMode="auto">
            <a:xfrm rot="-6782082">
              <a:off x="3000" y="2499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1" name="Group 175"/>
          <p:cNvGrpSpPr>
            <a:grpSpLocks noChangeAspect="1"/>
          </p:cNvGrpSpPr>
          <p:nvPr/>
        </p:nvGrpSpPr>
        <p:grpSpPr bwMode="auto">
          <a:xfrm rot="13920000">
            <a:off x="724848" y="3894157"/>
            <a:ext cx="101110" cy="403665"/>
            <a:chOff x="1814" y="2321"/>
            <a:chExt cx="53" cy="213"/>
          </a:xfrm>
          <a:noFill/>
        </p:grpSpPr>
        <p:sp>
          <p:nvSpPr>
            <p:cNvPr id="102" name="Line 176"/>
            <p:cNvSpPr>
              <a:spLocks noChangeAspect="1" noChangeShapeType="1"/>
            </p:cNvSpPr>
            <p:nvPr/>
          </p:nvSpPr>
          <p:spPr bwMode="auto">
            <a:xfrm flipV="1">
              <a:off x="1841" y="2321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Oval 177"/>
            <p:cNvSpPr>
              <a:spLocks noChangeAspect="1" noChangeArrowheads="1"/>
            </p:cNvSpPr>
            <p:nvPr/>
          </p:nvSpPr>
          <p:spPr bwMode="auto">
            <a:xfrm>
              <a:off x="1814" y="2413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4" name="Group 178"/>
          <p:cNvGrpSpPr>
            <a:grpSpLocks noChangeAspect="1"/>
          </p:cNvGrpSpPr>
          <p:nvPr/>
        </p:nvGrpSpPr>
        <p:grpSpPr bwMode="auto">
          <a:xfrm rot="10800000">
            <a:off x="1707449" y="4382152"/>
            <a:ext cx="100916" cy="406351"/>
            <a:chOff x="2847" y="2835"/>
            <a:chExt cx="53" cy="213"/>
          </a:xfrm>
          <a:noFill/>
        </p:grpSpPr>
        <p:sp>
          <p:nvSpPr>
            <p:cNvPr id="105" name="Line 179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Oval 180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7" name="Group 181"/>
          <p:cNvGrpSpPr>
            <a:grpSpLocks noChangeAspect="1"/>
          </p:cNvGrpSpPr>
          <p:nvPr/>
        </p:nvGrpSpPr>
        <p:grpSpPr bwMode="auto">
          <a:xfrm>
            <a:off x="1469440" y="3802195"/>
            <a:ext cx="405568" cy="101110"/>
            <a:chOff x="2596" y="2226"/>
            <a:chExt cx="213" cy="53"/>
          </a:xfrm>
          <a:noFill/>
        </p:grpSpPr>
        <p:sp>
          <p:nvSpPr>
            <p:cNvPr id="108" name="Line 182"/>
            <p:cNvSpPr>
              <a:spLocks noChangeAspect="1" noChangeShapeType="1"/>
            </p:cNvSpPr>
            <p:nvPr/>
          </p:nvSpPr>
          <p:spPr bwMode="auto">
            <a:xfrm rot="7458965" flipV="1">
              <a:off x="2703" y="2153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Oval 183"/>
            <p:cNvSpPr>
              <a:spLocks noChangeAspect="1" noChangeArrowheads="1"/>
            </p:cNvSpPr>
            <p:nvPr/>
          </p:nvSpPr>
          <p:spPr bwMode="auto">
            <a:xfrm rot="7458965">
              <a:off x="2666" y="2226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0" name="Group 184"/>
          <p:cNvGrpSpPr>
            <a:grpSpLocks noChangeAspect="1"/>
          </p:cNvGrpSpPr>
          <p:nvPr/>
        </p:nvGrpSpPr>
        <p:grpSpPr bwMode="auto">
          <a:xfrm rot="16854349">
            <a:off x="523015" y="2881143"/>
            <a:ext cx="101110" cy="405568"/>
            <a:chOff x="2499" y="3447"/>
            <a:chExt cx="53" cy="213"/>
          </a:xfrm>
          <a:noFill/>
        </p:grpSpPr>
        <p:sp>
          <p:nvSpPr>
            <p:cNvPr id="111" name="Line 185"/>
            <p:cNvSpPr>
              <a:spLocks noChangeAspect="1" noChangeShapeType="1"/>
            </p:cNvSpPr>
            <p:nvPr/>
          </p:nvSpPr>
          <p:spPr bwMode="auto">
            <a:xfrm flipV="1">
              <a:off x="2526" y="3447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Oval 186"/>
            <p:cNvSpPr>
              <a:spLocks noChangeAspect="1" noChangeArrowheads="1"/>
            </p:cNvSpPr>
            <p:nvPr/>
          </p:nvSpPr>
          <p:spPr bwMode="auto">
            <a:xfrm>
              <a:off x="2499" y="3539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3" name="Group 196"/>
          <p:cNvGrpSpPr>
            <a:grpSpLocks noChangeAspect="1"/>
          </p:cNvGrpSpPr>
          <p:nvPr/>
        </p:nvGrpSpPr>
        <p:grpSpPr bwMode="auto">
          <a:xfrm rot="16200000">
            <a:off x="1402700" y="4758369"/>
            <a:ext cx="101110" cy="405568"/>
            <a:chOff x="2847" y="2835"/>
            <a:chExt cx="53" cy="213"/>
          </a:xfrm>
          <a:noFill/>
        </p:grpSpPr>
        <p:sp>
          <p:nvSpPr>
            <p:cNvPr id="114" name="Line 197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Oval 198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6" name="Group 199"/>
          <p:cNvGrpSpPr>
            <a:grpSpLocks noChangeAspect="1"/>
          </p:cNvGrpSpPr>
          <p:nvPr/>
        </p:nvGrpSpPr>
        <p:grpSpPr bwMode="auto">
          <a:xfrm rot="17460000">
            <a:off x="1027596" y="4609566"/>
            <a:ext cx="101110" cy="405568"/>
            <a:chOff x="2847" y="2835"/>
            <a:chExt cx="53" cy="213"/>
          </a:xfrm>
          <a:noFill/>
        </p:grpSpPr>
        <p:sp>
          <p:nvSpPr>
            <p:cNvPr id="117" name="Line 200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Oval 201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19" name="Group 202"/>
          <p:cNvGrpSpPr>
            <a:grpSpLocks noChangeAspect="1"/>
          </p:cNvGrpSpPr>
          <p:nvPr/>
        </p:nvGrpSpPr>
        <p:grpSpPr bwMode="auto">
          <a:xfrm rot="1740000">
            <a:off x="269870" y="4269595"/>
            <a:ext cx="100916" cy="406351"/>
            <a:chOff x="2847" y="2835"/>
            <a:chExt cx="53" cy="213"/>
          </a:xfrm>
          <a:noFill/>
        </p:grpSpPr>
        <p:sp>
          <p:nvSpPr>
            <p:cNvPr id="120" name="Line 203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Oval 204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2" name="Group 205"/>
          <p:cNvGrpSpPr>
            <a:grpSpLocks noChangeAspect="1"/>
          </p:cNvGrpSpPr>
          <p:nvPr/>
        </p:nvGrpSpPr>
        <p:grpSpPr bwMode="auto">
          <a:xfrm rot="17580000">
            <a:off x="469702" y="3371434"/>
            <a:ext cx="101110" cy="405568"/>
            <a:chOff x="2847" y="2835"/>
            <a:chExt cx="53" cy="213"/>
          </a:xfrm>
          <a:noFill/>
        </p:grpSpPr>
        <p:sp>
          <p:nvSpPr>
            <p:cNvPr id="123" name="Line 206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Oval 207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5" name="Group 208"/>
          <p:cNvGrpSpPr>
            <a:grpSpLocks noChangeAspect="1"/>
          </p:cNvGrpSpPr>
          <p:nvPr/>
        </p:nvGrpSpPr>
        <p:grpSpPr bwMode="auto">
          <a:xfrm rot="6120000">
            <a:off x="926679" y="3222631"/>
            <a:ext cx="101110" cy="405568"/>
            <a:chOff x="2847" y="2835"/>
            <a:chExt cx="53" cy="213"/>
          </a:xfrm>
          <a:noFill/>
        </p:grpSpPr>
        <p:sp>
          <p:nvSpPr>
            <p:cNvPr id="126" name="Line 209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Oval 210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28" name="Group 211"/>
          <p:cNvGrpSpPr>
            <a:grpSpLocks noChangeAspect="1"/>
          </p:cNvGrpSpPr>
          <p:nvPr/>
        </p:nvGrpSpPr>
        <p:grpSpPr bwMode="auto">
          <a:xfrm rot="20880000">
            <a:off x="1269512" y="3910937"/>
            <a:ext cx="100916" cy="406351"/>
            <a:chOff x="2847" y="2835"/>
            <a:chExt cx="53" cy="213"/>
          </a:xfrm>
          <a:noFill/>
        </p:grpSpPr>
        <p:sp>
          <p:nvSpPr>
            <p:cNvPr id="129" name="Line 212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Oval 213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1" name="Group 214"/>
          <p:cNvGrpSpPr>
            <a:grpSpLocks noChangeAspect="1"/>
          </p:cNvGrpSpPr>
          <p:nvPr/>
        </p:nvGrpSpPr>
        <p:grpSpPr bwMode="auto">
          <a:xfrm rot="20880000">
            <a:off x="1696025" y="2995217"/>
            <a:ext cx="100916" cy="406351"/>
            <a:chOff x="2847" y="2835"/>
            <a:chExt cx="53" cy="213"/>
          </a:xfrm>
          <a:noFill/>
        </p:grpSpPr>
        <p:sp>
          <p:nvSpPr>
            <p:cNvPr id="132" name="Line 215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Oval 216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36" name="Group 223"/>
          <p:cNvGrpSpPr>
            <a:grpSpLocks noChangeAspect="1"/>
          </p:cNvGrpSpPr>
          <p:nvPr/>
        </p:nvGrpSpPr>
        <p:grpSpPr bwMode="auto">
          <a:xfrm rot="20880000">
            <a:off x="2052087" y="3495048"/>
            <a:ext cx="100916" cy="406351"/>
            <a:chOff x="2847" y="2835"/>
            <a:chExt cx="53" cy="213"/>
          </a:xfrm>
          <a:noFill/>
        </p:grpSpPr>
        <p:sp>
          <p:nvSpPr>
            <p:cNvPr id="137" name="Line 224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Oval 225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3" name="Group 220"/>
          <p:cNvGrpSpPr>
            <a:grpSpLocks noChangeAspect="1"/>
          </p:cNvGrpSpPr>
          <p:nvPr/>
        </p:nvGrpSpPr>
        <p:grpSpPr bwMode="auto">
          <a:xfrm rot="20880000">
            <a:off x="1364715" y="3206977"/>
            <a:ext cx="100916" cy="406351"/>
            <a:chOff x="2847" y="2835"/>
            <a:chExt cx="53" cy="213"/>
          </a:xfrm>
          <a:noFill/>
        </p:grpSpPr>
        <p:sp>
          <p:nvSpPr>
            <p:cNvPr id="144" name="Line 221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Oval 222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6" name="Group 226"/>
          <p:cNvGrpSpPr>
            <a:grpSpLocks noChangeAspect="1"/>
          </p:cNvGrpSpPr>
          <p:nvPr/>
        </p:nvGrpSpPr>
        <p:grpSpPr bwMode="auto">
          <a:xfrm rot="7380000">
            <a:off x="879077" y="4321494"/>
            <a:ext cx="101110" cy="405568"/>
            <a:chOff x="2847" y="2835"/>
            <a:chExt cx="53" cy="213"/>
          </a:xfrm>
          <a:noFill/>
        </p:grpSpPr>
        <p:sp>
          <p:nvSpPr>
            <p:cNvPr id="147" name="Line 227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Oval 228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49" name="Group 229"/>
          <p:cNvGrpSpPr>
            <a:grpSpLocks noChangeAspect="1"/>
          </p:cNvGrpSpPr>
          <p:nvPr/>
        </p:nvGrpSpPr>
        <p:grpSpPr bwMode="auto">
          <a:xfrm rot="20880000">
            <a:off x="1183828" y="4294395"/>
            <a:ext cx="89492" cy="406351"/>
            <a:chOff x="2847" y="2835"/>
            <a:chExt cx="53" cy="213"/>
          </a:xfrm>
          <a:noFill/>
        </p:grpSpPr>
        <p:sp>
          <p:nvSpPr>
            <p:cNvPr id="150" name="Line 230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grp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Oval 231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grp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2" name="Oval 89"/>
          <p:cNvSpPr>
            <a:spLocks noChangeAspect="1" noChangeArrowheads="1"/>
          </p:cNvSpPr>
          <p:nvPr/>
        </p:nvSpPr>
        <p:spPr bwMode="auto">
          <a:xfrm flipH="1">
            <a:off x="7113588" y="3700410"/>
            <a:ext cx="860425" cy="833437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Oval 90"/>
          <p:cNvSpPr>
            <a:spLocks noChangeAspect="1" noChangeArrowheads="1"/>
          </p:cNvSpPr>
          <p:nvPr/>
        </p:nvSpPr>
        <p:spPr bwMode="auto">
          <a:xfrm flipH="1">
            <a:off x="7389813" y="4241747"/>
            <a:ext cx="862012" cy="831850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Oval 91"/>
          <p:cNvSpPr>
            <a:spLocks noChangeAspect="1" noChangeArrowheads="1"/>
          </p:cNvSpPr>
          <p:nvPr/>
        </p:nvSpPr>
        <p:spPr bwMode="auto">
          <a:xfrm flipH="1">
            <a:off x="6530975" y="3862335"/>
            <a:ext cx="860425" cy="835025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92"/>
          <p:cNvSpPr>
            <a:spLocks noChangeAspect="1" noChangeArrowheads="1"/>
          </p:cNvSpPr>
          <p:nvPr/>
        </p:nvSpPr>
        <p:spPr bwMode="auto">
          <a:xfrm flipH="1">
            <a:off x="6732588" y="3155897"/>
            <a:ext cx="862012" cy="835025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Oval 93"/>
          <p:cNvSpPr>
            <a:spLocks noChangeAspect="1" noChangeArrowheads="1"/>
          </p:cNvSpPr>
          <p:nvPr/>
        </p:nvSpPr>
        <p:spPr bwMode="auto">
          <a:xfrm flipH="1">
            <a:off x="7280275" y="2863797"/>
            <a:ext cx="862013" cy="83343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94"/>
          <p:cNvSpPr>
            <a:spLocks noChangeAspect="1" noChangeArrowheads="1"/>
          </p:cNvSpPr>
          <p:nvPr/>
        </p:nvSpPr>
        <p:spPr bwMode="auto">
          <a:xfrm flipH="1">
            <a:off x="7516813" y="4090935"/>
            <a:ext cx="107950" cy="104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Oval 95"/>
          <p:cNvSpPr>
            <a:spLocks noChangeAspect="1" noChangeArrowheads="1"/>
          </p:cNvSpPr>
          <p:nvPr/>
        </p:nvSpPr>
        <p:spPr bwMode="auto">
          <a:xfrm flipH="1">
            <a:off x="6932613" y="4254447"/>
            <a:ext cx="109537" cy="104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Oval 96"/>
          <p:cNvSpPr>
            <a:spLocks noChangeAspect="1" noChangeArrowheads="1"/>
          </p:cNvSpPr>
          <p:nvPr/>
        </p:nvSpPr>
        <p:spPr bwMode="auto">
          <a:xfrm flipH="1">
            <a:off x="7791450" y="4630685"/>
            <a:ext cx="109538" cy="106362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Oval 97"/>
          <p:cNvSpPr>
            <a:spLocks noChangeAspect="1" noChangeArrowheads="1"/>
          </p:cNvSpPr>
          <p:nvPr/>
        </p:nvSpPr>
        <p:spPr bwMode="auto">
          <a:xfrm flipH="1">
            <a:off x="7137400" y="3548010"/>
            <a:ext cx="106363" cy="104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98"/>
          <p:cNvSpPr>
            <a:spLocks noChangeAspect="1" noChangeArrowheads="1"/>
          </p:cNvSpPr>
          <p:nvPr/>
        </p:nvSpPr>
        <p:spPr bwMode="auto">
          <a:xfrm flipH="1">
            <a:off x="8010525" y="4133797"/>
            <a:ext cx="860425" cy="83343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Oval 99"/>
          <p:cNvSpPr>
            <a:spLocks noChangeAspect="1" noChangeArrowheads="1"/>
          </p:cNvSpPr>
          <p:nvPr/>
        </p:nvSpPr>
        <p:spPr bwMode="auto">
          <a:xfrm flipH="1">
            <a:off x="8413750" y="4524322"/>
            <a:ext cx="106363" cy="1063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Oval 100"/>
          <p:cNvSpPr>
            <a:spLocks noChangeAspect="1" noChangeArrowheads="1"/>
          </p:cNvSpPr>
          <p:nvPr/>
        </p:nvSpPr>
        <p:spPr bwMode="auto">
          <a:xfrm flipH="1">
            <a:off x="7685088" y="3254322"/>
            <a:ext cx="106362" cy="106363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" name="Oval 101"/>
          <p:cNvSpPr>
            <a:spLocks noChangeAspect="1" noChangeArrowheads="1"/>
          </p:cNvSpPr>
          <p:nvPr/>
        </p:nvSpPr>
        <p:spPr bwMode="auto">
          <a:xfrm flipH="1">
            <a:off x="7975600" y="3038422"/>
            <a:ext cx="862013" cy="83343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65" name="Oval 102"/>
          <p:cNvSpPr>
            <a:spLocks noChangeAspect="1" noChangeArrowheads="1"/>
          </p:cNvSpPr>
          <p:nvPr/>
        </p:nvSpPr>
        <p:spPr bwMode="auto">
          <a:xfrm flipH="1">
            <a:off x="8380413" y="3428947"/>
            <a:ext cx="106362" cy="104775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6" name="Oval 103"/>
          <p:cNvSpPr>
            <a:spLocks noChangeAspect="1" noChangeArrowheads="1"/>
          </p:cNvSpPr>
          <p:nvPr/>
        </p:nvSpPr>
        <p:spPr bwMode="auto">
          <a:xfrm flipH="1">
            <a:off x="6918325" y="3551185"/>
            <a:ext cx="93663" cy="96837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" name="Oval 104"/>
          <p:cNvSpPr>
            <a:spLocks noChangeAspect="1" noChangeArrowheads="1"/>
          </p:cNvSpPr>
          <p:nvPr/>
        </p:nvSpPr>
        <p:spPr bwMode="auto">
          <a:xfrm flipH="1">
            <a:off x="7600950" y="4394147"/>
            <a:ext cx="93663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8" name="Oval 105"/>
          <p:cNvSpPr>
            <a:spLocks noChangeAspect="1" noChangeArrowheads="1"/>
          </p:cNvSpPr>
          <p:nvPr/>
        </p:nvSpPr>
        <p:spPr bwMode="auto">
          <a:xfrm flipH="1">
            <a:off x="7459663" y="4692597"/>
            <a:ext cx="93662" cy="96838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9" name="Oval 106"/>
          <p:cNvSpPr>
            <a:spLocks noChangeAspect="1" noChangeArrowheads="1"/>
          </p:cNvSpPr>
          <p:nvPr/>
        </p:nvSpPr>
        <p:spPr bwMode="auto">
          <a:xfrm flipH="1">
            <a:off x="7788275" y="4784672"/>
            <a:ext cx="93663" cy="96838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" name="Oval 107"/>
          <p:cNvSpPr>
            <a:spLocks noChangeAspect="1" noChangeArrowheads="1"/>
          </p:cNvSpPr>
          <p:nvPr/>
        </p:nvSpPr>
        <p:spPr bwMode="auto">
          <a:xfrm flipH="1">
            <a:off x="7680325" y="4027435"/>
            <a:ext cx="93663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1" name="Oval 108"/>
          <p:cNvSpPr>
            <a:spLocks noChangeAspect="1" noChangeArrowheads="1"/>
          </p:cNvSpPr>
          <p:nvPr/>
        </p:nvSpPr>
        <p:spPr bwMode="auto">
          <a:xfrm flipH="1">
            <a:off x="7331075" y="3395610"/>
            <a:ext cx="93663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2" name="Oval 109"/>
          <p:cNvSpPr>
            <a:spLocks noChangeAspect="1" noChangeArrowheads="1"/>
          </p:cNvSpPr>
          <p:nvPr/>
        </p:nvSpPr>
        <p:spPr bwMode="auto">
          <a:xfrm flipH="1">
            <a:off x="6726238" y="4371922"/>
            <a:ext cx="93662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" name="Oval 110"/>
          <p:cNvSpPr>
            <a:spLocks noChangeAspect="1" noChangeArrowheads="1"/>
          </p:cNvSpPr>
          <p:nvPr/>
        </p:nvSpPr>
        <p:spPr bwMode="auto">
          <a:xfrm flipH="1">
            <a:off x="7747000" y="3378147"/>
            <a:ext cx="93663" cy="96838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" name="Oval 111"/>
          <p:cNvSpPr>
            <a:spLocks noChangeAspect="1" noChangeArrowheads="1"/>
          </p:cNvSpPr>
          <p:nvPr/>
        </p:nvSpPr>
        <p:spPr bwMode="auto">
          <a:xfrm flipH="1">
            <a:off x="8420100" y="3643260"/>
            <a:ext cx="93663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" name="Oval 112"/>
          <p:cNvSpPr>
            <a:spLocks noChangeAspect="1" noChangeArrowheads="1"/>
          </p:cNvSpPr>
          <p:nvPr/>
        </p:nvSpPr>
        <p:spPr bwMode="auto">
          <a:xfrm flipH="1">
            <a:off x="8662988" y="4311597"/>
            <a:ext cx="93662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" name="Oval 113"/>
          <p:cNvSpPr>
            <a:spLocks noChangeAspect="1" noChangeArrowheads="1"/>
          </p:cNvSpPr>
          <p:nvPr/>
        </p:nvSpPr>
        <p:spPr bwMode="auto">
          <a:xfrm flipH="1">
            <a:off x="8543925" y="4819597"/>
            <a:ext cx="93663" cy="96838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" name="Oval 114"/>
          <p:cNvSpPr>
            <a:spLocks noChangeAspect="1" noChangeArrowheads="1"/>
          </p:cNvSpPr>
          <p:nvPr/>
        </p:nvSpPr>
        <p:spPr bwMode="auto">
          <a:xfrm flipH="1">
            <a:off x="7262813" y="4406847"/>
            <a:ext cx="93662" cy="95250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" name="Oval 115"/>
          <p:cNvSpPr>
            <a:spLocks noChangeAspect="1" noChangeArrowheads="1"/>
          </p:cNvSpPr>
          <p:nvPr/>
        </p:nvSpPr>
        <p:spPr bwMode="auto">
          <a:xfrm flipH="1">
            <a:off x="8640763" y="3236860"/>
            <a:ext cx="93662" cy="96837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2" name="Oval 116"/>
          <p:cNvSpPr>
            <a:spLocks noChangeAspect="1" noChangeArrowheads="1"/>
          </p:cNvSpPr>
          <p:nvPr/>
        </p:nvSpPr>
        <p:spPr bwMode="auto">
          <a:xfrm flipH="1">
            <a:off x="8080375" y="3214635"/>
            <a:ext cx="93663" cy="93662"/>
          </a:xfrm>
          <a:prstGeom prst="ellipse">
            <a:avLst/>
          </a:prstGeom>
          <a:solidFill>
            <a:srgbClr val="800080"/>
          </a:solidFill>
          <a:ln w="9525" algn="ctr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3" name="Group 120"/>
          <p:cNvGrpSpPr>
            <a:grpSpLocks noChangeAspect="1"/>
          </p:cNvGrpSpPr>
          <p:nvPr/>
        </p:nvGrpSpPr>
        <p:grpSpPr bwMode="auto">
          <a:xfrm>
            <a:off x="7158038" y="3852810"/>
            <a:ext cx="93662" cy="377825"/>
            <a:chOff x="1814" y="2321"/>
            <a:chExt cx="53" cy="213"/>
          </a:xfrm>
        </p:grpSpPr>
        <p:sp>
          <p:nvSpPr>
            <p:cNvPr id="184" name="Line 121"/>
            <p:cNvSpPr>
              <a:spLocks noChangeAspect="1" noChangeShapeType="1"/>
            </p:cNvSpPr>
            <p:nvPr/>
          </p:nvSpPr>
          <p:spPr bwMode="auto">
            <a:xfrm flipV="1">
              <a:off x="1841" y="2321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Oval 122"/>
            <p:cNvSpPr>
              <a:spLocks noChangeAspect="1" noChangeArrowheads="1"/>
            </p:cNvSpPr>
            <p:nvPr/>
          </p:nvSpPr>
          <p:spPr bwMode="auto">
            <a:xfrm>
              <a:off x="1814" y="2413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6" name="Group 123"/>
          <p:cNvGrpSpPr>
            <a:grpSpLocks noChangeAspect="1"/>
          </p:cNvGrpSpPr>
          <p:nvPr/>
        </p:nvGrpSpPr>
        <p:grpSpPr bwMode="auto">
          <a:xfrm>
            <a:off x="8069263" y="4306835"/>
            <a:ext cx="93662" cy="376237"/>
            <a:chOff x="2847" y="2835"/>
            <a:chExt cx="53" cy="213"/>
          </a:xfrm>
        </p:grpSpPr>
        <p:sp>
          <p:nvSpPr>
            <p:cNvPr id="187" name="Line 124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Oval 125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9" name="Group 126"/>
          <p:cNvGrpSpPr>
            <a:grpSpLocks noChangeAspect="1"/>
          </p:cNvGrpSpPr>
          <p:nvPr/>
        </p:nvGrpSpPr>
        <p:grpSpPr bwMode="auto">
          <a:xfrm>
            <a:off x="7961313" y="3879797"/>
            <a:ext cx="376237" cy="92075"/>
            <a:chOff x="2596" y="2226"/>
            <a:chExt cx="213" cy="53"/>
          </a:xfrm>
        </p:grpSpPr>
        <p:sp>
          <p:nvSpPr>
            <p:cNvPr id="190" name="Line 127"/>
            <p:cNvSpPr>
              <a:spLocks noChangeAspect="1" noChangeShapeType="1"/>
            </p:cNvSpPr>
            <p:nvPr/>
          </p:nvSpPr>
          <p:spPr bwMode="auto">
            <a:xfrm rot="7458965" flipV="1">
              <a:off x="2703" y="2153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Oval 128"/>
            <p:cNvSpPr>
              <a:spLocks noChangeAspect="1" noChangeArrowheads="1"/>
            </p:cNvSpPr>
            <p:nvPr/>
          </p:nvSpPr>
          <p:spPr bwMode="auto">
            <a:xfrm rot="7458965">
              <a:off x="2666" y="2226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2" name="Group 240"/>
          <p:cNvGrpSpPr>
            <a:grpSpLocks noChangeAspect="1"/>
          </p:cNvGrpSpPr>
          <p:nvPr/>
        </p:nvGrpSpPr>
        <p:grpSpPr bwMode="auto">
          <a:xfrm>
            <a:off x="6946900" y="3043185"/>
            <a:ext cx="93663" cy="376237"/>
            <a:chOff x="1814" y="2321"/>
            <a:chExt cx="53" cy="213"/>
          </a:xfrm>
        </p:grpSpPr>
        <p:sp>
          <p:nvSpPr>
            <p:cNvPr id="195" name="Line 241"/>
            <p:cNvSpPr>
              <a:spLocks noChangeAspect="1" noChangeShapeType="1"/>
            </p:cNvSpPr>
            <p:nvPr/>
          </p:nvSpPr>
          <p:spPr bwMode="auto">
            <a:xfrm flipV="1">
              <a:off x="1841" y="2321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Oval 242"/>
            <p:cNvSpPr>
              <a:spLocks noChangeAspect="1" noChangeArrowheads="1"/>
            </p:cNvSpPr>
            <p:nvPr/>
          </p:nvSpPr>
          <p:spPr bwMode="auto">
            <a:xfrm>
              <a:off x="1814" y="2413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7" name="Group 243"/>
          <p:cNvGrpSpPr>
            <a:grpSpLocks noChangeAspect="1"/>
          </p:cNvGrpSpPr>
          <p:nvPr/>
        </p:nvGrpSpPr>
        <p:grpSpPr bwMode="auto">
          <a:xfrm>
            <a:off x="8269288" y="4102047"/>
            <a:ext cx="93662" cy="374650"/>
            <a:chOff x="2847" y="2835"/>
            <a:chExt cx="53" cy="213"/>
          </a:xfrm>
        </p:grpSpPr>
        <p:sp>
          <p:nvSpPr>
            <p:cNvPr id="198" name="Line 244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Oval 245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0" name="Group 246"/>
          <p:cNvGrpSpPr>
            <a:grpSpLocks noChangeAspect="1"/>
          </p:cNvGrpSpPr>
          <p:nvPr/>
        </p:nvGrpSpPr>
        <p:grpSpPr bwMode="auto">
          <a:xfrm>
            <a:off x="8623300" y="3482922"/>
            <a:ext cx="93663" cy="376238"/>
            <a:chOff x="2847" y="2835"/>
            <a:chExt cx="53" cy="213"/>
          </a:xfrm>
        </p:grpSpPr>
        <p:sp>
          <p:nvSpPr>
            <p:cNvPr id="201" name="Line 247"/>
            <p:cNvSpPr>
              <a:spLocks noChangeAspect="1" noChangeShapeType="1"/>
            </p:cNvSpPr>
            <p:nvPr/>
          </p:nvSpPr>
          <p:spPr bwMode="auto">
            <a:xfrm flipV="1">
              <a:off x="2874" y="2835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Oval 248"/>
            <p:cNvSpPr>
              <a:spLocks noChangeAspect="1" noChangeArrowheads="1"/>
            </p:cNvSpPr>
            <p:nvPr/>
          </p:nvSpPr>
          <p:spPr bwMode="auto">
            <a:xfrm>
              <a:off x="2847" y="2927"/>
              <a:ext cx="53" cy="5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3" name="Rectangle 202"/>
          <p:cNvSpPr/>
          <p:nvPr/>
        </p:nvSpPr>
        <p:spPr>
          <a:xfrm>
            <a:off x="184150" y="2371672"/>
            <a:ext cx="2209800" cy="277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6432550" y="2295472"/>
            <a:ext cx="2514600" cy="27781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6477000" y="2784422"/>
            <a:ext cx="2455863" cy="2300288"/>
          </a:xfrm>
          <a:custGeom>
            <a:avLst/>
            <a:gdLst>
              <a:gd name="connsiteX0" fmla="*/ 162232 w 2455606"/>
              <a:gd name="connsiteY0" fmla="*/ 644013 h 2300748"/>
              <a:gd name="connsiteX1" fmla="*/ 162232 w 2455606"/>
              <a:gd name="connsiteY1" fmla="*/ 526026 h 2300748"/>
              <a:gd name="connsiteX2" fmla="*/ 427703 w 2455606"/>
              <a:gd name="connsiteY2" fmla="*/ 201561 h 2300748"/>
              <a:gd name="connsiteX3" fmla="*/ 781665 w 2455606"/>
              <a:gd name="connsiteY3" fmla="*/ 334297 h 2300748"/>
              <a:gd name="connsiteX4" fmla="*/ 929149 w 2455606"/>
              <a:gd name="connsiteY4" fmla="*/ 98322 h 2300748"/>
              <a:gd name="connsiteX5" fmla="*/ 1283110 w 2455606"/>
              <a:gd name="connsiteY5" fmla="*/ 9832 h 2300748"/>
              <a:gd name="connsiteX6" fmla="*/ 1592826 w 2455606"/>
              <a:gd name="connsiteY6" fmla="*/ 157316 h 2300748"/>
              <a:gd name="connsiteX7" fmla="*/ 1681316 w 2455606"/>
              <a:gd name="connsiteY7" fmla="*/ 216310 h 2300748"/>
              <a:gd name="connsiteX8" fmla="*/ 2094271 w 2455606"/>
              <a:gd name="connsiteY8" fmla="*/ 216310 h 2300748"/>
              <a:gd name="connsiteX9" fmla="*/ 2374490 w 2455606"/>
              <a:gd name="connsiteY9" fmla="*/ 496529 h 2300748"/>
              <a:gd name="connsiteX10" fmla="*/ 2359742 w 2455606"/>
              <a:gd name="connsiteY10" fmla="*/ 968477 h 2300748"/>
              <a:gd name="connsiteX11" fmla="*/ 1873045 w 2455606"/>
              <a:gd name="connsiteY11" fmla="*/ 1145458 h 2300748"/>
              <a:gd name="connsiteX12" fmla="*/ 1651820 w 2455606"/>
              <a:gd name="connsiteY12" fmla="*/ 953729 h 2300748"/>
              <a:gd name="connsiteX13" fmla="*/ 1489587 w 2455606"/>
              <a:gd name="connsiteY13" fmla="*/ 894735 h 2300748"/>
              <a:gd name="connsiteX14" fmla="*/ 1386349 w 2455606"/>
              <a:gd name="connsiteY14" fmla="*/ 924232 h 2300748"/>
              <a:gd name="connsiteX15" fmla="*/ 1474839 w 2455606"/>
              <a:gd name="connsiteY15" fmla="*/ 1160206 h 2300748"/>
              <a:gd name="connsiteX16" fmla="*/ 1519084 w 2455606"/>
              <a:gd name="connsiteY16" fmla="*/ 1455174 h 2300748"/>
              <a:gd name="connsiteX17" fmla="*/ 1784555 w 2455606"/>
              <a:gd name="connsiteY17" fmla="*/ 1307690 h 2300748"/>
              <a:gd name="connsiteX18" fmla="*/ 2094271 w 2455606"/>
              <a:gd name="connsiteY18" fmla="*/ 1322439 h 2300748"/>
              <a:gd name="connsiteX19" fmla="*/ 2389239 w 2455606"/>
              <a:gd name="connsiteY19" fmla="*/ 1543664 h 2300748"/>
              <a:gd name="connsiteX20" fmla="*/ 2403987 w 2455606"/>
              <a:gd name="connsiteY20" fmla="*/ 1941871 h 2300748"/>
              <a:gd name="connsiteX21" fmla="*/ 2079523 w 2455606"/>
              <a:gd name="connsiteY21" fmla="*/ 2266335 h 2300748"/>
              <a:gd name="connsiteX22" fmla="*/ 1740310 w 2455606"/>
              <a:gd name="connsiteY22" fmla="*/ 2133600 h 2300748"/>
              <a:gd name="connsiteX23" fmla="*/ 1445342 w 2455606"/>
              <a:gd name="connsiteY23" fmla="*/ 2295832 h 2300748"/>
              <a:gd name="connsiteX24" fmla="*/ 1002890 w 2455606"/>
              <a:gd name="connsiteY24" fmla="*/ 2163097 h 2300748"/>
              <a:gd name="connsiteX25" fmla="*/ 870155 w 2455606"/>
              <a:gd name="connsiteY25" fmla="*/ 1838632 h 2300748"/>
              <a:gd name="connsiteX26" fmla="*/ 398207 w 2455606"/>
              <a:gd name="connsiteY26" fmla="*/ 1971368 h 2300748"/>
              <a:gd name="connsiteX27" fmla="*/ 58994 w 2455606"/>
              <a:gd name="connsiteY27" fmla="*/ 1676400 h 2300748"/>
              <a:gd name="connsiteX28" fmla="*/ 44245 w 2455606"/>
              <a:gd name="connsiteY28" fmla="*/ 1189703 h 2300748"/>
              <a:gd name="connsiteX29" fmla="*/ 265471 w 2455606"/>
              <a:gd name="connsiteY29" fmla="*/ 983226 h 2300748"/>
              <a:gd name="connsiteX30" fmla="*/ 162232 w 2455606"/>
              <a:gd name="connsiteY30" fmla="*/ 644013 h 2300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2455606" h="2300748">
                <a:moveTo>
                  <a:pt x="162232" y="644013"/>
                </a:moveTo>
                <a:cubicBezTo>
                  <a:pt x="145026" y="567813"/>
                  <a:pt x="117987" y="599768"/>
                  <a:pt x="162232" y="526026"/>
                </a:cubicBezTo>
                <a:cubicBezTo>
                  <a:pt x="206477" y="452284"/>
                  <a:pt x="324464" y="233516"/>
                  <a:pt x="427703" y="201561"/>
                </a:cubicBezTo>
                <a:cubicBezTo>
                  <a:pt x="530942" y="169606"/>
                  <a:pt x="698091" y="351504"/>
                  <a:pt x="781665" y="334297"/>
                </a:cubicBezTo>
                <a:cubicBezTo>
                  <a:pt x="865239" y="317091"/>
                  <a:pt x="845575" y="152400"/>
                  <a:pt x="929149" y="98322"/>
                </a:cubicBezTo>
                <a:cubicBezTo>
                  <a:pt x="1012723" y="44245"/>
                  <a:pt x="1172497" y="0"/>
                  <a:pt x="1283110" y="9832"/>
                </a:cubicBezTo>
                <a:cubicBezTo>
                  <a:pt x="1393723" y="19664"/>
                  <a:pt x="1526458" y="122903"/>
                  <a:pt x="1592826" y="157316"/>
                </a:cubicBezTo>
                <a:cubicBezTo>
                  <a:pt x="1659194" y="191729"/>
                  <a:pt x="1597742" y="206478"/>
                  <a:pt x="1681316" y="216310"/>
                </a:cubicBezTo>
                <a:cubicBezTo>
                  <a:pt x="1764890" y="226142"/>
                  <a:pt x="1978742" y="169607"/>
                  <a:pt x="2094271" y="216310"/>
                </a:cubicBezTo>
                <a:cubicBezTo>
                  <a:pt x="2209800" y="263013"/>
                  <a:pt x="2330245" y="371168"/>
                  <a:pt x="2374490" y="496529"/>
                </a:cubicBezTo>
                <a:cubicBezTo>
                  <a:pt x="2418735" y="621890"/>
                  <a:pt x="2443316" y="860322"/>
                  <a:pt x="2359742" y="968477"/>
                </a:cubicBezTo>
                <a:cubicBezTo>
                  <a:pt x="2276168" y="1076632"/>
                  <a:pt x="1991032" y="1147916"/>
                  <a:pt x="1873045" y="1145458"/>
                </a:cubicBezTo>
                <a:cubicBezTo>
                  <a:pt x="1755058" y="1143000"/>
                  <a:pt x="1715730" y="995516"/>
                  <a:pt x="1651820" y="953729"/>
                </a:cubicBezTo>
                <a:cubicBezTo>
                  <a:pt x="1587910" y="911942"/>
                  <a:pt x="1533832" y="899651"/>
                  <a:pt x="1489587" y="894735"/>
                </a:cubicBezTo>
                <a:cubicBezTo>
                  <a:pt x="1445342" y="889819"/>
                  <a:pt x="1388807" y="879987"/>
                  <a:pt x="1386349" y="924232"/>
                </a:cubicBezTo>
                <a:cubicBezTo>
                  <a:pt x="1383891" y="968477"/>
                  <a:pt x="1452717" y="1071716"/>
                  <a:pt x="1474839" y="1160206"/>
                </a:cubicBezTo>
                <a:cubicBezTo>
                  <a:pt x="1496962" y="1248696"/>
                  <a:pt x="1467465" y="1430593"/>
                  <a:pt x="1519084" y="1455174"/>
                </a:cubicBezTo>
                <a:cubicBezTo>
                  <a:pt x="1570703" y="1479755"/>
                  <a:pt x="1688691" y="1329813"/>
                  <a:pt x="1784555" y="1307690"/>
                </a:cubicBezTo>
                <a:cubicBezTo>
                  <a:pt x="1880420" y="1285568"/>
                  <a:pt x="1993490" y="1283110"/>
                  <a:pt x="2094271" y="1322439"/>
                </a:cubicBezTo>
                <a:cubicBezTo>
                  <a:pt x="2195052" y="1361768"/>
                  <a:pt x="2337620" y="1440425"/>
                  <a:pt x="2389239" y="1543664"/>
                </a:cubicBezTo>
                <a:cubicBezTo>
                  <a:pt x="2440858" y="1646903"/>
                  <a:pt x="2455606" y="1821426"/>
                  <a:pt x="2403987" y="1941871"/>
                </a:cubicBezTo>
                <a:cubicBezTo>
                  <a:pt x="2352368" y="2062316"/>
                  <a:pt x="2190136" y="2234380"/>
                  <a:pt x="2079523" y="2266335"/>
                </a:cubicBezTo>
                <a:cubicBezTo>
                  <a:pt x="1968910" y="2298290"/>
                  <a:pt x="1846007" y="2128684"/>
                  <a:pt x="1740310" y="2133600"/>
                </a:cubicBezTo>
                <a:cubicBezTo>
                  <a:pt x="1634613" y="2138516"/>
                  <a:pt x="1568245" y="2290916"/>
                  <a:pt x="1445342" y="2295832"/>
                </a:cubicBezTo>
                <a:cubicBezTo>
                  <a:pt x="1322439" y="2300748"/>
                  <a:pt x="1098754" y="2239297"/>
                  <a:pt x="1002890" y="2163097"/>
                </a:cubicBezTo>
                <a:cubicBezTo>
                  <a:pt x="907026" y="2086897"/>
                  <a:pt x="970935" y="1870587"/>
                  <a:pt x="870155" y="1838632"/>
                </a:cubicBezTo>
                <a:cubicBezTo>
                  <a:pt x="769375" y="1806677"/>
                  <a:pt x="533400" y="1998407"/>
                  <a:pt x="398207" y="1971368"/>
                </a:cubicBezTo>
                <a:cubicBezTo>
                  <a:pt x="263014" y="1944329"/>
                  <a:pt x="117988" y="1806678"/>
                  <a:pt x="58994" y="1676400"/>
                </a:cubicBezTo>
                <a:cubicBezTo>
                  <a:pt x="0" y="1546122"/>
                  <a:pt x="9832" y="1305232"/>
                  <a:pt x="44245" y="1189703"/>
                </a:cubicBezTo>
                <a:cubicBezTo>
                  <a:pt x="78658" y="1074174"/>
                  <a:pt x="245807" y="1074174"/>
                  <a:pt x="265471" y="983226"/>
                </a:cubicBezTo>
                <a:cubicBezTo>
                  <a:pt x="285135" y="892278"/>
                  <a:pt x="179439" y="720213"/>
                  <a:pt x="162232" y="6440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1" y="2133600"/>
            <a:ext cx="4038600" cy="3394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8" name="Straight Arrow Connector 137"/>
          <p:cNvCxnSpPr/>
          <p:nvPr/>
        </p:nvCxnSpPr>
        <p:spPr>
          <a:xfrm>
            <a:off x="2376714" y="2681514"/>
            <a:ext cx="1150257" cy="103414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/>
          <p:cNvCxnSpPr/>
          <p:nvPr/>
        </p:nvCxnSpPr>
        <p:spPr>
          <a:xfrm flipH="1">
            <a:off x="5638800" y="2536371"/>
            <a:ext cx="794657" cy="4354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TextBox 3"/>
          <p:cNvSpPr txBox="1">
            <a:spLocks noChangeArrowheads="1"/>
          </p:cNvSpPr>
          <p:nvPr/>
        </p:nvSpPr>
        <p:spPr bwMode="auto">
          <a:xfrm>
            <a:off x="0" y="632460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/>
            <a:r>
              <a:rPr lang="en-US" sz="2600" dirty="0" smtClean="0"/>
              <a:t>Conclusion: oxygen vacancies mediate the Cu moments</a:t>
            </a:r>
            <a:endParaRPr lang="en-US" sz="2600" dirty="0"/>
          </a:p>
        </p:txBody>
      </p:sp>
      <p:sp>
        <p:nvSpPr>
          <p:cNvPr id="210" name="Oval 136"/>
          <p:cNvSpPr>
            <a:spLocks noChangeAspect="1" noChangeArrowheads="1"/>
          </p:cNvSpPr>
          <p:nvPr/>
        </p:nvSpPr>
        <p:spPr bwMode="auto">
          <a:xfrm>
            <a:off x="5664200" y="5795963"/>
            <a:ext cx="96838" cy="95250"/>
          </a:xfrm>
          <a:prstGeom prst="ellips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1" name="Text Box 137"/>
          <p:cNvSpPr txBox="1">
            <a:spLocks noChangeArrowheads="1"/>
          </p:cNvSpPr>
          <p:nvPr/>
        </p:nvSpPr>
        <p:spPr bwMode="auto">
          <a:xfrm>
            <a:off x="6172200" y="5562600"/>
            <a:ext cx="1358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600" dirty="0" smtClean="0">
                <a:ea typeface="新細明體" charset="-120"/>
              </a:rPr>
              <a:t>V</a:t>
            </a:r>
            <a:r>
              <a:rPr kumimoji="1" lang="en-US" altLang="zh-TW" sz="2600" baseline="-25000" dirty="0" smtClean="0">
                <a:ea typeface="新細明體" charset="-120"/>
              </a:rPr>
              <a:t>O</a:t>
            </a:r>
            <a:endParaRPr kumimoji="1" lang="en-US" altLang="zh-TW" sz="2600" baseline="-25000" dirty="0">
              <a:ea typeface="新細明體" charset="-120"/>
            </a:endParaRPr>
          </a:p>
        </p:txBody>
      </p:sp>
      <p:sp>
        <p:nvSpPr>
          <p:cNvPr id="212" name="Oval 138"/>
          <p:cNvSpPr>
            <a:spLocks noChangeAspect="1" noChangeArrowheads="1"/>
          </p:cNvSpPr>
          <p:nvPr/>
        </p:nvSpPr>
        <p:spPr bwMode="auto">
          <a:xfrm>
            <a:off x="3573463" y="5781675"/>
            <a:ext cx="84137" cy="85725"/>
          </a:xfrm>
          <a:prstGeom prst="ellipse">
            <a:avLst/>
          </a:prstGeom>
          <a:solidFill>
            <a:srgbClr val="800080"/>
          </a:solidFill>
          <a:ln w="9525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3" name="Group 139"/>
          <p:cNvGrpSpPr>
            <a:grpSpLocks/>
          </p:cNvGrpSpPr>
          <p:nvPr/>
        </p:nvGrpSpPr>
        <p:grpSpPr bwMode="auto">
          <a:xfrm rot="2437344">
            <a:off x="1928738" y="5625446"/>
            <a:ext cx="84137" cy="338138"/>
            <a:chOff x="546" y="2026"/>
            <a:chExt cx="53" cy="213"/>
          </a:xfrm>
        </p:grpSpPr>
        <p:sp>
          <p:nvSpPr>
            <p:cNvPr id="214" name="Line 140"/>
            <p:cNvSpPr>
              <a:spLocks noChangeShapeType="1"/>
            </p:cNvSpPr>
            <p:nvPr/>
          </p:nvSpPr>
          <p:spPr bwMode="auto">
            <a:xfrm flipV="1">
              <a:off x="573" y="2026"/>
              <a:ext cx="0" cy="213"/>
            </a:xfrm>
            <a:prstGeom prst="line">
              <a:avLst/>
            </a:prstGeom>
            <a:noFill/>
            <a:ln w="30480">
              <a:solidFill>
                <a:srgbClr val="800080"/>
              </a:solidFill>
              <a:round/>
              <a:headEnd/>
              <a:tailEnd type="arrow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Oval 141"/>
            <p:cNvSpPr>
              <a:spLocks noChangeAspect="1" noChangeArrowheads="1"/>
            </p:cNvSpPr>
            <p:nvPr/>
          </p:nvSpPr>
          <p:spPr bwMode="auto">
            <a:xfrm>
              <a:off x="546" y="2118"/>
              <a:ext cx="53" cy="54"/>
            </a:xfrm>
            <a:prstGeom prst="ellipse">
              <a:avLst/>
            </a:prstGeom>
            <a:solidFill>
              <a:schemeClr val="bg1"/>
            </a:solidFill>
            <a:ln w="30480" algn="ctr">
              <a:solidFill>
                <a:srgbClr val="800080"/>
              </a:solidFill>
              <a:round/>
              <a:headEnd/>
              <a:tailEnd type="none" w="lg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6" name="Oval 235"/>
          <p:cNvSpPr>
            <a:spLocks noChangeAspect="1" noChangeArrowheads="1"/>
          </p:cNvSpPr>
          <p:nvPr/>
        </p:nvSpPr>
        <p:spPr bwMode="auto">
          <a:xfrm flipH="1">
            <a:off x="5334000" y="5486400"/>
            <a:ext cx="744538" cy="719138"/>
          </a:xfrm>
          <a:prstGeom prst="ellipse">
            <a:avLst/>
          </a:prstGeom>
          <a:solidFill>
            <a:srgbClr val="99CC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7" name="Text Box 137"/>
          <p:cNvSpPr txBox="1">
            <a:spLocks noChangeArrowheads="1"/>
          </p:cNvSpPr>
          <p:nvPr/>
        </p:nvSpPr>
        <p:spPr bwMode="auto">
          <a:xfrm>
            <a:off x="2057400" y="5562600"/>
            <a:ext cx="1358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600" dirty="0" smtClean="0">
                <a:ea typeface="新細明體" charset="-120"/>
              </a:rPr>
              <a:t>Cu </a:t>
            </a:r>
            <a:r>
              <a:rPr kumimoji="1" lang="en-US" altLang="zh-TW" sz="2600" i="1" dirty="0">
                <a:ea typeface="新細明體" charset="-120"/>
              </a:rPr>
              <a:t>d</a:t>
            </a:r>
            <a:r>
              <a:rPr kumimoji="1" lang="en-US" altLang="zh-TW" sz="2600" baseline="30000" dirty="0">
                <a:ea typeface="新細明體" charset="-120"/>
              </a:rPr>
              <a:t> </a:t>
            </a:r>
            <a:r>
              <a:rPr kumimoji="1" lang="en-US" altLang="zh-TW" sz="2600" baseline="30000" dirty="0" smtClean="0">
                <a:ea typeface="新細明體" charset="-120"/>
              </a:rPr>
              <a:t>9</a:t>
            </a:r>
            <a:endParaRPr kumimoji="1" lang="en-US" altLang="zh-TW" sz="2600" baseline="30000" dirty="0">
              <a:ea typeface="新細明體" charset="-120"/>
            </a:endParaRPr>
          </a:p>
        </p:txBody>
      </p:sp>
      <p:sp>
        <p:nvSpPr>
          <p:cNvPr id="218" name="Text Box 137"/>
          <p:cNvSpPr txBox="1">
            <a:spLocks noChangeArrowheads="1"/>
          </p:cNvSpPr>
          <p:nvPr/>
        </p:nvSpPr>
        <p:spPr bwMode="auto">
          <a:xfrm>
            <a:off x="3657600" y="5562600"/>
            <a:ext cx="13589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1" lang="en-US" altLang="zh-TW" sz="2600" dirty="0" smtClean="0">
                <a:ea typeface="新細明體" charset="-120"/>
              </a:rPr>
              <a:t>Cu </a:t>
            </a:r>
            <a:r>
              <a:rPr kumimoji="1" lang="en-US" altLang="zh-TW" sz="2600" i="1" dirty="0">
                <a:ea typeface="新細明體" charset="-120"/>
              </a:rPr>
              <a:t>d</a:t>
            </a:r>
            <a:r>
              <a:rPr kumimoji="1" lang="en-US" altLang="zh-TW" sz="2600" baseline="30000" dirty="0">
                <a:ea typeface="新細明體" charset="-120"/>
              </a:rPr>
              <a:t>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324975" cy="4572000"/>
          </a:xfrm>
        </p:spPr>
        <p:txBody>
          <a:bodyPr/>
          <a:lstStyle/>
          <a:p>
            <a:pPr marL="609600" indent="-609600" eaLnBrk="1" hangingPunct="1"/>
            <a:r>
              <a:rPr lang="en-US" sz="2700" dirty="0" smtClean="0"/>
              <a:t>Introduction: Super Cell Approximation</a:t>
            </a:r>
          </a:p>
          <a:p>
            <a:pPr marL="609600" indent="-609600" eaLnBrk="1" hangingPunct="1">
              <a:buNone/>
            </a:pPr>
            <a:endParaRPr lang="en-US" sz="2700" dirty="0" smtClean="0"/>
          </a:p>
          <a:p>
            <a:pPr marL="609600" indent="-609600" eaLnBrk="1" hangingPunct="1"/>
            <a:r>
              <a:rPr lang="en-US" sz="2700" dirty="0" smtClean="0"/>
              <a:t>Method : Effective Hamiltonian (</a:t>
            </a:r>
            <a:r>
              <a:rPr lang="en-US" sz="2700" dirty="0" err="1" smtClean="0"/>
              <a:t>Wannier</a:t>
            </a:r>
            <a:r>
              <a:rPr lang="en-US" sz="2700" dirty="0" smtClean="0"/>
              <a:t> function)</a:t>
            </a:r>
            <a:r>
              <a:rPr lang="en-US" sz="2700" baseline="30000" dirty="0" smtClean="0"/>
              <a:t> [1]</a:t>
            </a:r>
            <a:endParaRPr lang="en-US" sz="2700" dirty="0" smtClean="0"/>
          </a:p>
          <a:p>
            <a:pPr marL="609600" indent="-609600" eaLnBrk="1" hangingPunct="1">
              <a:buFontTx/>
              <a:buNone/>
            </a:pPr>
            <a:r>
              <a:rPr lang="en-US" sz="2700" dirty="0" smtClean="0"/>
              <a:t> </a:t>
            </a:r>
          </a:p>
          <a:p>
            <a:pPr marL="609600" indent="-609600" eaLnBrk="1" hangingPunct="1"/>
            <a:r>
              <a:rPr lang="en-US" sz="2700" dirty="0" smtClean="0"/>
              <a:t>Application 1: </a:t>
            </a:r>
            <a:r>
              <a:rPr lang="en-US" sz="2700" dirty="0" err="1" smtClean="0"/>
              <a:t>e</a:t>
            </a:r>
            <a:r>
              <a:rPr lang="en-US" sz="2700" baseline="-25000" dirty="0" err="1" smtClean="0"/>
              <a:t>g</a:t>
            </a:r>
            <a:r>
              <a:rPr lang="en-US" sz="2700" dirty="0" smtClean="0"/>
              <a:t>’ pockets of Na</a:t>
            </a:r>
            <a:r>
              <a:rPr lang="en-US" sz="2700" baseline="-25000" dirty="0" smtClean="0"/>
              <a:t>x</a:t>
            </a:r>
            <a:r>
              <a:rPr lang="en-US" sz="2700" dirty="0" smtClean="0"/>
              <a:t>CoO</a:t>
            </a:r>
            <a:r>
              <a:rPr lang="en-US" sz="2700" baseline="-25000" dirty="0" smtClean="0"/>
              <a:t>2</a:t>
            </a:r>
            <a:r>
              <a:rPr lang="en-US" sz="2700" dirty="0" smtClean="0"/>
              <a:t> </a:t>
            </a:r>
            <a:r>
              <a:rPr lang="en-US" sz="2700" baseline="30000" dirty="0" smtClean="0"/>
              <a:t>[1]</a:t>
            </a:r>
            <a:endParaRPr lang="en-US" sz="2700" dirty="0" smtClean="0"/>
          </a:p>
          <a:p>
            <a:pPr marL="609600" indent="-609600" eaLnBrk="1" hangingPunct="1"/>
            <a:endParaRPr lang="en-US" sz="2700" dirty="0" smtClean="0"/>
          </a:p>
          <a:p>
            <a:pPr marL="609600" indent="-609600" eaLnBrk="1" hangingPunct="1"/>
            <a:r>
              <a:rPr lang="en-US" sz="2700" dirty="0" smtClean="0"/>
              <a:t>Application 2: oxygen vacancies in Zn</a:t>
            </a:r>
            <a:r>
              <a:rPr lang="en-US" sz="2700" baseline="-25000" dirty="0" smtClean="0"/>
              <a:t>1-x</a:t>
            </a:r>
            <a:r>
              <a:rPr lang="en-US" sz="2700" dirty="0" smtClean="0"/>
              <a:t>Cu</a:t>
            </a:r>
            <a:r>
              <a:rPr lang="en-US" sz="2700" baseline="-25000" dirty="0" smtClean="0"/>
              <a:t>x</a:t>
            </a:r>
            <a:r>
              <a:rPr lang="en-US" sz="2700" dirty="0" smtClean="0"/>
              <a:t>O</a:t>
            </a:r>
            <a:r>
              <a:rPr lang="en-US" sz="2700" baseline="-25000" dirty="0" smtClean="0"/>
              <a:t>1-y</a:t>
            </a:r>
            <a:r>
              <a:rPr lang="en-US" sz="2700" baseline="30000" dirty="0" smtClean="0"/>
              <a:t>[2]</a:t>
            </a:r>
            <a:endParaRPr lang="en-US" sz="2700" baseline="-2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381000" y="6036186"/>
            <a:ext cx="876300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en-US" dirty="0" smtClean="0"/>
              <a:t>[1] T. </a:t>
            </a:r>
            <a:r>
              <a:rPr lang="en-US" dirty="0" err="1" smtClean="0"/>
              <a:t>Berlijn</a:t>
            </a:r>
            <a:r>
              <a:rPr lang="en-US" dirty="0" smtClean="0"/>
              <a:t>, D. </a:t>
            </a:r>
            <a:r>
              <a:rPr lang="en-US" dirty="0" err="1" smtClean="0"/>
              <a:t>Volja</a:t>
            </a:r>
            <a:r>
              <a:rPr lang="en-US" dirty="0" smtClean="0"/>
              <a:t>, W. Ku, PRL 106 077005 (2011)</a:t>
            </a:r>
          </a:p>
          <a:p>
            <a:pPr>
              <a:lnSpc>
                <a:spcPts val="15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r>
              <a:rPr lang="en-US" dirty="0" smtClean="0"/>
              <a:t>[2] T. S. </a:t>
            </a:r>
            <a:r>
              <a:rPr lang="en-US" dirty="0" err="1" smtClean="0"/>
              <a:t>Herng</a:t>
            </a:r>
            <a:r>
              <a:rPr lang="en-US" dirty="0" smtClean="0"/>
              <a:t>, D.-C. </a:t>
            </a:r>
            <a:r>
              <a:rPr lang="en-US" dirty="0" err="1" smtClean="0"/>
              <a:t>Qi</a:t>
            </a:r>
            <a:r>
              <a:rPr lang="en-US" dirty="0" smtClean="0"/>
              <a:t>, T. </a:t>
            </a:r>
            <a:r>
              <a:rPr lang="en-US" dirty="0" err="1" smtClean="0"/>
              <a:t>Berlijn</a:t>
            </a:r>
            <a:r>
              <a:rPr lang="en-US" dirty="0" smtClean="0"/>
              <a:t>, W. Ku, A. </a:t>
            </a:r>
            <a:r>
              <a:rPr lang="en-US" dirty="0" err="1" smtClean="0"/>
              <a:t>Rusydi</a:t>
            </a:r>
            <a:r>
              <a:rPr lang="en-US" dirty="0" smtClean="0"/>
              <a:t> et al, PRL 105, 207201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What kind of disorder?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905000" y="1036638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Not like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42888" y="347345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/>
              <a:t>But like</a:t>
            </a:r>
          </a:p>
        </p:txBody>
      </p:sp>
      <p:grpSp>
        <p:nvGrpSpPr>
          <p:cNvPr id="6149" name="Group 5"/>
          <p:cNvGrpSpPr>
            <a:grpSpLocks noChangeAspect="1"/>
          </p:cNvGrpSpPr>
          <p:nvPr/>
        </p:nvGrpSpPr>
        <p:grpSpPr bwMode="auto">
          <a:xfrm rot="-5400000">
            <a:off x="5931694" y="1650206"/>
            <a:ext cx="1571625" cy="1979613"/>
            <a:chOff x="1524" y="1260"/>
            <a:chExt cx="1980" cy="2496"/>
          </a:xfrm>
        </p:grpSpPr>
        <p:sp>
          <p:nvSpPr>
            <p:cNvPr id="6235" name="Oval 6"/>
            <p:cNvSpPr>
              <a:spLocks noChangeAspect="1" noChangeArrowheads="1"/>
            </p:cNvSpPr>
            <p:nvPr/>
          </p:nvSpPr>
          <p:spPr bwMode="auto">
            <a:xfrm>
              <a:off x="1536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Oval 7"/>
            <p:cNvSpPr>
              <a:spLocks noChangeAspect="1" noChangeArrowheads="1"/>
            </p:cNvSpPr>
            <p:nvPr/>
          </p:nvSpPr>
          <p:spPr bwMode="auto">
            <a:xfrm>
              <a:off x="1536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Oval 8"/>
            <p:cNvSpPr>
              <a:spLocks noChangeAspect="1" noChangeArrowheads="1"/>
            </p:cNvSpPr>
            <p:nvPr/>
          </p:nvSpPr>
          <p:spPr bwMode="auto">
            <a:xfrm>
              <a:off x="1524" y="35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Oval 9"/>
            <p:cNvSpPr>
              <a:spLocks noChangeAspect="1" noChangeArrowheads="1"/>
            </p:cNvSpPr>
            <p:nvPr/>
          </p:nvSpPr>
          <p:spPr bwMode="auto">
            <a:xfrm>
              <a:off x="2400" y="230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Oval 10"/>
            <p:cNvSpPr>
              <a:spLocks noChangeAspect="1" noChangeArrowheads="1"/>
            </p:cNvSpPr>
            <p:nvPr/>
          </p:nvSpPr>
          <p:spPr bwMode="auto">
            <a:xfrm>
              <a:off x="3216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Oval 11"/>
            <p:cNvSpPr>
              <a:spLocks noChangeAspect="1" noChangeArrowheads="1"/>
            </p:cNvSpPr>
            <p:nvPr/>
          </p:nvSpPr>
          <p:spPr bwMode="auto">
            <a:xfrm>
              <a:off x="3168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Oval 12"/>
            <p:cNvSpPr>
              <a:spLocks noChangeAspect="1" noChangeArrowheads="1"/>
            </p:cNvSpPr>
            <p:nvPr/>
          </p:nvSpPr>
          <p:spPr bwMode="auto">
            <a:xfrm>
              <a:off x="3216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2" name="Oval 13"/>
            <p:cNvSpPr>
              <a:spLocks noChangeAspect="1" noChangeArrowheads="1"/>
            </p:cNvSpPr>
            <p:nvPr/>
          </p:nvSpPr>
          <p:spPr bwMode="auto">
            <a:xfrm>
              <a:off x="1548" y="126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Oval 14"/>
            <p:cNvSpPr>
              <a:spLocks noChangeAspect="1" noChangeArrowheads="1"/>
            </p:cNvSpPr>
            <p:nvPr/>
          </p:nvSpPr>
          <p:spPr bwMode="auto">
            <a:xfrm>
              <a:off x="1548" y="17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Oval 15"/>
            <p:cNvSpPr>
              <a:spLocks noChangeAspect="1" noChangeArrowheads="1"/>
            </p:cNvSpPr>
            <p:nvPr/>
          </p:nvSpPr>
          <p:spPr bwMode="auto">
            <a:xfrm>
              <a:off x="1536" y="21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Oval 16"/>
            <p:cNvSpPr>
              <a:spLocks noChangeAspect="1" noChangeArrowheads="1"/>
            </p:cNvSpPr>
            <p:nvPr/>
          </p:nvSpPr>
          <p:spPr bwMode="auto">
            <a:xfrm rot="-300000">
              <a:off x="2064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" name="Oval 17"/>
            <p:cNvSpPr>
              <a:spLocks noChangeAspect="1" noChangeArrowheads="1"/>
            </p:cNvSpPr>
            <p:nvPr/>
          </p:nvSpPr>
          <p:spPr bwMode="auto">
            <a:xfrm rot="-300000">
              <a:off x="2112" y="304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" name="Oval 18"/>
            <p:cNvSpPr>
              <a:spLocks noChangeAspect="1" noChangeArrowheads="1"/>
            </p:cNvSpPr>
            <p:nvPr/>
          </p:nvSpPr>
          <p:spPr bwMode="auto">
            <a:xfrm rot="-300000">
              <a:off x="2112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" name="Oval 19"/>
            <p:cNvSpPr>
              <a:spLocks noChangeAspect="1" noChangeArrowheads="1"/>
            </p:cNvSpPr>
            <p:nvPr/>
          </p:nvSpPr>
          <p:spPr bwMode="auto">
            <a:xfrm rot="-300000">
              <a:off x="1915" y="1275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" name="Oval 20"/>
            <p:cNvSpPr>
              <a:spLocks noChangeAspect="1" noChangeArrowheads="1"/>
            </p:cNvSpPr>
            <p:nvPr/>
          </p:nvSpPr>
          <p:spPr bwMode="auto">
            <a:xfrm rot="-300000">
              <a:off x="1957" y="1753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" name="Oval 21"/>
            <p:cNvSpPr>
              <a:spLocks noChangeAspect="1" noChangeArrowheads="1"/>
            </p:cNvSpPr>
            <p:nvPr/>
          </p:nvSpPr>
          <p:spPr bwMode="auto">
            <a:xfrm rot="-300000">
              <a:off x="1985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" name="Oval 22"/>
            <p:cNvSpPr>
              <a:spLocks noChangeAspect="1" noChangeArrowheads="1"/>
            </p:cNvSpPr>
            <p:nvPr/>
          </p:nvSpPr>
          <p:spPr bwMode="auto">
            <a:xfrm>
              <a:off x="2448" y="12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" name="Oval 23"/>
            <p:cNvSpPr>
              <a:spLocks noChangeAspect="1" noChangeArrowheads="1"/>
            </p:cNvSpPr>
            <p:nvPr/>
          </p:nvSpPr>
          <p:spPr bwMode="auto">
            <a:xfrm>
              <a:off x="2448" y="182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" name="Oval 24"/>
            <p:cNvSpPr>
              <a:spLocks noChangeAspect="1" noChangeArrowheads="1"/>
            </p:cNvSpPr>
            <p:nvPr/>
          </p:nvSpPr>
          <p:spPr bwMode="auto">
            <a:xfrm>
              <a:off x="3312" y="12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Oval 25"/>
            <p:cNvSpPr>
              <a:spLocks noChangeAspect="1" noChangeArrowheads="1"/>
            </p:cNvSpPr>
            <p:nvPr/>
          </p:nvSpPr>
          <p:spPr bwMode="auto">
            <a:xfrm>
              <a:off x="3312" y="17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" name="Oval 26"/>
            <p:cNvSpPr>
              <a:spLocks noChangeAspect="1" noChangeArrowheads="1"/>
            </p:cNvSpPr>
            <p:nvPr/>
          </p:nvSpPr>
          <p:spPr bwMode="auto">
            <a:xfrm>
              <a:off x="3264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" name="Oval 27"/>
            <p:cNvSpPr>
              <a:spLocks noChangeAspect="1" noChangeArrowheads="1"/>
            </p:cNvSpPr>
            <p:nvPr/>
          </p:nvSpPr>
          <p:spPr bwMode="auto">
            <a:xfrm rot="300000">
              <a:off x="2736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" name="Oval 28"/>
            <p:cNvSpPr>
              <a:spLocks noChangeAspect="1" noChangeArrowheads="1"/>
            </p:cNvSpPr>
            <p:nvPr/>
          </p:nvSpPr>
          <p:spPr bwMode="auto">
            <a:xfrm rot="300000">
              <a:off x="2688" y="307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" name="Oval 29"/>
            <p:cNvSpPr>
              <a:spLocks noChangeAspect="1" noChangeArrowheads="1"/>
            </p:cNvSpPr>
            <p:nvPr/>
          </p:nvSpPr>
          <p:spPr bwMode="auto">
            <a:xfrm rot="300000">
              <a:off x="2640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" name="Oval 30"/>
            <p:cNvSpPr>
              <a:spLocks noChangeAspect="1" noChangeArrowheads="1"/>
            </p:cNvSpPr>
            <p:nvPr/>
          </p:nvSpPr>
          <p:spPr bwMode="auto">
            <a:xfrm rot="300000">
              <a:off x="2928" y="12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Oval 31"/>
            <p:cNvSpPr>
              <a:spLocks noChangeAspect="1" noChangeArrowheads="1"/>
            </p:cNvSpPr>
            <p:nvPr/>
          </p:nvSpPr>
          <p:spPr bwMode="auto">
            <a:xfrm rot="300000">
              <a:off x="2928" y="17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Oval 32"/>
            <p:cNvSpPr>
              <a:spLocks noChangeAspect="1" noChangeArrowheads="1"/>
            </p:cNvSpPr>
            <p:nvPr/>
          </p:nvSpPr>
          <p:spPr bwMode="auto">
            <a:xfrm rot="300000">
              <a:off x="2832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Rectangle 33"/>
            <p:cNvSpPr>
              <a:spLocks noChangeAspect="1" noChangeArrowheads="1"/>
            </p:cNvSpPr>
            <p:nvPr/>
          </p:nvSpPr>
          <p:spPr bwMode="auto">
            <a:xfrm rot="5400000">
              <a:off x="1404" y="1596"/>
              <a:ext cx="220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34"/>
          <p:cNvGrpSpPr>
            <a:grpSpLocks noChangeAspect="1"/>
          </p:cNvGrpSpPr>
          <p:nvPr/>
        </p:nvGrpSpPr>
        <p:grpSpPr bwMode="auto">
          <a:xfrm>
            <a:off x="2489200" y="1816100"/>
            <a:ext cx="1928813" cy="1557338"/>
            <a:chOff x="1140" y="2256"/>
            <a:chExt cx="2424" cy="1956"/>
          </a:xfrm>
        </p:grpSpPr>
        <p:sp>
          <p:nvSpPr>
            <p:cNvPr id="6221" name="Oval 35"/>
            <p:cNvSpPr>
              <a:spLocks noChangeAspect="1" noChangeArrowheads="1"/>
            </p:cNvSpPr>
            <p:nvPr/>
          </p:nvSpPr>
          <p:spPr bwMode="auto">
            <a:xfrm>
              <a:off x="1536" y="35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Oval 36"/>
            <p:cNvSpPr>
              <a:spLocks noChangeAspect="1" noChangeArrowheads="1"/>
            </p:cNvSpPr>
            <p:nvPr/>
          </p:nvSpPr>
          <p:spPr bwMode="auto">
            <a:xfrm>
              <a:off x="1836" y="33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Oval 37"/>
            <p:cNvSpPr>
              <a:spLocks noChangeAspect="1" noChangeArrowheads="1"/>
            </p:cNvSpPr>
            <p:nvPr/>
          </p:nvSpPr>
          <p:spPr bwMode="auto">
            <a:xfrm>
              <a:off x="1536" y="26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Oval 38"/>
            <p:cNvSpPr>
              <a:spLocks noChangeAspect="1" noChangeArrowheads="1"/>
            </p:cNvSpPr>
            <p:nvPr/>
          </p:nvSpPr>
          <p:spPr bwMode="auto">
            <a:xfrm>
              <a:off x="2220" y="357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Oval 39"/>
            <p:cNvSpPr>
              <a:spLocks noChangeAspect="1" noChangeArrowheads="1"/>
            </p:cNvSpPr>
            <p:nvPr/>
          </p:nvSpPr>
          <p:spPr bwMode="auto">
            <a:xfrm>
              <a:off x="2316" y="26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Oval 40"/>
            <p:cNvSpPr>
              <a:spLocks noChangeAspect="1" noChangeArrowheads="1"/>
            </p:cNvSpPr>
            <p:nvPr/>
          </p:nvSpPr>
          <p:spPr bwMode="auto">
            <a:xfrm>
              <a:off x="3012" y="333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Oval 41"/>
            <p:cNvSpPr>
              <a:spLocks noChangeAspect="1" noChangeArrowheads="1"/>
            </p:cNvSpPr>
            <p:nvPr/>
          </p:nvSpPr>
          <p:spPr bwMode="auto">
            <a:xfrm>
              <a:off x="2544" y="260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Oval 42"/>
            <p:cNvSpPr>
              <a:spLocks noChangeAspect="1" noChangeArrowheads="1"/>
            </p:cNvSpPr>
            <p:nvPr/>
          </p:nvSpPr>
          <p:spPr bwMode="auto">
            <a:xfrm>
              <a:off x="2964" y="390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Oval 43"/>
            <p:cNvSpPr>
              <a:spLocks noChangeAspect="1" noChangeArrowheads="1"/>
            </p:cNvSpPr>
            <p:nvPr/>
          </p:nvSpPr>
          <p:spPr bwMode="auto">
            <a:xfrm>
              <a:off x="2496" y="32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Rectangle 44"/>
            <p:cNvSpPr>
              <a:spLocks noChangeAspect="1" noChangeArrowheads="1"/>
            </p:cNvSpPr>
            <p:nvPr/>
          </p:nvSpPr>
          <p:spPr bwMode="auto">
            <a:xfrm>
              <a:off x="1248" y="2352"/>
              <a:ext cx="220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Oval 45"/>
            <p:cNvSpPr>
              <a:spLocks noChangeAspect="1" noChangeArrowheads="1"/>
            </p:cNvSpPr>
            <p:nvPr/>
          </p:nvSpPr>
          <p:spPr bwMode="auto">
            <a:xfrm>
              <a:off x="3372" y="254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Oval 46"/>
            <p:cNvSpPr>
              <a:spLocks noChangeAspect="1" noChangeArrowheads="1"/>
            </p:cNvSpPr>
            <p:nvPr/>
          </p:nvSpPr>
          <p:spPr bwMode="auto">
            <a:xfrm>
              <a:off x="1140" y="327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Oval 47"/>
            <p:cNvSpPr>
              <a:spLocks noChangeAspect="1" noChangeArrowheads="1"/>
            </p:cNvSpPr>
            <p:nvPr/>
          </p:nvSpPr>
          <p:spPr bwMode="auto">
            <a:xfrm>
              <a:off x="1884" y="40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Oval 48"/>
            <p:cNvSpPr>
              <a:spLocks noChangeAspect="1" noChangeArrowheads="1"/>
            </p:cNvSpPr>
            <p:nvPr/>
          </p:nvSpPr>
          <p:spPr bwMode="auto">
            <a:xfrm>
              <a:off x="2028" y="225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49"/>
          <p:cNvGrpSpPr>
            <a:grpSpLocks noChangeAspect="1"/>
          </p:cNvGrpSpPr>
          <p:nvPr/>
        </p:nvGrpSpPr>
        <p:grpSpPr bwMode="auto">
          <a:xfrm>
            <a:off x="738188" y="4425950"/>
            <a:ext cx="1763712" cy="1419225"/>
            <a:chOff x="1392" y="1680"/>
            <a:chExt cx="2217" cy="1784"/>
          </a:xfrm>
        </p:grpSpPr>
        <p:sp>
          <p:nvSpPr>
            <p:cNvPr id="6200" name="Oval 50"/>
            <p:cNvSpPr>
              <a:spLocks noChangeAspect="1" noChangeArrowheads="1"/>
            </p:cNvSpPr>
            <p:nvPr/>
          </p:nvSpPr>
          <p:spPr bwMode="auto">
            <a:xfrm>
              <a:off x="1536" y="26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Oval 51"/>
            <p:cNvSpPr>
              <a:spLocks noChangeAspect="1" noChangeArrowheads="1"/>
            </p:cNvSpPr>
            <p:nvPr/>
          </p:nvSpPr>
          <p:spPr bwMode="auto">
            <a:xfrm>
              <a:off x="1536" y="31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Oval 52"/>
            <p:cNvSpPr>
              <a:spLocks noChangeAspect="1" noChangeArrowheads="1"/>
            </p:cNvSpPr>
            <p:nvPr/>
          </p:nvSpPr>
          <p:spPr bwMode="auto">
            <a:xfrm>
              <a:off x="2004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Oval 53"/>
            <p:cNvSpPr>
              <a:spLocks noChangeAspect="1" noChangeArrowheads="1"/>
            </p:cNvSpPr>
            <p:nvPr/>
          </p:nvSpPr>
          <p:spPr bwMode="auto">
            <a:xfrm>
              <a:off x="2004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Oval 54"/>
            <p:cNvSpPr>
              <a:spLocks noChangeAspect="1" noChangeArrowheads="1"/>
            </p:cNvSpPr>
            <p:nvPr/>
          </p:nvSpPr>
          <p:spPr bwMode="auto">
            <a:xfrm>
              <a:off x="2484" y="2652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Oval 55"/>
            <p:cNvSpPr>
              <a:spLocks noChangeAspect="1" noChangeArrowheads="1"/>
            </p:cNvSpPr>
            <p:nvPr/>
          </p:nvSpPr>
          <p:spPr bwMode="auto">
            <a:xfrm>
              <a:off x="2484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Oval 56"/>
            <p:cNvSpPr>
              <a:spLocks noChangeAspect="1" noChangeArrowheads="1"/>
            </p:cNvSpPr>
            <p:nvPr/>
          </p:nvSpPr>
          <p:spPr bwMode="auto">
            <a:xfrm>
              <a:off x="2928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Oval 57"/>
            <p:cNvSpPr>
              <a:spLocks noChangeAspect="1" noChangeArrowheads="1"/>
            </p:cNvSpPr>
            <p:nvPr/>
          </p:nvSpPr>
          <p:spPr bwMode="auto">
            <a:xfrm>
              <a:off x="2928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Oval 58"/>
            <p:cNvSpPr>
              <a:spLocks noChangeAspect="1" noChangeArrowheads="1"/>
            </p:cNvSpPr>
            <p:nvPr/>
          </p:nvSpPr>
          <p:spPr bwMode="auto">
            <a:xfrm>
              <a:off x="3396" y="26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Oval 59"/>
            <p:cNvSpPr>
              <a:spLocks noChangeAspect="1" noChangeArrowheads="1"/>
            </p:cNvSpPr>
            <p:nvPr/>
          </p:nvSpPr>
          <p:spPr bwMode="auto">
            <a:xfrm>
              <a:off x="3396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Oval 60"/>
            <p:cNvSpPr>
              <a:spLocks noChangeAspect="1" noChangeArrowheads="1"/>
            </p:cNvSpPr>
            <p:nvPr/>
          </p:nvSpPr>
          <p:spPr bwMode="auto">
            <a:xfrm>
              <a:off x="1548" y="17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Oval 61"/>
            <p:cNvSpPr>
              <a:spLocks noChangeAspect="1" noChangeArrowheads="1"/>
            </p:cNvSpPr>
            <p:nvPr/>
          </p:nvSpPr>
          <p:spPr bwMode="auto">
            <a:xfrm>
              <a:off x="1536" y="21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Oval 62"/>
            <p:cNvSpPr>
              <a:spLocks noChangeAspect="1" noChangeArrowheads="1"/>
            </p:cNvSpPr>
            <p:nvPr/>
          </p:nvSpPr>
          <p:spPr bwMode="auto">
            <a:xfrm>
              <a:off x="2016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Oval 63"/>
            <p:cNvSpPr>
              <a:spLocks noChangeAspect="1" noChangeArrowheads="1"/>
            </p:cNvSpPr>
            <p:nvPr/>
          </p:nvSpPr>
          <p:spPr bwMode="auto">
            <a:xfrm>
              <a:off x="2004" y="2208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Oval 64"/>
            <p:cNvSpPr>
              <a:spLocks noChangeAspect="1" noChangeArrowheads="1"/>
            </p:cNvSpPr>
            <p:nvPr/>
          </p:nvSpPr>
          <p:spPr bwMode="auto">
            <a:xfrm>
              <a:off x="2496" y="17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Oval 65"/>
            <p:cNvSpPr>
              <a:spLocks noChangeAspect="1" noChangeArrowheads="1"/>
            </p:cNvSpPr>
            <p:nvPr/>
          </p:nvSpPr>
          <p:spPr bwMode="auto">
            <a:xfrm>
              <a:off x="24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Oval 66"/>
            <p:cNvSpPr>
              <a:spLocks noChangeAspect="1" noChangeArrowheads="1"/>
            </p:cNvSpPr>
            <p:nvPr/>
          </p:nvSpPr>
          <p:spPr bwMode="auto">
            <a:xfrm>
              <a:off x="2928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Oval 67"/>
            <p:cNvSpPr>
              <a:spLocks noChangeAspect="1" noChangeArrowheads="1"/>
            </p:cNvSpPr>
            <p:nvPr/>
          </p:nvSpPr>
          <p:spPr bwMode="auto">
            <a:xfrm>
              <a:off x="2916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Oval 68"/>
            <p:cNvSpPr>
              <a:spLocks noChangeAspect="1" noChangeArrowheads="1"/>
            </p:cNvSpPr>
            <p:nvPr/>
          </p:nvSpPr>
          <p:spPr bwMode="auto">
            <a:xfrm>
              <a:off x="3396" y="1764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Oval 69"/>
            <p:cNvSpPr>
              <a:spLocks noChangeAspect="1" noChangeArrowheads="1"/>
            </p:cNvSpPr>
            <p:nvPr/>
          </p:nvSpPr>
          <p:spPr bwMode="auto">
            <a:xfrm>
              <a:off x="33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Rectangle 70"/>
            <p:cNvSpPr>
              <a:spLocks noChangeAspect="1" noChangeArrowheads="1"/>
            </p:cNvSpPr>
            <p:nvPr/>
          </p:nvSpPr>
          <p:spPr bwMode="auto">
            <a:xfrm>
              <a:off x="1392" y="1680"/>
              <a:ext cx="2217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71"/>
          <p:cNvGrpSpPr>
            <a:grpSpLocks noChangeAspect="1"/>
          </p:cNvGrpSpPr>
          <p:nvPr/>
        </p:nvGrpSpPr>
        <p:grpSpPr bwMode="auto">
          <a:xfrm>
            <a:off x="3595688" y="4387850"/>
            <a:ext cx="1763712" cy="1447800"/>
            <a:chOff x="1392" y="1644"/>
            <a:chExt cx="2217" cy="1820"/>
          </a:xfrm>
        </p:grpSpPr>
        <p:sp>
          <p:nvSpPr>
            <p:cNvPr id="6175" name="Oval 72"/>
            <p:cNvSpPr>
              <a:spLocks noChangeAspect="1" noChangeArrowheads="1"/>
            </p:cNvSpPr>
            <p:nvPr/>
          </p:nvSpPr>
          <p:spPr bwMode="auto">
            <a:xfrm>
              <a:off x="1536" y="26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Oval 73"/>
            <p:cNvSpPr>
              <a:spLocks noChangeAspect="1" noChangeArrowheads="1"/>
            </p:cNvSpPr>
            <p:nvPr/>
          </p:nvSpPr>
          <p:spPr bwMode="auto">
            <a:xfrm>
              <a:off x="1536" y="31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Oval 74"/>
            <p:cNvSpPr>
              <a:spLocks noChangeAspect="1" noChangeArrowheads="1"/>
            </p:cNvSpPr>
            <p:nvPr/>
          </p:nvSpPr>
          <p:spPr bwMode="auto">
            <a:xfrm>
              <a:off x="2004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75"/>
            <p:cNvSpPr>
              <a:spLocks noChangeAspect="1" noChangeArrowheads="1"/>
            </p:cNvSpPr>
            <p:nvPr/>
          </p:nvSpPr>
          <p:spPr bwMode="auto">
            <a:xfrm>
              <a:off x="2004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Oval 76"/>
            <p:cNvSpPr>
              <a:spLocks noChangeAspect="1" noChangeArrowheads="1"/>
            </p:cNvSpPr>
            <p:nvPr/>
          </p:nvSpPr>
          <p:spPr bwMode="auto">
            <a:xfrm>
              <a:off x="2484" y="26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Oval 77"/>
            <p:cNvSpPr>
              <a:spLocks noChangeAspect="1" noChangeArrowheads="1"/>
            </p:cNvSpPr>
            <p:nvPr/>
          </p:nvSpPr>
          <p:spPr bwMode="auto">
            <a:xfrm>
              <a:off x="2484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Oval 78"/>
            <p:cNvSpPr>
              <a:spLocks noChangeAspect="1" noChangeArrowheads="1"/>
            </p:cNvSpPr>
            <p:nvPr/>
          </p:nvSpPr>
          <p:spPr bwMode="auto">
            <a:xfrm>
              <a:off x="2928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Oval 79"/>
            <p:cNvSpPr>
              <a:spLocks noChangeAspect="1" noChangeArrowheads="1"/>
            </p:cNvSpPr>
            <p:nvPr/>
          </p:nvSpPr>
          <p:spPr bwMode="auto">
            <a:xfrm>
              <a:off x="2928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Oval 80"/>
            <p:cNvSpPr>
              <a:spLocks noChangeAspect="1" noChangeArrowheads="1"/>
            </p:cNvSpPr>
            <p:nvPr/>
          </p:nvSpPr>
          <p:spPr bwMode="auto">
            <a:xfrm>
              <a:off x="3396" y="26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Oval 81"/>
            <p:cNvSpPr>
              <a:spLocks noChangeAspect="1" noChangeArrowheads="1"/>
            </p:cNvSpPr>
            <p:nvPr/>
          </p:nvSpPr>
          <p:spPr bwMode="auto">
            <a:xfrm>
              <a:off x="3396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Oval 82"/>
            <p:cNvSpPr>
              <a:spLocks noChangeAspect="1" noChangeArrowheads="1"/>
            </p:cNvSpPr>
            <p:nvPr/>
          </p:nvSpPr>
          <p:spPr bwMode="auto">
            <a:xfrm>
              <a:off x="1548" y="17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83"/>
            <p:cNvSpPr>
              <a:spLocks noChangeAspect="1" noChangeArrowheads="1"/>
            </p:cNvSpPr>
            <p:nvPr/>
          </p:nvSpPr>
          <p:spPr bwMode="auto">
            <a:xfrm>
              <a:off x="1536" y="2196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Oval 84"/>
            <p:cNvSpPr>
              <a:spLocks noChangeAspect="1" noChangeArrowheads="1"/>
            </p:cNvSpPr>
            <p:nvPr/>
          </p:nvSpPr>
          <p:spPr bwMode="auto">
            <a:xfrm>
              <a:off x="2016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Oval 85"/>
            <p:cNvSpPr>
              <a:spLocks noChangeAspect="1" noChangeArrowheads="1"/>
            </p:cNvSpPr>
            <p:nvPr/>
          </p:nvSpPr>
          <p:spPr bwMode="auto">
            <a:xfrm>
              <a:off x="2004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Oval 86"/>
            <p:cNvSpPr>
              <a:spLocks noChangeAspect="1" noChangeArrowheads="1"/>
            </p:cNvSpPr>
            <p:nvPr/>
          </p:nvSpPr>
          <p:spPr bwMode="auto">
            <a:xfrm>
              <a:off x="2496" y="17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Oval 87"/>
            <p:cNvSpPr>
              <a:spLocks noChangeAspect="1" noChangeArrowheads="1"/>
            </p:cNvSpPr>
            <p:nvPr/>
          </p:nvSpPr>
          <p:spPr bwMode="auto">
            <a:xfrm>
              <a:off x="24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Oval 88"/>
            <p:cNvSpPr>
              <a:spLocks noChangeAspect="1" noChangeArrowheads="1"/>
            </p:cNvSpPr>
            <p:nvPr/>
          </p:nvSpPr>
          <p:spPr bwMode="auto">
            <a:xfrm>
              <a:off x="2928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Oval 89"/>
            <p:cNvSpPr>
              <a:spLocks noChangeAspect="1" noChangeArrowheads="1"/>
            </p:cNvSpPr>
            <p:nvPr/>
          </p:nvSpPr>
          <p:spPr bwMode="auto">
            <a:xfrm>
              <a:off x="2916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Oval 90"/>
            <p:cNvSpPr>
              <a:spLocks noChangeAspect="1" noChangeArrowheads="1"/>
            </p:cNvSpPr>
            <p:nvPr/>
          </p:nvSpPr>
          <p:spPr bwMode="auto">
            <a:xfrm>
              <a:off x="3396" y="17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Oval 91"/>
            <p:cNvSpPr>
              <a:spLocks noChangeAspect="1" noChangeArrowheads="1"/>
            </p:cNvSpPr>
            <p:nvPr/>
          </p:nvSpPr>
          <p:spPr bwMode="auto">
            <a:xfrm>
              <a:off x="33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Oval 92"/>
            <p:cNvSpPr>
              <a:spLocks noChangeAspect="1" noChangeArrowheads="1"/>
            </p:cNvSpPr>
            <p:nvPr/>
          </p:nvSpPr>
          <p:spPr bwMode="auto">
            <a:xfrm>
              <a:off x="2256" y="2448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Rectangle 93"/>
            <p:cNvSpPr>
              <a:spLocks noChangeAspect="1" noChangeArrowheads="1"/>
            </p:cNvSpPr>
            <p:nvPr/>
          </p:nvSpPr>
          <p:spPr bwMode="auto">
            <a:xfrm>
              <a:off x="1392" y="1680"/>
              <a:ext cx="2217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94"/>
            <p:cNvSpPr>
              <a:spLocks noChangeAspect="1" noChangeArrowheads="1"/>
            </p:cNvSpPr>
            <p:nvPr/>
          </p:nvSpPr>
          <p:spPr bwMode="auto">
            <a:xfrm>
              <a:off x="1776" y="2904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Oval 95"/>
            <p:cNvSpPr>
              <a:spLocks noChangeAspect="1" noChangeArrowheads="1"/>
            </p:cNvSpPr>
            <p:nvPr/>
          </p:nvSpPr>
          <p:spPr bwMode="auto">
            <a:xfrm>
              <a:off x="2712" y="2892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Oval 96"/>
            <p:cNvSpPr>
              <a:spLocks noChangeAspect="1" noChangeArrowheads="1"/>
            </p:cNvSpPr>
            <p:nvPr/>
          </p:nvSpPr>
          <p:spPr bwMode="auto">
            <a:xfrm>
              <a:off x="2292" y="1644"/>
              <a:ext cx="144" cy="144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3" name="Group 97"/>
          <p:cNvGrpSpPr>
            <a:grpSpLocks noChangeAspect="1"/>
          </p:cNvGrpSpPr>
          <p:nvPr/>
        </p:nvGrpSpPr>
        <p:grpSpPr bwMode="auto">
          <a:xfrm>
            <a:off x="6491288" y="4387850"/>
            <a:ext cx="1763712" cy="1419225"/>
            <a:chOff x="1392" y="1680"/>
            <a:chExt cx="2217" cy="1784"/>
          </a:xfrm>
        </p:grpSpPr>
        <p:sp>
          <p:nvSpPr>
            <p:cNvPr id="6157" name="Oval 98"/>
            <p:cNvSpPr>
              <a:spLocks noChangeAspect="1" noChangeArrowheads="1"/>
            </p:cNvSpPr>
            <p:nvPr/>
          </p:nvSpPr>
          <p:spPr bwMode="auto">
            <a:xfrm>
              <a:off x="1536" y="262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8" name="Oval 99"/>
            <p:cNvSpPr>
              <a:spLocks noChangeAspect="1" noChangeArrowheads="1"/>
            </p:cNvSpPr>
            <p:nvPr/>
          </p:nvSpPr>
          <p:spPr bwMode="auto">
            <a:xfrm>
              <a:off x="1536" y="31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9" name="Oval 100"/>
            <p:cNvSpPr>
              <a:spLocks noChangeAspect="1" noChangeArrowheads="1"/>
            </p:cNvSpPr>
            <p:nvPr/>
          </p:nvSpPr>
          <p:spPr bwMode="auto">
            <a:xfrm>
              <a:off x="2004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0" name="Oval 101"/>
            <p:cNvSpPr>
              <a:spLocks noChangeAspect="1" noChangeArrowheads="1"/>
            </p:cNvSpPr>
            <p:nvPr/>
          </p:nvSpPr>
          <p:spPr bwMode="auto">
            <a:xfrm>
              <a:off x="2004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1" name="Oval 102"/>
            <p:cNvSpPr>
              <a:spLocks noChangeAspect="1" noChangeArrowheads="1"/>
            </p:cNvSpPr>
            <p:nvPr/>
          </p:nvSpPr>
          <p:spPr bwMode="auto">
            <a:xfrm>
              <a:off x="2484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2" name="Oval 103"/>
            <p:cNvSpPr>
              <a:spLocks noChangeAspect="1" noChangeArrowheads="1"/>
            </p:cNvSpPr>
            <p:nvPr/>
          </p:nvSpPr>
          <p:spPr bwMode="auto">
            <a:xfrm>
              <a:off x="2928" y="26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3" name="Oval 104"/>
            <p:cNvSpPr>
              <a:spLocks noChangeAspect="1" noChangeArrowheads="1"/>
            </p:cNvSpPr>
            <p:nvPr/>
          </p:nvSpPr>
          <p:spPr bwMode="auto">
            <a:xfrm>
              <a:off x="2928" y="31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4" name="Oval 105"/>
            <p:cNvSpPr>
              <a:spLocks noChangeAspect="1" noChangeArrowheads="1"/>
            </p:cNvSpPr>
            <p:nvPr/>
          </p:nvSpPr>
          <p:spPr bwMode="auto">
            <a:xfrm>
              <a:off x="3396" y="26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5" name="Oval 106"/>
            <p:cNvSpPr>
              <a:spLocks noChangeAspect="1" noChangeArrowheads="1"/>
            </p:cNvSpPr>
            <p:nvPr/>
          </p:nvSpPr>
          <p:spPr bwMode="auto">
            <a:xfrm>
              <a:off x="3396" y="313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6" name="Oval 107"/>
            <p:cNvSpPr>
              <a:spLocks noChangeAspect="1" noChangeArrowheads="1"/>
            </p:cNvSpPr>
            <p:nvPr/>
          </p:nvSpPr>
          <p:spPr bwMode="auto">
            <a:xfrm>
              <a:off x="1548" y="174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7" name="Oval 108"/>
            <p:cNvSpPr>
              <a:spLocks noChangeAspect="1" noChangeArrowheads="1"/>
            </p:cNvSpPr>
            <p:nvPr/>
          </p:nvSpPr>
          <p:spPr bwMode="auto">
            <a:xfrm>
              <a:off x="2016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8" name="Oval 109"/>
            <p:cNvSpPr>
              <a:spLocks noChangeAspect="1" noChangeArrowheads="1"/>
            </p:cNvSpPr>
            <p:nvPr/>
          </p:nvSpPr>
          <p:spPr bwMode="auto">
            <a:xfrm>
              <a:off x="2004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69" name="Oval 110"/>
            <p:cNvSpPr>
              <a:spLocks noChangeAspect="1" noChangeArrowheads="1"/>
            </p:cNvSpPr>
            <p:nvPr/>
          </p:nvSpPr>
          <p:spPr bwMode="auto">
            <a:xfrm>
              <a:off x="2496" y="1764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Oval 111"/>
            <p:cNvSpPr>
              <a:spLocks noChangeAspect="1" noChangeArrowheads="1"/>
            </p:cNvSpPr>
            <p:nvPr/>
          </p:nvSpPr>
          <p:spPr bwMode="auto">
            <a:xfrm>
              <a:off x="24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1" name="Oval 112"/>
            <p:cNvSpPr>
              <a:spLocks noChangeAspect="1" noChangeArrowheads="1"/>
            </p:cNvSpPr>
            <p:nvPr/>
          </p:nvSpPr>
          <p:spPr bwMode="auto">
            <a:xfrm>
              <a:off x="2928" y="1752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2" name="Oval 113"/>
            <p:cNvSpPr>
              <a:spLocks noChangeAspect="1" noChangeArrowheads="1"/>
            </p:cNvSpPr>
            <p:nvPr/>
          </p:nvSpPr>
          <p:spPr bwMode="auto">
            <a:xfrm>
              <a:off x="2916" y="2208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3" name="Oval 114"/>
            <p:cNvSpPr>
              <a:spLocks noChangeAspect="1" noChangeArrowheads="1"/>
            </p:cNvSpPr>
            <p:nvPr/>
          </p:nvSpPr>
          <p:spPr bwMode="auto">
            <a:xfrm>
              <a:off x="3384" y="2220"/>
              <a:ext cx="192" cy="1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115"/>
            <p:cNvSpPr>
              <a:spLocks noChangeAspect="1" noChangeArrowheads="1"/>
            </p:cNvSpPr>
            <p:nvPr/>
          </p:nvSpPr>
          <p:spPr bwMode="auto">
            <a:xfrm>
              <a:off x="1392" y="1680"/>
              <a:ext cx="2217" cy="17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" name="Text Box 116"/>
          <p:cNvSpPr txBox="1">
            <a:spLocks noChangeArrowheads="1"/>
          </p:cNvSpPr>
          <p:nvPr/>
        </p:nvSpPr>
        <p:spPr bwMode="auto">
          <a:xfrm>
            <a:off x="566738" y="6037263"/>
            <a:ext cx="229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substitution</a:t>
            </a:r>
          </a:p>
        </p:txBody>
      </p:sp>
      <p:sp>
        <p:nvSpPr>
          <p:cNvPr id="6155" name="Text Box 117"/>
          <p:cNvSpPr txBox="1">
            <a:spLocks noChangeArrowheads="1"/>
          </p:cNvSpPr>
          <p:nvPr/>
        </p:nvSpPr>
        <p:spPr bwMode="auto">
          <a:xfrm>
            <a:off x="3606800" y="6030913"/>
            <a:ext cx="19716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interstitial</a:t>
            </a:r>
          </a:p>
        </p:txBody>
      </p:sp>
      <p:sp>
        <p:nvSpPr>
          <p:cNvPr id="6156" name="Text Box 118"/>
          <p:cNvSpPr txBox="1">
            <a:spLocks noChangeArrowheads="1"/>
          </p:cNvSpPr>
          <p:nvPr/>
        </p:nvSpPr>
        <p:spPr bwMode="auto">
          <a:xfrm>
            <a:off x="6545263" y="6010275"/>
            <a:ext cx="1768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vacancy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2895600"/>
          </a:xfrm>
        </p:spPr>
        <p:txBody>
          <a:bodyPr/>
          <a:lstStyle/>
          <a:p>
            <a:pPr eaLnBrk="1" hangingPunct="1"/>
            <a:r>
              <a:rPr lang="en-US" smtClean="0"/>
              <a:t>Goal: configurationally averaged spectral function of disordered systems from first principles</a:t>
            </a:r>
            <a:br>
              <a:rPr lang="en-US" smtClean="0"/>
            </a:br>
            <a:endParaRPr lang="en-US" sz="3600" smtClean="0"/>
          </a:p>
        </p:txBody>
      </p:sp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0" y="4967288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mean field vs super cell</a:t>
            </a:r>
          </a:p>
        </p:txBody>
      </p:sp>
      <p:grpSp>
        <p:nvGrpSpPr>
          <p:cNvPr id="7172" name="Group 36"/>
          <p:cNvGrpSpPr>
            <a:grpSpLocks/>
          </p:cNvGrpSpPr>
          <p:nvPr/>
        </p:nvGrpSpPr>
        <p:grpSpPr bwMode="auto">
          <a:xfrm>
            <a:off x="1828800" y="2819400"/>
            <a:ext cx="6934200" cy="1295400"/>
            <a:chOff x="1680" y="1728"/>
            <a:chExt cx="2736" cy="816"/>
          </a:xfrm>
        </p:grpSpPr>
        <p:sp>
          <p:nvSpPr>
            <p:cNvPr id="7173" name="Text Box 33"/>
            <p:cNvSpPr txBox="1">
              <a:spLocks noChangeArrowheads="1"/>
            </p:cNvSpPr>
            <p:nvPr/>
          </p:nvSpPr>
          <p:spPr bwMode="auto">
            <a:xfrm>
              <a:off x="1728" y="1728"/>
              <a:ext cx="2688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/>
                <a:t>&lt;A(k,w)</a:t>
              </a:r>
              <a:r>
                <a:rPr lang="en-US" sz="4400" baseline="-25000"/>
                <a:t> </a:t>
              </a:r>
              <a:r>
                <a:rPr lang="en-US" sz="4400"/>
                <a:t>&gt; =  </a:t>
              </a:r>
              <a:r>
                <a:rPr lang="en-US" sz="6000">
                  <a:latin typeface="Mathematica1" pitchFamily="2" charset="2"/>
                </a:rPr>
                <a:t>S</a:t>
              </a:r>
              <a:r>
                <a:rPr lang="en-US" sz="4400" baseline="-25000"/>
                <a:t>    </a:t>
              </a:r>
              <a:r>
                <a:rPr lang="en-US" sz="4400"/>
                <a:t>A(k,w)</a:t>
              </a:r>
              <a:r>
                <a:rPr lang="en-US" sz="4400" baseline="-25000"/>
                <a:t>i</a:t>
              </a:r>
              <a:endParaRPr lang="el-GR" sz="4400" baseline="-25000"/>
            </a:p>
          </p:txBody>
        </p:sp>
        <p:sp>
          <p:nvSpPr>
            <p:cNvPr id="7174" name="Text Box 34"/>
            <p:cNvSpPr txBox="1">
              <a:spLocks noChangeArrowheads="1"/>
            </p:cNvSpPr>
            <p:nvPr/>
          </p:nvSpPr>
          <p:spPr bwMode="auto">
            <a:xfrm>
              <a:off x="2832" y="2208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config i</a:t>
              </a:r>
            </a:p>
          </p:txBody>
        </p:sp>
        <p:sp>
          <p:nvSpPr>
            <p:cNvPr id="7175" name="Rectangle 35"/>
            <p:cNvSpPr>
              <a:spLocks noChangeArrowheads="1"/>
            </p:cNvSpPr>
            <p:nvPr/>
          </p:nvSpPr>
          <p:spPr bwMode="auto">
            <a:xfrm>
              <a:off x="1680" y="1776"/>
              <a:ext cx="2400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7850" y="-96838"/>
            <a:ext cx="8229600" cy="1143001"/>
          </a:xfrm>
        </p:spPr>
        <p:txBody>
          <a:bodyPr/>
          <a:lstStyle/>
          <a:p>
            <a:pPr eaLnBrk="1" hangingPunct="1"/>
            <a:r>
              <a:rPr lang="en-US" dirty="0" smtClean="0"/>
              <a:t>Mean Field</a:t>
            </a:r>
            <a:r>
              <a:rPr lang="en-US" baseline="30000" dirty="0" smtClean="0"/>
              <a:t>1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990600" y="1192213"/>
            <a:ext cx="6934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VCA: Virtual Crystal Approximation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990600" y="3848100"/>
            <a:ext cx="6934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CPA: Coherent Potential  Approximation</a:t>
            </a:r>
          </a:p>
        </p:txBody>
      </p:sp>
      <p:sp>
        <p:nvSpPr>
          <p:cNvPr id="8197" name="Text Box 27"/>
          <p:cNvSpPr txBox="1">
            <a:spLocks noChangeArrowheads="1"/>
          </p:cNvSpPr>
          <p:nvPr/>
        </p:nvSpPr>
        <p:spPr bwMode="auto">
          <a:xfrm>
            <a:off x="990600" y="28956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no scattering</a:t>
            </a:r>
          </a:p>
        </p:txBody>
      </p:sp>
      <p:sp>
        <p:nvSpPr>
          <p:cNvPr id="8198" name="Text Box 28"/>
          <p:cNvSpPr txBox="1">
            <a:spLocks noChangeArrowheads="1"/>
          </p:cNvSpPr>
          <p:nvPr/>
        </p:nvSpPr>
        <p:spPr bwMode="auto">
          <a:xfrm>
            <a:off x="2133600" y="5676900"/>
            <a:ext cx="50022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non-local physics missing</a:t>
            </a:r>
          </a:p>
        </p:txBody>
      </p:sp>
      <p:sp>
        <p:nvSpPr>
          <p:cNvPr id="8199" name="Text Box 30"/>
          <p:cNvSpPr txBox="1">
            <a:spLocks noChangeArrowheads="1"/>
          </p:cNvSpPr>
          <p:nvPr/>
        </p:nvSpPr>
        <p:spPr bwMode="auto">
          <a:xfrm>
            <a:off x="193675" y="6270625"/>
            <a:ext cx="8720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altLang="zh-TW">
                <a:ea typeface="新細明體" charset="-120"/>
              </a:rPr>
              <a:t>A. Gonis, “Green functions for ordered and disordered systems” (1992)</a:t>
            </a:r>
          </a:p>
        </p:txBody>
      </p:sp>
      <p:sp>
        <p:nvSpPr>
          <p:cNvPr id="8200" name="Rectangle 33"/>
          <p:cNvSpPr>
            <a:spLocks noChangeArrowheads="1"/>
          </p:cNvSpPr>
          <p:nvPr/>
        </p:nvSpPr>
        <p:spPr bwMode="auto">
          <a:xfrm>
            <a:off x="990600" y="3810000"/>
            <a:ext cx="70104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34"/>
          <p:cNvSpPr>
            <a:spLocks noChangeArrowheads="1"/>
          </p:cNvSpPr>
          <p:nvPr/>
        </p:nvSpPr>
        <p:spPr bwMode="auto">
          <a:xfrm>
            <a:off x="990600" y="1077913"/>
            <a:ext cx="7010400" cy="2381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Text Box 35"/>
          <p:cNvSpPr txBox="1">
            <a:spLocks noChangeArrowheads="1"/>
          </p:cNvSpPr>
          <p:nvPr/>
        </p:nvSpPr>
        <p:spPr bwMode="auto">
          <a:xfrm>
            <a:off x="663575" y="2093913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/>
              <a:t>V</a:t>
            </a:r>
            <a:r>
              <a:rPr lang="en-US" sz="2800" baseline="-25000"/>
              <a:t>virtual crystal    </a:t>
            </a:r>
            <a:r>
              <a:rPr lang="en-US" sz="2800"/>
              <a:t>=    (1-x)  V</a:t>
            </a:r>
            <a:r>
              <a:rPr lang="en-US" sz="2800" baseline="-25000"/>
              <a:t>A  </a:t>
            </a:r>
            <a:r>
              <a:rPr lang="en-US" sz="2800"/>
              <a:t>+  x V</a:t>
            </a:r>
            <a:r>
              <a:rPr lang="en-US" sz="2800" baseline="-25000"/>
              <a:t>B</a:t>
            </a:r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4524375"/>
            <a:ext cx="4533900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04800" y="-457200"/>
            <a:ext cx="9829800" cy="2590800"/>
          </a:xfrm>
        </p:spPr>
        <p:txBody>
          <a:bodyPr/>
          <a:lstStyle/>
          <a:p>
            <a:pPr eaLnBrk="1" hangingPunct="1"/>
            <a:r>
              <a:rPr lang="en-US" sz="3400" smtClean="0"/>
              <a:t>non-local physics 1: </a:t>
            </a:r>
            <a:br>
              <a:rPr lang="en-US" sz="3400" smtClean="0"/>
            </a:br>
            <a:r>
              <a:rPr lang="en-US" sz="3400" smtClean="0"/>
              <a:t>k-dependent self-energy </a:t>
            </a:r>
            <a:r>
              <a:rPr lang="en-US" sz="3400" smtClean="0">
                <a:latin typeface="Symbol" pitchFamily="18" charset="2"/>
              </a:rPr>
              <a:t>S</a:t>
            </a:r>
            <a:r>
              <a:rPr lang="en-US" sz="3400" smtClean="0"/>
              <a:t>(w,k)</a:t>
            </a:r>
          </a:p>
        </p:txBody>
      </p:sp>
      <p:grpSp>
        <p:nvGrpSpPr>
          <p:cNvPr id="9219" name="Group 25"/>
          <p:cNvGrpSpPr>
            <a:grpSpLocks/>
          </p:cNvGrpSpPr>
          <p:nvPr/>
        </p:nvGrpSpPr>
        <p:grpSpPr bwMode="auto">
          <a:xfrm>
            <a:off x="485775" y="1295400"/>
            <a:ext cx="8658225" cy="5638800"/>
            <a:chOff x="152400" y="578113"/>
            <a:chExt cx="8991600" cy="4079017"/>
          </a:xfrm>
        </p:grpSpPr>
        <p:grpSp>
          <p:nvGrpSpPr>
            <p:cNvPr id="9224" name="Group 508"/>
            <p:cNvGrpSpPr>
              <a:grpSpLocks/>
            </p:cNvGrpSpPr>
            <p:nvPr/>
          </p:nvGrpSpPr>
          <p:grpSpPr bwMode="auto">
            <a:xfrm>
              <a:off x="1298545" y="672904"/>
              <a:ext cx="5537200" cy="3188675"/>
              <a:chOff x="1143000" y="457200"/>
              <a:chExt cx="5537200" cy="3505200"/>
            </a:xfrm>
          </p:grpSpPr>
          <p:sp>
            <p:nvSpPr>
              <p:cNvPr id="9229" name="Line 29"/>
              <p:cNvSpPr>
                <a:spLocks noChangeShapeType="1"/>
              </p:cNvSpPr>
              <p:nvPr/>
            </p:nvSpPr>
            <p:spPr bwMode="auto">
              <a:xfrm flipH="1" flipV="1">
                <a:off x="4495801" y="2299588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Line 30"/>
              <p:cNvSpPr>
                <a:spLocks noChangeShapeType="1"/>
              </p:cNvSpPr>
              <p:nvPr/>
            </p:nvSpPr>
            <p:spPr bwMode="auto">
              <a:xfrm flipH="1" flipV="1">
                <a:off x="4409325" y="2299588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Line 31"/>
              <p:cNvSpPr>
                <a:spLocks noChangeShapeType="1"/>
              </p:cNvSpPr>
              <p:nvPr/>
            </p:nvSpPr>
            <p:spPr bwMode="auto">
              <a:xfrm flipH="1" flipV="1">
                <a:off x="4322848" y="2299588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Line 32"/>
              <p:cNvSpPr>
                <a:spLocks noChangeShapeType="1"/>
              </p:cNvSpPr>
              <p:nvPr/>
            </p:nvSpPr>
            <p:spPr bwMode="auto">
              <a:xfrm flipH="1" flipV="1">
                <a:off x="4236372" y="2275706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Line 33"/>
              <p:cNvSpPr>
                <a:spLocks noChangeShapeType="1"/>
              </p:cNvSpPr>
              <p:nvPr/>
            </p:nvSpPr>
            <p:spPr bwMode="auto">
              <a:xfrm flipH="1" flipV="1">
                <a:off x="4149896" y="2275706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Line 34"/>
              <p:cNvSpPr>
                <a:spLocks noChangeShapeType="1"/>
              </p:cNvSpPr>
              <p:nvPr/>
            </p:nvSpPr>
            <p:spPr bwMode="auto">
              <a:xfrm flipH="1" flipV="1">
                <a:off x="4063420" y="2275706"/>
                <a:ext cx="0" cy="6686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Line 35"/>
              <p:cNvSpPr>
                <a:spLocks noChangeShapeType="1"/>
              </p:cNvSpPr>
              <p:nvPr/>
            </p:nvSpPr>
            <p:spPr bwMode="auto">
              <a:xfrm flipH="1" flipV="1">
                <a:off x="3976944" y="2291627"/>
                <a:ext cx="0" cy="6288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6" name="Line 36"/>
              <p:cNvSpPr>
                <a:spLocks noChangeShapeType="1"/>
              </p:cNvSpPr>
              <p:nvPr/>
            </p:nvSpPr>
            <p:spPr bwMode="auto">
              <a:xfrm flipH="1" flipV="1">
                <a:off x="3890468" y="2291627"/>
                <a:ext cx="0" cy="6050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7" name="Line 37"/>
              <p:cNvSpPr>
                <a:spLocks noChangeShapeType="1"/>
              </p:cNvSpPr>
              <p:nvPr/>
            </p:nvSpPr>
            <p:spPr bwMode="auto">
              <a:xfrm flipH="1" flipV="1">
                <a:off x="3803991" y="2303569"/>
                <a:ext cx="0" cy="5453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8" name="Line 38"/>
              <p:cNvSpPr>
                <a:spLocks noChangeShapeType="1"/>
              </p:cNvSpPr>
              <p:nvPr/>
            </p:nvSpPr>
            <p:spPr bwMode="auto">
              <a:xfrm flipH="1" flipV="1">
                <a:off x="3717515" y="2291627"/>
                <a:ext cx="0" cy="4855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Line 39"/>
              <p:cNvSpPr>
                <a:spLocks noChangeShapeType="1"/>
              </p:cNvSpPr>
              <p:nvPr/>
            </p:nvSpPr>
            <p:spPr bwMode="auto">
              <a:xfrm flipH="1" flipV="1">
                <a:off x="3631038" y="2291627"/>
                <a:ext cx="0" cy="4378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0" name="Line 40"/>
              <p:cNvSpPr>
                <a:spLocks noChangeShapeType="1"/>
              </p:cNvSpPr>
              <p:nvPr/>
            </p:nvSpPr>
            <p:spPr bwMode="auto">
              <a:xfrm flipH="1" flipV="1">
                <a:off x="3544562" y="2275706"/>
                <a:ext cx="0" cy="40599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" name="Line 41"/>
              <p:cNvSpPr>
                <a:spLocks noChangeShapeType="1"/>
              </p:cNvSpPr>
              <p:nvPr/>
            </p:nvSpPr>
            <p:spPr bwMode="auto">
              <a:xfrm flipH="1" flipV="1">
                <a:off x="3458086" y="2287647"/>
                <a:ext cx="0" cy="346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2" name="Line 42"/>
              <p:cNvSpPr>
                <a:spLocks noChangeShapeType="1"/>
              </p:cNvSpPr>
              <p:nvPr/>
            </p:nvSpPr>
            <p:spPr bwMode="auto">
              <a:xfrm flipH="1" flipV="1">
                <a:off x="3371610" y="2275706"/>
                <a:ext cx="0" cy="262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" name="Line 43"/>
              <p:cNvSpPr>
                <a:spLocks noChangeShapeType="1"/>
              </p:cNvSpPr>
              <p:nvPr/>
            </p:nvSpPr>
            <p:spPr bwMode="auto">
              <a:xfrm flipH="1" flipV="1">
                <a:off x="3285134" y="2227942"/>
                <a:ext cx="0" cy="262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4" name="Line 44"/>
              <p:cNvSpPr>
                <a:spLocks noChangeShapeType="1"/>
              </p:cNvSpPr>
              <p:nvPr/>
            </p:nvSpPr>
            <p:spPr bwMode="auto">
              <a:xfrm flipH="1" flipV="1">
                <a:off x="3285134" y="2227942"/>
                <a:ext cx="0" cy="262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45"/>
              <p:cNvSpPr>
                <a:spLocks noChangeShapeType="1"/>
              </p:cNvSpPr>
              <p:nvPr/>
            </p:nvSpPr>
            <p:spPr bwMode="auto">
              <a:xfrm flipH="1" flipV="1">
                <a:off x="3198658" y="2128435"/>
                <a:ext cx="7207" cy="17513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46"/>
              <p:cNvSpPr>
                <a:spLocks noChangeShapeType="1"/>
              </p:cNvSpPr>
              <p:nvPr/>
            </p:nvSpPr>
            <p:spPr bwMode="auto">
              <a:xfrm flipH="1" flipV="1">
                <a:off x="3156320" y="2090390"/>
                <a:ext cx="5405" cy="119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Line 47"/>
              <p:cNvSpPr>
                <a:spLocks noChangeShapeType="1"/>
              </p:cNvSpPr>
              <p:nvPr/>
            </p:nvSpPr>
            <p:spPr bwMode="auto">
              <a:xfrm flipH="1" flipV="1">
                <a:off x="3114675" y="1957388"/>
                <a:ext cx="2909" cy="1762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8" name="Line 48"/>
              <p:cNvSpPr>
                <a:spLocks noChangeShapeType="1"/>
              </p:cNvSpPr>
              <p:nvPr/>
            </p:nvSpPr>
            <p:spPr bwMode="auto">
              <a:xfrm flipH="1" flipV="1">
                <a:off x="3064181" y="1893388"/>
                <a:ext cx="5405" cy="119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49"/>
              <p:cNvSpPr>
                <a:spLocks noChangeShapeType="1"/>
              </p:cNvSpPr>
              <p:nvPr/>
            </p:nvSpPr>
            <p:spPr bwMode="auto">
              <a:xfrm flipH="1" flipV="1">
                <a:off x="3015538" y="1793097"/>
                <a:ext cx="5405" cy="119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50"/>
              <p:cNvSpPr>
                <a:spLocks noChangeShapeType="1"/>
              </p:cNvSpPr>
              <p:nvPr/>
            </p:nvSpPr>
            <p:spPr bwMode="auto">
              <a:xfrm flipH="1" flipV="1">
                <a:off x="2976161" y="1697570"/>
                <a:ext cx="7207" cy="167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51"/>
              <p:cNvSpPr>
                <a:spLocks noChangeShapeType="1"/>
              </p:cNvSpPr>
              <p:nvPr/>
            </p:nvSpPr>
            <p:spPr bwMode="auto">
              <a:xfrm flipH="1" flipV="1">
                <a:off x="2932023" y="1583130"/>
                <a:ext cx="6440" cy="2456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52"/>
              <p:cNvSpPr>
                <a:spLocks noChangeShapeType="1"/>
              </p:cNvSpPr>
              <p:nvPr/>
            </p:nvSpPr>
            <p:spPr bwMode="auto">
              <a:xfrm flipH="1" flipV="1">
                <a:off x="2891370" y="1547951"/>
                <a:ext cx="4230" cy="280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53"/>
              <p:cNvSpPr>
                <a:spLocks noChangeShapeType="1"/>
              </p:cNvSpPr>
              <p:nvPr/>
            </p:nvSpPr>
            <p:spPr bwMode="auto">
              <a:xfrm flipH="1" flipV="1">
                <a:off x="2842992" y="1533523"/>
                <a:ext cx="9746" cy="26670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1142650" y="457777"/>
                <a:ext cx="5537731" cy="3504327"/>
              </a:xfrm>
              <a:custGeom>
                <a:avLst/>
                <a:gdLst>
                  <a:gd name="connsiteX0" fmla="*/ 0 w 4203700"/>
                  <a:gd name="connsiteY0" fmla="*/ 3124200 h 3124200"/>
                  <a:gd name="connsiteX1" fmla="*/ 609600 w 4203700"/>
                  <a:gd name="connsiteY1" fmla="*/ 1346200 h 3124200"/>
                  <a:gd name="connsiteX2" fmla="*/ 1282700 w 4203700"/>
                  <a:gd name="connsiteY2" fmla="*/ 1079500 h 3124200"/>
                  <a:gd name="connsiteX3" fmla="*/ 1689100 w 4203700"/>
                  <a:gd name="connsiteY3" fmla="*/ 1765300 h 3124200"/>
                  <a:gd name="connsiteX4" fmla="*/ 2260600 w 4203700"/>
                  <a:gd name="connsiteY4" fmla="*/ 1892300 h 3124200"/>
                  <a:gd name="connsiteX5" fmla="*/ 3175000 w 4203700"/>
                  <a:gd name="connsiteY5" fmla="*/ 1739900 h 3124200"/>
                  <a:gd name="connsiteX6" fmla="*/ 3949700 w 4203700"/>
                  <a:gd name="connsiteY6" fmla="*/ 863600 h 3124200"/>
                  <a:gd name="connsiteX7" fmla="*/ 4203700 w 4203700"/>
                  <a:gd name="connsiteY7" fmla="*/ 0 h 312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03700" h="3124200">
                    <a:moveTo>
                      <a:pt x="0" y="3124200"/>
                    </a:moveTo>
                    <a:cubicBezTo>
                      <a:pt x="197908" y="2405591"/>
                      <a:pt x="395817" y="1686983"/>
                      <a:pt x="609600" y="1346200"/>
                    </a:cubicBezTo>
                    <a:cubicBezTo>
                      <a:pt x="823383" y="1005417"/>
                      <a:pt x="1102783" y="1009650"/>
                      <a:pt x="1282700" y="1079500"/>
                    </a:cubicBezTo>
                    <a:cubicBezTo>
                      <a:pt x="1462617" y="1149350"/>
                      <a:pt x="1526117" y="1629833"/>
                      <a:pt x="1689100" y="1765300"/>
                    </a:cubicBezTo>
                    <a:cubicBezTo>
                      <a:pt x="1852083" y="1900767"/>
                      <a:pt x="2012950" y="1896533"/>
                      <a:pt x="2260600" y="1892300"/>
                    </a:cubicBezTo>
                    <a:cubicBezTo>
                      <a:pt x="2508250" y="1888067"/>
                      <a:pt x="2893483" y="1911350"/>
                      <a:pt x="3175000" y="1739900"/>
                    </a:cubicBezTo>
                    <a:cubicBezTo>
                      <a:pt x="3456517" y="1568450"/>
                      <a:pt x="3778250" y="1153583"/>
                      <a:pt x="3949700" y="863600"/>
                    </a:cubicBezTo>
                    <a:cubicBezTo>
                      <a:pt x="4121150" y="573617"/>
                      <a:pt x="4162425" y="286808"/>
                      <a:pt x="4203700" y="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255" name="Line 29"/>
              <p:cNvSpPr>
                <a:spLocks noChangeShapeType="1"/>
              </p:cNvSpPr>
              <p:nvPr/>
            </p:nvSpPr>
            <p:spPr bwMode="auto">
              <a:xfrm flipV="1">
                <a:off x="4588404" y="2292411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6" name="Line 30"/>
              <p:cNvSpPr>
                <a:spLocks noChangeShapeType="1"/>
              </p:cNvSpPr>
              <p:nvPr/>
            </p:nvSpPr>
            <p:spPr bwMode="auto">
              <a:xfrm flipV="1">
                <a:off x="4667358" y="2292411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7" name="Line 31"/>
              <p:cNvSpPr>
                <a:spLocks noChangeShapeType="1"/>
              </p:cNvSpPr>
              <p:nvPr/>
            </p:nvSpPr>
            <p:spPr bwMode="auto">
              <a:xfrm flipV="1">
                <a:off x="4746313" y="2292411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8" name="Line 32"/>
              <p:cNvSpPr>
                <a:spLocks noChangeShapeType="1"/>
              </p:cNvSpPr>
              <p:nvPr/>
            </p:nvSpPr>
            <p:spPr bwMode="auto">
              <a:xfrm flipV="1">
                <a:off x="4825267" y="2268776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Line 33"/>
              <p:cNvSpPr>
                <a:spLocks noChangeShapeType="1"/>
              </p:cNvSpPr>
              <p:nvPr/>
            </p:nvSpPr>
            <p:spPr bwMode="auto">
              <a:xfrm flipV="1">
                <a:off x="4904221" y="2268776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0" name="Line 34"/>
              <p:cNvSpPr>
                <a:spLocks noChangeShapeType="1"/>
              </p:cNvSpPr>
              <p:nvPr/>
            </p:nvSpPr>
            <p:spPr bwMode="auto">
              <a:xfrm flipV="1">
                <a:off x="4983176" y="2268776"/>
                <a:ext cx="0" cy="6618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1" name="Line 35"/>
              <p:cNvSpPr>
                <a:spLocks noChangeShapeType="1"/>
              </p:cNvSpPr>
              <p:nvPr/>
            </p:nvSpPr>
            <p:spPr bwMode="auto">
              <a:xfrm flipV="1">
                <a:off x="5062130" y="2284533"/>
                <a:ext cx="0" cy="6224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2" name="Line 36"/>
              <p:cNvSpPr>
                <a:spLocks noChangeShapeType="1"/>
              </p:cNvSpPr>
              <p:nvPr/>
            </p:nvSpPr>
            <p:spPr bwMode="auto">
              <a:xfrm flipV="1">
                <a:off x="5141085" y="2284533"/>
                <a:ext cx="0" cy="5987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3" name="Line 37"/>
              <p:cNvSpPr>
                <a:spLocks noChangeShapeType="1"/>
              </p:cNvSpPr>
              <p:nvPr/>
            </p:nvSpPr>
            <p:spPr bwMode="auto">
              <a:xfrm flipV="1">
                <a:off x="5220039" y="2296352"/>
                <a:ext cx="0" cy="53968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4" name="Line 38"/>
              <p:cNvSpPr>
                <a:spLocks noChangeShapeType="1"/>
              </p:cNvSpPr>
              <p:nvPr/>
            </p:nvSpPr>
            <p:spPr bwMode="auto">
              <a:xfrm flipV="1">
                <a:off x="5298994" y="2284533"/>
                <a:ext cx="0" cy="480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39"/>
              <p:cNvSpPr>
                <a:spLocks noChangeShapeType="1"/>
              </p:cNvSpPr>
              <p:nvPr/>
            </p:nvSpPr>
            <p:spPr bwMode="auto">
              <a:xfrm flipV="1">
                <a:off x="5377948" y="2284533"/>
                <a:ext cx="0" cy="4333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40"/>
              <p:cNvSpPr>
                <a:spLocks noChangeShapeType="1"/>
              </p:cNvSpPr>
              <p:nvPr/>
            </p:nvSpPr>
            <p:spPr bwMode="auto">
              <a:xfrm flipV="1">
                <a:off x="5456903" y="2268776"/>
                <a:ext cx="0" cy="40181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41"/>
              <p:cNvSpPr>
                <a:spLocks noChangeShapeType="1"/>
              </p:cNvSpPr>
              <p:nvPr/>
            </p:nvSpPr>
            <p:spPr bwMode="auto">
              <a:xfrm flipV="1">
                <a:off x="5535857" y="2171881"/>
                <a:ext cx="0" cy="3427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42"/>
              <p:cNvSpPr>
                <a:spLocks noChangeShapeType="1"/>
              </p:cNvSpPr>
              <p:nvPr/>
            </p:nvSpPr>
            <p:spPr bwMode="auto">
              <a:xfrm flipV="1">
                <a:off x="5614812" y="2085885"/>
                <a:ext cx="0" cy="2599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H="1" flipV="1">
                <a:off x="2786062" y="1490661"/>
                <a:ext cx="9525" cy="3095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3"/>
              <p:cNvSpPr>
                <a:spLocks noChangeShapeType="1"/>
              </p:cNvSpPr>
              <p:nvPr/>
            </p:nvSpPr>
            <p:spPr bwMode="auto">
              <a:xfrm flipH="1" flipV="1">
                <a:off x="2738437" y="1447800"/>
                <a:ext cx="4761" cy="380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3"/>
              <p:cNvSpPr>
                <a:spLocks noChangeShapeType="1"/>
              </p:cNvSpPr>
              <p:nvPr/>
            </p:nvSpPr>
            <p:spPr bwMode="auto">
              <a:xfrm flipH="1" flipV="1">
                <a:off x="2676524" y="1414463"/>
                <a:ext cx="0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3"/>
              <p:cNvSpPr>
                <a:spLocks noChangeShapeType="1"/>
              </p:cNvSpPr>
              <p:nvPr/>
            </p:nvSpPr>
            <p:spPr bwMode="auto">
              <a:xfrm flipH="1" flipV="1">
                <a:off x="2614612" y="1414463"/>
                <a:ext cx="4762" cy="414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3"/>
              <p:cNvSpPr>
                <a:spLocks noChangeShapeType="1"/>
              </p:cNvSpPr>
              <p:nvPr/>
            </p:nvSpPr>
            <p:spPr bwMode="auto">
              <a:xfrm flipV="1">
                <a:off x="2552698" y="1395412"/>
                <a:ext cx="1" cy="423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3"/>
              <p:cNvSpPr>
                <a:spLocks noChangeShapeType="1"/>
              </p:cNvSpPr>
              <p:nvPr/>
            </p:nvSpPr>
            <p:spPr bwMode="auto">
              <a:xfrm flipV="1">
                <a:off x="2500312" y="1390650"/>
                <a:ext cx="1" cy="423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3"/>
              <p:cNvSpPr>
                <a:spLocks noChangeShapeType="1"/>
              </p:cNvSpPr>
              <p:nvPr/>
            </p:nvSpPr>
            <p:spPr bwMode="auto">
              <a:xfrm flipH="1" flipV="1">
                <a:off x="2438401" y="1404938"/>
                <a:ext cx="9524" cy="3857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53"/>
              <p:cNvSpPr>
                <a:spLocks noChangeShapeType="1"/>
              </p:cNvSpPr>
              <p:nvPr/>
            </p:nvSpPr>
            <p:spPr bwMode="auto">
              <a:xfrm flipH="1" flipV="1">
                <a:off x="2395537" y="1438274"/>
                <a:ext cx="9523" cy="3381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53"/>
              <p:cNvSpPr>
                <a:spLocks noChangeShapeType="1"/>
              </p:cNvSpPr>
              <p:nvPr/>
            </p:nvSpPr>
            <p:spPr bwMode="auto">
              <a:xfrm flipH="1" flipV="1">
                <a:off x="2352674" y="1466850"/>
                <a:ext cx="4763" cy="2857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53"/>
              <p:cNvSpPr>
                <a:spLocks noChangeShapeType="1"/>
              </p:cNvSpPr>
              <p:nvPr/>
            </p:nvSpPr>
            <p:spPr bwMode="auto">
              <a:xfrm flipH="1" flipV="1">
                <a:off x="2305049" y="1500187"/>
                <a:ext cx="4763" cy="2381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53"/>
              <p:cNvSpPr>
                <a:spLocks noChangeShapeType="1"/>
              </p:cNvSpPr>
              <p:nvPr/>
            </p:nvSpPr>
            <p:spPr bwMode="auto">
              <a:xfrm flipV="1">
                <a:off x="2262188" y="1538288"/>
                <a:ext cx="4762" cy="2190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53"/>
              <p:cNvSpPr>
                <a:spLocks noChangeShapeType="1"/>
              </p:cNvSpPr>
              <p:nvPr/>
            </p:nvSpPr>
            <p:spPr bwMode="auto">
              <a:xfrm flipH="1" flipV="1">
                <a:off x="2176463" y="1671638"/>
                <a:ext cx="4762" cy="1381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53"/>
              <p:cNvSpPr>
                <a:spLocks noChangeShapeType="1"/>
              </p:cNvSpPr>
              <p:nvPr/>
            </p:nvSpPr>
            <p:spPr bwMode="auto">
              <a:xfrm flipV="1">
                <a:off x="2224087" y="1581150"/>
                <a:ext cx="9525" cy="2095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53"/>
              <p:cNvSpPr>
                <a:spLocks noChangeShapeType="1"/>
              </p:cNvSpPr>
              <p:nvPr/>
            </p:nvSpPr>
            <p:spPr bwMode="auto">
              <a:xfrm flipV="1">
                <a:off x="2119313" y="1728788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53"/>
              <p:cNvSpPr>
                <a:spLocks noChangeShapeType="1"/>
              </p:cNvSpPr>
              <p:nvPr/>
            </p:nvSpPr>
            <p:spPr bwMode="auto">
              <a:xfrm flipV="1">
                <a:off x="2071688" y="1790701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53"/>
              <p:cNvSpPr>
                <a:spLocks noChangeShapeType="1"/>
              </p:cNvSpPr>
              <p:nvPr/>
            </p:nvSpPr>
            <p:spPr bwMode="auto">
              <a:xfrm flipV="1">
                <a:off x="2019300" y="1819276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53"/>
              <p:cNvSpPr>
                <a:spLocks noChangeShapeType="1"/>
              </p:cNvSpPr>
              <p:nvPr/>
            </p:nvSpPr>
            <p:spPr bwMode="auto">
              <a:xfrm flipV="1">
                <a:off x="1976438" y="1871664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53"/>
              <p:cNvSpPr>
                <a:spLocks noChangeShapeType="1"/>
              </p:cNvSpPr>
              <p:nvPr/>
            </p:nvSpPr>
            <p:spPr bwMode="auto">
              <a:xfrm flipV="1">
                <a:off x="1933575" y="1928814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53"/>
              <p:cNvSpPr>
                <a:spLocks noChangeShapeType="1"/>
              </p:cNvSpPr>
              <p:nvPr/>
            </p:nvSpPr>
            <p:spPr bwMode="auto">
              <a:xfrm flipV="1">
                <a:off x="1866900" y="2024064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53"/>
              <p:cNvSpPr>
                <a:spLocks noChangeShapeType="1"/>
              </p:cNvSpPr>
              <p:nvPr/>
            </p:nvSpPr>
            <p:spPr bwMode="auto">
              <a:xfrm flipV="1">
                <a:off x="1814512" y="2119314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53"/>
              <p:cNvSpPr>
                <a:spLocks noChangeShapeType="1"/>
              </p:cNvSpPr>
              <p:nvPr/>
            </p:nvSpPr>
            <p:spPr bwMode="auto">
              <a:xfrm flipV="1">
                <a:off x="1757362" y="2219327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53"/>
              <p:cNvSpPr>
                <a:spLocks noChangeShapeType="1"/>
              </p:cNvSpPr>
              <p:nvPr/>
            </p:nvSpPr>
            <p:spPr bwMode="auto">
              <a:xfrm flipV="1">
                <a:off x="1709737" y="2347914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53"/>
              <p:cNvSpPr>
                <a:spLocks noChangeShapeType="1"/>
              </p:cNvSpPr>
              <p:nvPr/>
            </p:nvSpPr>
            <p:spPr bwMode="auto">
              <a:xfrm flipV="1">
                <a:off x="1657350" y="2452689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53"/>
              <p:cNvSpPr>
                <a:spLocks noChangeShapeType="1"/>
              </p:cNvSpPr>
              <p:nvPr/>
            </p:nvSpPr>
            <p:spPr bwMode="auto">
              <a:xfrm flipV="1">
                <a:off x="1604963" y="2562227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53"/>
              <p:cNvSpPr>
                <a:spLocks noChangeShapeType="1"/>
              </p:cNvSpPr>
              <p:nvPr/>
            </p:nvSpPr>
            <p:spPr bwMode="auto">
              <a:xfrm flipV="1">
                <a:off x="1571626" y="2676527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53"/>
              <p:cNvSpPr>
                <a:spLocks noChangeShapeType="1"/>
              </p:cNvSpPr>
              <p:nvPr/>
            </p:nvSpPr>
            <p:spPr bwMode="auto">
              <a:xfrm flipV="1">
                <a:off x="1524001" y="2767015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53"/>
              <p:cNvSpPr>
                <a:spLocks noChangeShapeType="1"/>
              </p:cNvSpPr>
              <p:nvPr/>
            </p:nvSpPr>
            <p:spPr bwMode="auto">
              <a:xfrm flipV="1">
                <a:off x="1476376" y="2886078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53"/>
              <p:cNvSpPr>
                <a:spLocks noChangeShapeType="1"/>
              </p:cNvSpPr>
              <p:nvPr/>
            </p:nvSpPr>
            <p:spPr bwMode="auto">
              <a:xfrm flipV="1">
                <a:off x="1438276" y="3000378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53"/>
              <p:cNvSpPr>
                <a:spLocks noChangeShapeType="1"/>
              </p:cNvSpPr>
              <p:nvPr/>
            </p:nvSpPr>
            <p:spPr bwMode="auto">
              <a:xfrm flipV="1">
                <a:off x="1404938" y="3124203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53"/>
              <p:cNvSpPr>
                <a:spLocks noChangeShapeType="1"/>
              </p:cNvSpPr>
              <p:nvPr/>
            </p:nvSpPr>
            <p:spPr bwMode="auto">
              <a:xfrm flipV="1">
                <a:off x="1362075" y="3228978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53"/>
              <p:cNvSpPr>
                <a:spLocks noChangeShapeType="1"/>
              </p:cNvSpPr>
              <p:nvPr/>
            </p:nvSpPr>
            <p:spPr bwMode="auto">
              <a:xfrm flipV="1">
                <a:off x="1319213" y="3343278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53"/>
              <p:cNvSpPr>
                <a:spLocks noChangeShapeType="1"/>
              </p:cNvSpPr>
              <p:nvPr/>
            </p:nvSpPr>
            <p:spPr bwMode="auto">
              <a:xfrm flipV="1">
                <a:off x="1281113" y="3452816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53"/>
              <p:cNvSpPr>
                <a:spLocks noChangeShapeType="1"/>
              </p:cNvSpPr>
              <p:nvPr/>
            </p:nvSpPr>
            <p:spPr bwMode="auto">
              <a:xfrm flipV="1">
                <a:off x="1252538" y="3557591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53"/>
              <p:cNvSpPr>
                <a:spLocks noChangeShapeType="1"/>
              </p:cNvSpPr>
              <p:nvPr/>
            </p:nvSpPr>
            <p:spPr bwMode="auto">
              <a:xfrm flipV="1">
                <a:off x="1219200" y="3652841"/>
                <a:ext cx="4762" cy="109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42"/>
              <p:cNvSpPr>
                <a:spLocks noChangeShapeType="1"/>
              </p:cNvSpPr>
              <p:nvPr/>
            </p:nvSpPr>
            <p:spPr bwMode="auto">
              <a:xfrm flipV="1">
                <a:off x="5681487" y="2062162"/>
                <a:ext cx="176" cy="2408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42"/>
              <p:cNvSpPr>
                <a:spLocks noChangeShapeType="1"/>
              </p:cNvSpPr>
              <p:nvPr/>
            </p:nvSpPr>
            <p:spPr bwMode="auto">
              <a:xfrm flipV="1">
                <a:off x="5743400" y="2009774"/>
                <a:ext cx="176" cy="24085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42"/>
              <p:cNvSpPr>
                <a:spLocks noChangeShapeType="1"/>
              </p:cNvSpPr>
              <p:nvPr/>
            </p:nvSpPr>
            <p:spPr bwMode="auto">
              <a:xfrm flipH="1" flipV="1">
                <a:off x="5810250" y="1995487"/>
                <a:ext cx="4763" cy="176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42"/>
              <p:cNvSpPr>
                <a:spLocks noChangeShapeType="1"/>
              </p:cNvSpPr>
              <p:nvPr/>
            </p:nvSpPr>
            <p:spPr bwMode="auto">
              <a:xfrm flipH="1" flipV="1">
                <a:off x="5876924" y="1905000"/>
                <a:ext cx="0" cy="1428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42"/>
              <p:cNvSpPr>
                <a:spLocks noChangeShapeType="1"/>
              </p:cNvSpPr>
              <p:nvPr/>
            </p:nvSpPr>
            <p:spPr bwMode="auto">
              <a:xfrm flipV="1">
                <a:off x="5934073" y="1881187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42"/>
              <p:cNvSpPr>
                <a:spLocks noChangeShapeType="1"/>
              </p:cNvSpPr>
              <p:nvPr/>
            </p:nvSpPr>
            <p:spPr bwMode="auto">
              <a:xfrm flipV="1">
                <a:off x="5995986" y="1804987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42"/>
              <p:cNvSpPr>
                <a:spLocks noChangeShapeType="1"/>
              </p:cNvSpPr>
              <p:nvPr/>
            </p:nvSpPr>
            <p:spPr bwMode="auto">
              <a:xfrm flipV="1">
                <a:off x="6057898" y="173831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42"/>
              <p:cNvSpPr>
                <a:spLocks noChangeShapeType="1"/>
              </p:cNvSpPr>
              <p:nvPr/>
            </p:nvSpPr>
            <p:spPr bwMode="auto">
              <a:xfrm flipV="1">
                <a:off x="6100761" y="1671637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42"/>
              <p:cNvSpPr>
                <a:spLocks noChangeShapeType="1"/>
              </p:cNvSpPr>
              <p:nvPr/>
            </p:nvSpPr>
            <p:spPr bwMode="auto">
              <a:xfrm flipV="1">
                <a:off x="6153149" y="1628774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42"/>
              <p:cNvSpPr>
                <a:spLocks noChangeShapeType="1"/>
              </p:cNvSpPr>
              <p:nvPr/>
            </p:nvSpPr>
            <p:spPr bwMode="auto">
              <a:xfrm flipV="1">
                <a:off x="6205537" y="156686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42"/>
              <p:cNvSpPr>
                <a:spLocks noChangeShapeType="1"/>
              </p:cNvSpPr>
              <p:nvPr/>
            </p:nvSpPr>
            <p:spPr bwMode="auto">
              <a:xfrm flipV="1">
                <a:off x="6257925" y="1500187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42"/>
              <p:cNvSpPr>
                <a:spLocks noChangeShapeType="1"/>
              </p:cNvSpPr>
              <p:nvPr/>
            </p:nvSpPr>
            <p:spPr bwMode="auto">
              <a:xfrm flipV="1">
                <a:off x="6319838" y="141446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42"/>
              <p:cNvSpPr>
                <a:spLocks noChangeShapeType="1"/>
              </p:cNvSpPr>
              <p:nvPr/>
            </p:nvSpPr>
            <p:spPr bwMode="auto">
              <a:xfrm flipV="1">
                <a:off x="6376988" y="133826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42"/>
              <p:cNvSpPr>
                <a:spLocks noChangeShapeType="1"/>
              </p:cNvSpPr>
              <p:nvPr/>
            </p:nvSpPr>
            <p:spPr bwMode="auto">
              <a:xfrm flipV="1">
                <a:off x="6424613" y="124301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42"/>
              <p:cNvSpPr>
                <a:spLocks noChangeShapeType="1"/>
              </p:cNvSpPr>
              <p:nvPr/>
            </p:nvSpPr>
            <p:spPr bwMode="auto">
              <a:xfrm flipV="1">
                <a:off x="6472238" y="1166812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42"/>
              <p:cNvSpPr>
                <a:spLocks noChangeShapeType="1"/>
              </p:cNvSpPr>
              <p:nvPr/>
            </p:nvSpPr>
            <p:spPr bwMode="auto">
              <a:xfrm flipV="1">
                <a:off x="6515100" y="1085849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42"/>
              <p:cNvSpPr>
                <a:spLocks noChangeShapeType="1"/>
              </p:cNvSpPr>
              <p:nvPr/>
            </p:nvSpPr>
            <p:spPr bwMode="auto">
              <a:xfrm flipV="1">
                <a:off x="6553200" y="971549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42"/>
              <p:cNvSpPr>
                <a:spLocks noChangeShapeType="1"/>
              </p:cNvSpPr>
              <p:nvPr/>
            </p:nvSpPr>
            <p:spPr bwMode="auto">
              <a:xfrm flipV="1">
                <a:off x="6586537" y="876299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Line 42"/>
              <p:cNvSpPr>
                <a:spLocks noChangeShapeType="1"/>
              </p:cNvSpPr>
              <p:nvPr/>
            </p:nvSpPr>
            <p:spPr bwMode="auto">
              <a:xfrm flipV="1">
                <a:off x="6615112" y="742949"/>
                <a:ext cx="1" cy="114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 rot="5400000">
              <a:off x="-844575" y="2321916"/>
              <a:ext cx="348760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731068" y="3886573"/>
              <a:ext cx="7956264" cy="2411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2400" y="1287807"/>
              <a:ext cx="1295819" cy="6683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5400" dirty="0">
                  <a:latin typeface="+mn-lt"/>
                </a:rPr>
                <a:t>w</a:t>
              </a:r>
            </a:p>
          </p:txBody>
        </p:sp>
        <p:sp>
          <p:nvSpPr>
            <p:cNvPr id="9228" name="TextBox 30"/>
            <p:cNvSpPr txBox="1">
              <a:spLocks noChangeArrowheads="1"/>
            </p:cNvSpPr>
            <p:nvPr/>
          </p:nvSpPr>
          <p:spPr bwMode="auto">
            <a:xfrm>
              <a:off x="7772400" y="3733800"/>
              <a:ext cx="13716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5400" dirty="0"/>
                <a:t>k</a:t>
              </a:r>
            </a:p>
          </p:txBody>
        </p:sp>
      </p:grpSp>
      <p:cxnSp>
        <p:nvCxnSpPr>
          <p:cNvPr id="126" name="Straight Arrow Connector 125"/>
          <p:cNvCxnSpPr/>
          <p:nvPr/>
        </p:nvCxnSpPr>
        <p:spPr>
          <a:xfrm rot="5400000">
            <a:off x="914400" y="2667000"/>
            <a:ext cx="2362200" cy="228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 rot="16200000" flipH="1">
            <a:off x="3643313" y="2376487"/>
            <a:ext cx="1905000" cy="3524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928688" y="4132263"/>
            <a:ext cx="7504112" cy="158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136"/>
          <p:cNvSpPr txBox="1">
            <a:spLocks noChangeArrowheads="1"/>
          </p:cNvSpPr>
          <p:nvPr/>
        </p:nvSpPr>
        <p:spPr bwMode="auto">
          <a:xfrm>
            <a:off x="838200" y="6273800"/>
            <a:ext cx="6858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but mean-field k-independent </a:t>
            </a:r>
            <a:r>
              <a:rPr lang="en-US" sz="3200">
                <a:latin typeface="Symbol" pitchFamily="18" charset="2"/>
              </a:rPr>
              <a:t>S</a:t>
            </a:r>
            <a:r>
              <a:rPr lang="en-US" sz="3200"/>
              <a:t>(w)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-533400"/>
            <a:ext cx="9144000" cy="25908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non-local physics 2 : Large-sized impurity states (Anderson localization)</a:t>
            </a:r>
          </a:p>
        </p:txBody>
      </p:sp>
      <p:sp>
        <p:nvSpPr>
          <p:cNvPr id="10243" name="Rectangle 39"/>
          <p:cNvSpPr>
            <a:spLocks noChangeAspect="1" noChangeArrowheads="1"/>
          </p:cNvSpPr>
          <p:nvPr/>
        </p:nvSpPr>
        <p:spPr bwMode="auto">
          <a:xfrm>
            <a:off x="1779588" y="41275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0"/>
          <p:cNvSpPr>
            <a:spLocks noChangeAspect="1" noChangeArrowheads="1"/>
          </p:cNvSpPr>
          <p:nvPr/>
        </p:nvSpPr>
        <p:spPr bwMode="auto">
          <a:xfrm>
            <a:off x="2492375" y="41275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41"/>
          <p:cNvSpPr>
            <a:spLocks noChangeAspect="1" noChangeArrowheads="1"/>
          </p:cNvSpPr>
          <p:nvPr/>
        </p:nvSpPr>
        <p:spPr bwMode="auto">
          <a:xfrm>
            <a:off x="1789113" y="480377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Oval 42"/>
          <p:cNvSpPr>
            <a:spLocks noChangeAspect="1" noChangeArrowheads="1"/>
          </p:cNvSpPr>
          <p:nvPr/>
        </p:nvSpPr>
        <p:spPr bwMode="auto">
          <a:xfrm>
            <a:off x="1687513" y="5357813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Rectangle 43"/>
          <p:cNvSpPr>
            <a:spLocks noChangeAspect="1" noChangeArrowheads="1"/>
          </p:cNvSpPr>
          <p:nvPr/>
        </p:nvSpPr>
        <p:spPr bwMode="auto">
          <a:xfrm>
            <a:off x="2492375" y="48260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Oval 44"/>
          <p:cNvSpPr>
            <a:spLocks noChangeAspect="1" noChangeArrowheads="1"/>
          </p:cNvSpPr>
          <p:nvPr/>
        </p:nvSpPr>
        <p:spPr bwMode="auto">
          <a:xfrm>
            <a:off x="1690688" y="4708525"/>
            <a:ext cx="2270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Oval 45"/>
          <p:cNvSpPr>
            <a:spLocks noChangeAspect="1" noChangeArrowheads="1"/>
          </p:cNvSpPr>
          <p:nvPr/>
        </p:nvSpPr>
        <p:spPr bwMode="auto">
          <a:xfrm>
            <a:off x="2378075" y="4721225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Oval 46"/>
          <p:cNvSpPr>
            <a:spLocks noChangeAspect="1" noChangeArrowheads="1"/>
          </p:cNvSpPr>
          <p:nvPr/>
        </p:nvSpPr>
        <p:spPr bwMode="auto">
          <a:xfrm>
            <a:off x="2351088" y="5381625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Rectangle 50"/>
          <p:cNvSpPr>
            <a:spLocks noChangeAspect="1" noChangeArrowheads="1"/>
          </p:cNvSpPr>
          <p:nvPr/>
        </p:nvSpPr>
        <p:spPr bwMode="auto">
          <a:xfrm>
            <a:off x="3175000" y="412273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Rectangle 51"/>
          <p:cNvSpPr>
            <a:spLocks noChangeAspect="1" noChangeArrowheads="1"/>
          </p:cNvSpPr>
          <p:nvPr/>
        </p:nvSpPr>
        <p:spPr bwMode="auto">
          <a:xfrm>
            <a:off x="3887788" y="412273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52"/>
          <p:cNvSpPr>
            <a:spLocks noChangeAspect="1" noChangeArrowheads="1"/>
          </p:cNvSpPr>
          <p:nvPr/>
        </p:nvSpPr>
        <p:spPr bwMode="auto">
          <a:xfrm>
            <a:off x="3184525" y="4799013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53"/>
          <p:cNvSpPr>
            <a:spLocks noChangeAspect="1" noChangeArrowheads="1"/>
          </p:cNvSpPr>
          <p:nvPr/>
        </p:nvSpPr>
        <p:spPr bwMode="auto">
          <a:xfrm>
            <a:off x="3082925" y="535305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54"/>
          <p:cNvSpPr>
            <a:spLocks noChangeAspect="1" noChangeArrowheads="1"/>
          </p:cNvSpPr>
          <p:nvPr/>
        </p:nvSpPr>
        <p:spPr bwMode="auto">
          <a:xfrm>
            <a:off x="3887788" y="482123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6" name="Oval 55"/>
          <p:cNvSpPr>
            <a:spLocks noChangeAspect="1" noChangeArrowheads="1"/>
          </p:cNvSpPr>
          <p:nvPr/>
        </p:nvSpPr>
        <p:spPr bwMode="auto">
          <a:xfrm>
            <a:off x="3086100" y="4703763"/>
            <a:ext cx="2270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7" name="Oval 56"/>
          <p:cNvSpPr>
            <a:spLocks noChangeAspect="1" noChangeArrowheads="1"/>
          </p:cNvSpPr>
          <p:nvPr/>
        </p:nvSpPr>
        <p:spPr bwMode="auto">
          <a:xfrm>
            <a:off x="3773488" y="4716463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8" name="Oval 57"/>
          <p:cNvSpPr>
            <a:spLocks noChangeAspect="1" noChangeArrowheads="1"/>
          </p:cNvSpPr>
          <p:nvPr/>
        </p:nvSpPr>
        <p:spPr bwMode="auto">
          <a:xfrm>
            <a:off x="3746500" y="537686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Rectangle 59"/>
          <p:cNvSpPr>
            <a:spLocks noChangeAspect="1" noChangeArrowheads="1"/>
          </p:cNvSpPr>
          <p:nvPr/>
        </p:nvSpPr>
        <p:spPr bwMode="auto">
          <a:xfrm>
            <a:off x="1779588" y="27559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Rectangle 60"/>
          <p:cNvSpPr>
            <a:spLocks noChangeAspect="1" noChangeArrowheads="1"/>
          </p:cNvSpPr>
          <p:nvPr/>
        </p:nvSpPr>
        <p:spPr bwMode="auto">
          <a:xfrm>
            <a:off x="2492375" y="27559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Rectangle 61"/>
          <p:cNvSpPr>
            <a:spLocks noChangeAspect="1" noChangeArrowheads="1"/>
          </p:cNvSpPr>
          <p:nvPr/>
        </p:nvSpPr>
        <p:spPr bwMode="auto">
          <a:xfrm>
            <a:off x="1789113" y="343217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2" name="Oval 62"/>
          <p:cNvSpPr>
            <a:spLocks noChangeAspect="1" noChangeArrowheads="1"/>
          </p:cNvSpPr>
          <p:nvPr/>
        </p:nvSpPr>
        <p:spPr bwMode="auto">
          <a:xfrm>
            <a:off x="1687513" y="3986213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3" name="Rectangle 63"/>
          <p:cNvSpPr>
            <a:spLocks noChangeAspect="1" noChangeArrowheads="1"/>
          </p:cNvSpPr>
          <p:nvPr/>
        </p:nvSpPr>
        <p:spPr bwMode="auto">
          <a:xfrm>
            <a:off x="2492375" y="34544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4" name="Oval 64"/>
          <p:cNvSpPr>
            <a:spLocks noChangeAspect="1" noChangeArrowheads="1"/>
          </p:cNvSpPr>
          <p:nvPr/>
        </p:nvSpPr>
        <p:spPr bwMode="auto">
          <a:xfrm>
            <a:off x="1690688" y="3336925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5" name="Oval 65"/>
          <p:cNvSpPr>
            <a:spLocks noChangeAspect="1" noChangeArrowheads="1"/>
          </p:cNvSpPr>
          <p:nvPr/>
        </p:nvSpPr>
        <p:spPr bwMode="auto">
          <a:xfrm>
            <a:off x="2378075" y="3349625"/>
            <a:ext cx="22542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66"/>
          <p:cNvSpPr>
            <a:spLocks noChangeAspect="1" noChangeArrowheads="1"/>
          </p:cNvSpPr>
          <p:nvPr/>
        </p:nvSpPr>
        <p:spPr bwMode="auto">
          <a:xfrm>
            <a:off x="2351088" y="4010025"/>
            <a:ext cx="2270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Rectangle 68"/>
          <p:cNvSpPr>
            <a:spLocks noChangeAspect="1" noChangeArrowheads="1"/>
          </p:cNvSpPr>
          <p:nvPr/>
        </p:nvSpPr>
        <p:spPr bwMode="auto">
          <a:xfrm>
            <a:off x="3190875" y="27447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Rectangle 69"/>
          <p:cNvSpPr>
            <a:spLocks noChangeAspect="1" noChangeArrowheads="1"/>
          </p:cNvSpPr>
          <p:nvPr/>
        </p:nvSpPr>
        <p:spPr bwMode="auto">
          <a:xfrm>
            <a:off x="3903663" y="27447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Rectangle 70"/>
          <p:cNvSpPr>
            <a:spLocks noChangeAspect="1" noChangeArrowheads="1"/>
          </p:cNvSpPr>
          <p:nvPr/>
        </p:nvSpPr>
        <p:spPr bwMode="auto">
          <a:xfrm>
            <a:off x="3200400" y="3421063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71"/>
          <p:cNvSpPr>
            <a:spLocks noChangeAspect="1" noChangeArrowheads="1"/>
          </p:cNvSpPr>
          <p:nvPr/>
        </p:nvSpPr>
        <p:spPr bwMode="auto">
          <a:xfrm>
            <a:off x="3098800" y="397510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Rectangle 72"/>
          <p:cNvSpPr>
            <a:spLocks noChangeAspect="1" noChangeArrowheads="1"/>
          </p:cNvSpPr>
          <p:nvPr/>
        </p:nvSpPr>
        <p:spPr bwMode="auto">
          <a:xfrm>
            <a:off x="3903663" y="34432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Oval 73"/>
          <p:cNvSpPr>
            <a:spLocks noChangeAspect="1" noChangeArrowheads="1"/>
          </p:cNvSpPr>
          <p:nvPr/>
        </p:nvSpPr>
        <p:spPr bwMode="auto">
          <a:xfrm>
            <a:off x="3101975" y="332581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3" name="Oval 74"/>
          <p:cNvSpPr>
            <a:spLocks noChangeAspect="1" noChangeArrowheads="1"/>
          </p:cNvSpPr>
          <p:nvPr/>
        </p:nvSpPr>
        <p:spPr bwMode="auto">
          <a:xfrm>
            <a:off x="3789363" y="3338513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4" name="Oval 75"/>
          <p:cNvSpPr>
            <a:spLocks noChangeAspect="1" noChangeArrowheads="1"/>
          </p:cNvSpPr>
          <p:nvPr/>
        </p:nvSpPr>
        <p:spPr bwMode="auto">
          <a:xfrm>
            <a:off x="3762375" y="399891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5" name="Rectangle 77"/>
          <p:cNvSpPr>
            <a:spLocks noChangeAspect="1" noChangeArrowheads="1"/>
          </p:cNvSpPr>
          <p:nvPr/>
        </p:nvSpPr>
        <p:spPr bwMode="auto">
          <a:xfrm>
            <a:off x="4554538" y="41417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6" name="Rectangle 78"/>
          <p:cNvSpPr>
            <a:spLocks noChangeAspect="1" noChangeArrowheads="1"/>
          </p:cNvSpPr>
          <p:nvPr/>
        </p:nvSpPr>
        <p:spPr bwMode="auto">
          <a:xfrm>
            <a:off x="5267325" y="41417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7" name="Rectangle 79"/>
          <p:cNvSpPr>
            <a:spLocks noChangeAspect="1" noChangeArrowheads="1"/>
          </p:cNvSpPr>
          <p:nvPr/>
        </p:nvSpPr>
        <p:spPr bwMode="auto">
          <a:xfrm>
            <a:off x="4564063" y="4818063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8" name="Oval 80"/>
          <p:cNvSpPr>
            <a:spLocks noChangeAspect="1" noChangeArrowheads="1"/>
          </p:cNvSpPr>
          <p:nvPr/>
        </p:nvSpPr>
        <p:spPr bwMode="auto">
          <a:xfrm>
            <a:off x="4462463" y="5372100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9" name="Rectangle 81"/>
          <p:cNvSpPr>
            <a:spLocks noChangeAspect="1" noChangeArrowheads="1"/>
          </p:cNvSpPr>
          <p:nvPr/>
        </p:nvSpPr>
        <p:spPr bwMode="auto">
          <a:xfrm>
            <a:off x="5267325" y="48402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Oval 82"/>
          <p:cNvSpPr>
            <a:spLocks noChangeAspect="1" noChangeArrowheads="1"/>
          </p:cNvSpPr>
          <p:nvPr/>
        </p:nvSpPr>
        <p:spPr bwMode="auto">
          <a:xfrm>
            <a:off x="4465638" y="4722813"/>
            <a:ext cx="227012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Oval 83"/>
          <p:cNvSpPr>
            <a:spLocks noChangeAspect="1" noChangeArrowheads="1"/>
          </p:cNvSpPr>
          <p:nvPr/>
        </p:nvSpPr>
        <p:spPr bwMode="auto">
          <a:xfrm>
            <a:off x="5153025" y="4735513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Oval 84"/>
          <p:cNvSpPr>
            <a:spLocks noChangeAspect="1" noChangeArrowheads="1"/>
          </p:cNvSpPr>
          <p:nvPr/>
        </p:nvSpPr>
        <p:spPr bwMode="auto">
          <a:xfrm>
            <a:off x="5126038" y="5395913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3" name="Rectangle 86"/>
          <p:cNvSpPr>
            <a:spLocks noChangeAspect="1" noChangeArrowheads="1"/>
          </p:cNvSpPr>
          <p:nvPr/>
        </p:nvSpPr>
        <p:spPr bwMode="auto">
          <a:xfrm>
            <a:off x="5934075" y="412432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4" name="Rectangle 88"/>
          <p:cNvSpPr>
            <a:spLocks noChangeAspect="1" noChangeArrowheads="1"/>
          </p:cNvSpPr>
          <p:nvPr/>
        </p:nvSpPr>
        <p:spPr bwMode="auto">
          <a:xfrm>
            <a:off x="5943600" y="48006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5" name="Oval 89"/>
          <p:cNvSpPr>
            <a:spLocks noChangeAspect="1" noChangeArrowheads="1"/>
          </p:cNvSpPr>
          <p:nvPr/>
        </p:nvSpPr>
        <p:spPr bwMode="auto">
          <a:xfrm>
            <a:off x="5842000" y="5354638"/>
            <a:ext cx="2270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6" name="Oval 91"/>
          <p:cNvSpPr>
            <a:spLocks noChangeAspect="1" noChangeArrowheads="1"/>
          </p:cNvSpPr>
          <p:nvPr/>
        </p:nvSpPr>
        <p:spPr bwMode="auto">
          <a:xfrm>
            <a:off x="5845175" y="470535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Oval 92"/>
          <p:cNvSpPr>
            <a:spLocks noChangeAspect="1" noChangeArrowheads="1"/>
          </p:cNvSpPr>
          <p:nvPr/>
        </p:nvSpPr>
        <p:spPr bwMode="auto">
          <a:xfrm>
            <a:off x="6532563" y="4718050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8" name="Oval 93"/>
          <p:cNvSpPr>
            <a:spLocks noChangeAspect="1" noChangeArrowheads="1"/>
          </p:cNvSpPr>
          <p:nvPr/>
        </p:nvSpPr>
        <p:spPr bwMode="auto">
          <a:xfrm>
            <a:off x="6505575" y="537845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89" name="Rectangle 95"/>
          <p:cNvSpPr>
            <a:spLocks noChangeAspect="1" noChangeArrowheads="1"/>
          </p:cNvSpPr>
          <p:nvPr/>
        </p:nvSpPr>
        <p:spPr bwMode="auto">
          <a:xfrm>
            <a:off x="4572000" y="27432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0" name="Rectangle 96"/>
          <p:cNvSpPr>
            <a:spLocks noChangeAspect="1" noChangeArrowheads="1"/>
          </p:cNvSpPr>
          <p:nvPr/>
        </p:nvSpPr>
        <p:spPr bwMode="auto">
          <a:xfrm>
            <a:off x="5284788" y="27432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Rectangle 97"/>
          <p:cNvSpPr>
            <a:spLocks noChangeAspect="1" noChangeArrowheads="1"/>
          </p:cNvSpPr>
          <p:nvPr/>
        </p:nvSpPr>
        <p:spPr bwMode="auto">
          <a:xfrm>
            <a:off x="4581525" y="341947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2" name="Oval 98"/>
          <p:cNvSpPr>
            <a:spLocks noChangeAspect="1" noChangeArrowheads="1"/>
          </p:cNvSpPr>
          <p:nvPr/>
        </p:nvSpPr>
        <p:spPr bwMode="auto">
          <a:xfrm>
            <a:off x="4479925" y="3973513"/>
            <a:ext cx="2270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3" name="Rectangle 99"/>
          <p:cNvSpPr>
            <a:spLocks noChangeAspect="1" noChangeArrowheads="1"/>
          </p:cNvSpPr>
          <p:nvPr/>
        </p:nvSpPr>
        <p:spPr bwMode="auto">
          <a:xfrm>
            <a:off x="5284788" y="34417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4" name="Oval 100"/>
          <p:cNvSpPr>
            <a:spLocks noChangeAspect="1" noChangeArrowheads="1"/>
          </p:cNvSpPr>
          <p:nvPr/>
        </p:nvSpPr>
        <p:spPr bwMode="auto">
          <a:xfrm>
            <a:off x="4483100" y="3324225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5" name="Oval 101"/>
          <p:cNvSpPr>
            <a:spLocks noChangeAspect="1" noChangeArrowheads="1"/>
          </p:cNvSpPr>
          <p:nvPr/>
        </p:nvSpPr>
        <p:spPr bwMode="auto">
          <a:xfrm>
            <a:off x="5170488" y="3336925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6" name="Oval 102"/>
          <p:cNvSpPr>
            <a:spLocks noChangeAspect="1" noChangeArrowheads="1"/>
          </p:cNvSpPr>
          <p:nvPr/>
        </p:nvSpPr>
        <p:spPr bwMode="auto">
          <a:xfrm>
            <a:off x="5143500" y="3997325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7" name="Rectangle 104"/>
          <p:cNvSpPr>
            <a:spLocks noChangeAspect="1" noChangeArrowheads="1"/>
          </p:cNvSpPr>
          <p:nvPr/>
        </p:nvSpPr>
        <p:spPr bwMode="auto">
          <a:xfrm>
            <a:off x="5969000" y="272732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8" name="Rectangle 106"/>
          <p:cNvSpPr>
            <a:spLocks noChangeAspect="1" noChangeArrowheads="1"/>
          </p:cNvSpPr>
          <p:nvPr/>
        </p:nvSpPr>
        <p:spPr bwMode="auto">
          <a:xfrm>
            <a:off x="5978525" y="34036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99" name="Oval 107"/>
          <p:cNvSpPr>
            <a:spLocks noChangeAspect="1" noChangeArrowheads="1"/>
          </p:cNvSpPr>
          <p:nvPr/>
        </p:nvSpPr>
        <p:spPr bwMode="auto">
          <a:xfrm>
            <a:off x="5876925" y="3957638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0" name="Oval 109"/>
          <p:cNvSpPr>
            <a:spLocks noChangeAspect="1" noChangeArrowheads="1"/>
          </p:cNvSpPr>
          <p:nvPr/>
        </p:nvSpPr>
        <p:spPr bwMode="auto">
          <a:xfrm>
            <a:off x="5880100" y="330835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1" name="Oval 110"/>
          <p:cNvSpPr>
            <a:spLocks noChangeAspect="1" noChangeArrowheads="1"/>
          </p:cNvSpPr>
          <p:nvPr/>
        </p:nvSpPr>
        <p:spPr bwMode="auto">
          <a:xfrm>
            <a:off x="6567488" y="3321050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2" name="Oval 111"/>
          <p:cNvSpPr>
            <a:spLocks noChangeAspect="1" noChangeArrowheads="1"/>
          </p:cNvSpPr>
          <p:nvPr/>
        </p:nvSpPr>
        <p:spPr bwMode="auto">
          <a:xfrm>
            <a:off x="6540500" y="398145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3" name="Rectangle 115"/>
          <p:cNvSpPr>
            <a:spLocks noChangeAspect="1" noChangeArrowheads="1"/>
          </p:cNvSpPr>
          <p:nvPr/>
        </p:nvSpPr>
        <p:spPr bwMode="auto">
          <a:xfrm>
            <a:off x="1801813" y="205740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4" name="Oval 116"/>
          <p:cNvSpPr>
            <a:spLocks noChangeAspect="1" noChangeArrowheads="1"/>
          </p:cNvSpPr>
          <p:nvPr/>
        </p:nvSpPr>
        <p:spPr bwMode="auto">
          <a:xfrm>
            <a:off x="1700213" y="2611438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5" name="Rectangle 117"/>
          <p:cNvSpPr>
            <a:spLocks noChangeAspect="1" noChangeArrowheads="1"/>
          </p:cNvSpPr>
          <p:nvPr/>
        </p:nvSpPr>
        <p:spPr bwMode="auto">
          <a:xfrm>
            <a:off x="2505075" y="207962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6" name="Oval 118"/>
          <p:cNvSpPr>
            <a:spLocks noChangeAspect="1" noChangeArrowheads="1"/>
          </p:cNvSpPr>
          <p:nvPr/>
        </p:nvSpPr>
        <p:spPr bwMode="auto">
          <a:xfrm>
            <a:off x="1703388" y="1962150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7" name="Oval 119"/>
          <p:cNvSpPr>
            <a:spLocks noChangeAspect="1" noChangeArrowheads="1"/>
          </p:cNvSpPr>
          <p:nvPr/>
        </p:nvSpPr>
        <p:spPr bwMode="auto">
          <a:xfrm>
            <a:off x="2390775" y="1974850"/>
            <a:ext cx="22542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8" name="Oval 120"/>
          <p:cNvSpPr>
            <a:spLocks noChangeAspect="1" noChangeArrowheads="1"/>
          </p:cNvSpPr>
          <p:nvPr/>
        </p:nvSpPr>
        <p:spPr bwMode="auto">
          <a:xfrm>
            <a:off x="2363788" y="2635250"/>
            <a:ext cx="227012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09" name="Rectangle 124"/>
          <p:cNvSpPr>
            <a:spLocks noChangeAspect="1" noChangeArrowheads="1"/>
          </p:cNvSpPr>
          <p:nvPr/>
        </p:nvSpPr>
        <p:spPr bwMode="auto">
          <a:xfrm>
            <a:off x="3219450" y="2024063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0" name="Oval 125"/>
          <p:cNvSpPr>
            <a:spLocks noChangeAspect="1" noChangeArrowheads="1"/>
          </p:cNvSpPr>
          <p:nvPr/>
        </p:nvSpPr>
        <p:spPr bwMode="auto">
          <a:xfrm>
            <a:off x="3117850" y="2578100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1" name="Rectangle 126"/>
          <p:cNvSpPr>
            <a:spLocks noChangeAspect="1" noChangeArrowheads="1"/>
          </p:cNvSpPr>
          <p:nvPr/>
        </p:nvSpPr>
        <p:spPr bwMode="auto">
          <a:xfrm>
            <a:off x="3922713" y="20462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2" name="Oval 127"/>
          <p:cNvSpPr>
            <a:spLocks noChangeAspect="1" noChangeArrowheads="1"/>
          </p:cNvSpPr>
          <p:nvPr/>
        </p:nvSpPr>
        <p:spPr bwMode="auto">
          <a:xfrm>
            <a:off x="3121025" y="192881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3" name="Oval 128"/>
          <p:cNvSpPr>
            <a:spLocks noChangeAspect="1" noChangeArrowheads="1"/>
          </p:cNvSpPr>
          <p:nvPr/>
        </p:nvSpPr>
        <p:spPr bwMode="auto">
          <a:xfrm>
            <a:off x="3808413" y="1941513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4" name="Oval 129"/>
          <p:cNvSpPr>
            <a:spLocks noChangeAspect="1" noChangeArrowheads="1"/>
          </p:cNvSpPr>
          <p:nvPr/>
        </p:nvSpPr>
        <p:spPr bwMode="auto">
          <a:xfrm>
            <a:off x="3781425" y="260191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5" name="Rectangle 133"/>
          <p:cNvSpPr>
            <a:spLocks noChangeAspect="1" noChangeArrowheads="1"/>
          </p:cNvSpPr>
          <p:nvPr/>
        </p:nvSpPr>
        <p:spPr bwMode="auto">
          <a:xfrm>
            <a:off x="4616450" y="2041525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6" name="Oval 134"/>
          <p:cNvSpPr>
            <a:spLocks noChangeAspect="1" noChangeArrowheads="1"/>
          </p:cNvSpPr>
          <p:nvPr/>
        </p:nvSpPr>
        <p:spPr bwMode="auto">
          <a:xfrm>
            <a:off x="4514850" y="2595563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7" name="Rectangle 135"/>
          <p:cNvSpPr>
            <a:spLocks noChangeAspect="1" noChangeArrowheads="1"/>
          </p:cNvSpPr>
          <p:nvPr/>
        </p:nvSpPr>
        <p:spPr bwMode="auto">
          <a:xfrm>
            <a:off x="5319713" y="2063750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8" name="Oval 136"/>
          <p:cNvSpPr>
            <a:spLocks noChangeAspect="1" noChangeArrowheads="1"/>
          </p:cNvSpPr>
          <p:nvPr/>
        </p:nvSpPr>
        <p:spPr bwMode="auto">
          <a:xfrm>
            <a:off x="4518025" y="1946275"/>
            <a:ext cx="2270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9" name="Oval 137"/>
          <p:cNvSpPr>
            <a:spLocks noChangeAspect="1" noChangeArrowheads="1"/>
          </p:cNvSpPr>
          <p:nvPr/>
        </p:nvSpPr>
        <p:spPr bwMode="auto">
          <a:xfrm>
            <a:off x="5205413" y="1958975"/>
            <a:ext cx="225425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0" name="Oval 138"/>
          <p:cNvSpPr>
            <a:spLocks noChangeAspect="1" noChangeArrowheads="1"/>
          </p:cNvSpPr>
          <p:nvPr/>
        </p:nvSpPr>
        <p:spPr bwMode="auto">
          <a:xfrm>
            <a:off x="5178425" y="2619375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1" name="Rectangle 142"/>
          <p:cNvSpPr>
            <a:spLocks noChangeAspect="1" noChangeArrowheads="1"/>
          </p:cNvSpPr>
          <p:nvPr/>
        </p:nvSpPr>
        <p:spPr bwMode="auto">
          <a:xfrm>
            <a:off x="6013450" y="2058988"/>
            <a:ext cx="685800" cy="68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2" name="Oval 143"/>
          <p:cNvSpPr>
            <a:spLocks noChangeAspect="1" noChangeArrowheads="1"/>
          </p:cNvSpPr>
          <p:nvPr/>
        </p:nvSpPr>
        <p:spPr bwMode="auto">
          <a:xfrm>
            <a:off x="5911850" y="2613025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3" name="Oval 145"/>
          <p:cNvSpPr>
            <a:spLocks noChangeAspect="1" noChangeArrowheads="1"/>
          </p:cNvSpPr>
          <p:nvPr/>
        </p:nvSpPr>
        <p:spPr bwMode="auto">
          <a:xfrm>
            <a:off x="5915025" y="1963738"/>
            <a:ext cx="227013" cy="228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4" name="Oval 146"/>
          <p:cNvSpPr>
            <a:spLocks noChangeAspect="1" noChangeArrowheads="1"/>
          </p:cNvSpPr>
          <p:nvPr/>
        </p:nvSpPr>
        <p:spPr bwMode="auto">
          <a:xfrm>
            <a:off x="6602413" y="1976438"/>
            <a:ext cx="225425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5" name="Oval 147"/>
          <p:cNvSpPr>
            <a:spLocks noChangeAspect="1" noChangeArrowheads="1"/>
          </p:cNvSpPr>
          <p:nvPr/>
        </p:nvSpPr>
        <p:spPr bwMode="auto">
          <a:xfrm>
            <a:off x="6575425" y="2636838"/>
            <a:ext cx="227013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6" name="Freeform 149"/>
          <p:cNvSpPr>
            <a:spLocks/>
          </p:cNvSpPr>
          <p:nvPr/>
        </p:nvSpPr>
        <p:spPr bwMode="auto">
          <a:xfrm>
            <a:off x="2235200" y="1689100"/>
            <a:ext cx="3568700" cy="3594100"/>
          </a:xfrm>
          <a:custGeom>
            <a:avLst/>
            <a:gdLst>
              <a:gd name="T0" fmla="*/ 2147483647 w 2248"/>
              <a:gd name="T1" fmla="*/ 2147483647 h 2264"/>
              <a:gd name="T2" fmla="*/ 2147483647 w 2248"/>
              <a:gd name="T3" fmla="*/ 2147483647 h 2264"/>
              <a:gd name="T4" fmla="*/ 2147483647 w 2248"/>
              <a:gd name="T5" fmla="*/ 2147483647 h 2264"/>
              <a:gd name="T6" fmla="*/ 2147483647 w 2248"/>
              <a:gd name="T7" fmla="*/ 2147483647 h 2264"/>
              <a:gd name="T8" fmla="*/ 2147483647 w 2248"/>
              <a:gd name="T9" fmla="*/ 2147483647 h 2264"/>
              <a:gd name="T10" fmla="*/ 2147483647 w 2248"/>
              <a:gd name="T11" fmla="*/ 2147483647 h 2264"/>
              <a:gd name="T12" fmla="*/ 2147483647 w 2248"/>
              <a:gd name="T13" fmla="*/ 2147483647 h 2264"/>
              <a:gd name="T14" fmla="*/ 2147483647 w 2248"/>
              <a:gd name="T15" fmla="*/ 2147483647 h 2264"/>
              <a:gd name="T16" fmla="*/ 2147483647 w 2248"/>
              <a:gd name="T17" fmla="*/ 2147483647 h 2264"/>
              <a:gd name="T18" fmla="*/ 2147483647 w 2248"/>
              <a:gd name="T19" fmla="*/ 2147483647 h 2264"/>
              <a:gd name="T20" fmla="*/ 2147483647 w 2248"/>
              <a:gd name="T21" fmla="*/ 2147483647 h 2264"/>
              <a:gd name="T22" fmla="*/ 2147483647 w 2248"/>
              <a:gd name="T23" fmla="*/ 2147483647 h 2264"/>
              <a:gd name="T24" fmla="*/ 2147483647 w 2248"/>
              <a:gd name="T25" fmla="*/ 2147483647 h 2264"/>
              <a:gd name="T26" fmla="*/ 2147483647 w 2248"/>
              <a:gd name="T27" fmla="*/ 2147483647 h 2264"/>
              <a:gd name="T28" fmla="*/ 2147483647 w 2248"/>
              <a:gd name="T29" fmla="*/ 2147483647 h 2264"/>
              <a:gd name="T30" fmla="*/ 2147483647 w 2248"/>
              <a:gd name="T31" fmla="*/ 2147483647 h 2264"/>
              <a:gd name="T32" fmla="*/ 2147483647 w 2248"/>
              <a:gd name="T33" fmla="*/ 2147483647 h 2264"/>
              <a:gd name="T34" fmla="*/ 2147483647 w 2248"/>
              <a:gd name="T35" fmla="*/ 2147483647 h 2264"/>
              <a:gd name="T36" fmla="*/ 2147483647 w 2248"/>
              <a:gd name="T37" fmla="*/ 2147483647 h 2264"/>
              <a:gd name="T38" fmla="*/ 2147483647 w 2248"/>
              <a:gd name="T39" fmla="*/ 2147483647 h 2264"/>
              <a:gd name="T40" fmla="*/ 2147483647 w 2248"/>
              <a:gd name="T41" fmla="*/ 2147483647 h 226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248"/>
              <a:gd name="T64" fmla="*/ 0 h 2264"/>
              <a:gd name="T65" fmla="*/ 2248 w 2248"/>
              <a:gd name="T66" fmla="*/ 2264 h 226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248" h="2264">
                <a:moveTo>
                  <a:pt x="800" y="1816"/>
                </a:moveTo>
                <a:cubicBezTo>
                  <a:pt x="760" y="1752"/>
                  <a:pt x="592" y="1800"/>
                  <a:pt x="512" y="1816"/>
                </a:cubicBezTo>
                <a:cubicBezTo>
                  <a:pt x="432" y="1832"/>
                  <a:pt x="368" y="1904"/>
                  <a:pt x="320" y="1912"/>
                </a:cubicBezTo>
                <a:cubicBezTo>
                  <a:pt x="272" y="1920"/>
                  <a:pt x="240" y="1912"/>
                  <a:pt x="224" y="1864"/>
                </a:cubicBezTo>
                <a:cubicBezTo>
                  <a:pt x="208" y="1816"/>
                  <a:pt x="208" y="1696"/>
                  <a:pt x="224" y="1624"/>
                </a:cubicBezTo>
                <a:cubicBezTo>
                  <a:pt x="240" y="1552"/>
                  <a:pt x="328" y="1480"/>
                  <a:pt x="320" y="1432"/>
                </a:cubicBezTo>
                <a:cubicBezTo>
                  <a:pt x="312" y="1384"/>
                  <a:pt x="176" y="1384"/>
                  <a:pt x="176" y="1336"/>
                </a:cubicBezTo>
                <a:cubicBezTo>
                  <a:pt x="176" y="1288"/>
                  <a:pt x="336" y="1224"/>
                  <a:pt x="320" y="1144"/>
                </a:cubicBezTo>
                <a:cubicBezTo>
                  <a:pt x="304" y="1064"/>
                  <a:pt x="120" y="976"/>
                  <a:pt x="80" y="856"/>
                </a:cubicBezTo>
                <a:cubicBezTo>
                  <a:pt x="40" y="736"/>
                  <a:pt x="0" y="552"/>
                  <a:pt x="80" y="424"/>
                </a:cubicBezTo>
                <a:cubicBezTo>
                  <a:pt x="160" y="296"/>
                  <a:pt x="336" y="152"/>
                  <a:pt x="560" y="88"/>
                </a:cubicBezTo>
                <a:cubicBezTo>
                  <a:pt x="784" y="24"/>
                  <a:pt x="1296" y="0"/>
                  <a:pt x="1424" y="40"/>
                </a:cubicBezTo>
                <a:cubicBezTo>
                  <a:pt x="1552" y="80"/>
                  <a:pt x="1288" y="264"/>
                  <a:pt x="1328" y="328"/>
                </a:cubicBezTo>
                <a:cubicBezTo>
                  <a:pt x="1368" y="392"/>
                  <a:pt x="1520" y="320"/>
                  <a:pt x="1664" y="424"/>
                </a:cubicBezTo>
                <a:cubicBezTo>
                  <a:pt x="1808" y="528"/>
                  <a:pt x="2248" y="784"/>
                  <a:pt x="2192" y="952"/>
                </a:cubicBezTo>
                <a:cubicBezTo>
                  <a:pt x="2136" y="1120"/>
                  <a:pt x="1448" y="1312"/>
                  <a:pt x="1328" y="1432"/>
                </a:cubicBezTo>
                <a:cubicBezTo>
                  <a:pt x="1208" y="1552"/>
                  <a:pt x="1448" y="1608"/>
                  <a:pt x="1472" y="1672"/>
                </a:cubicBezTo>
                <a:cubicBezTo>
                  <a:pt x="1496" y="1736"/>
                  <a:pt x="1504" y="1728"/>
                  <a:pt x="1472" y="1816"/>
                </a:cubicBezTo>
                <a:cubicBezTo>
                  <a:pt x="1440" y="1904"/>
                  <a:pt x="1400" y="2136"/>
                  <a:pt x="1280" y="2200"/>
                </a:cubicBezTo>
                <a:cubicBezTo>
                  <a:pt x="1160" y="2264"/>
                  <a:pt x="832" y="2264"/>
                  <a:pt x="752" y="2200"/>
                </a:cubicBezTo>
                <a:cubicBezTo>
                  <a:pt x="672" y="2136"/>
                  <a:pt x="840" y="1880"/>
                  <a:pt x="800" y="1816"/>
                </a:cubicBezTo>
                <a:close/>
              </a:path>
            </a:pathLst>
          </a:custGeom>
          <a:solidFill>
            <a:schemeClr val="accent1">
              <a:alpha val="74117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5128</TotalTime>
  <Words>1504</Words>
  <Application>Microsoft Office PowerPoint</Application>
  <PresentationFormat>On-screen Show (4:3)</PresentationFormat>
  <Paragraphs>442</Paragraphs>
  <Slides>46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Wannier Function Based First Principles Method for Disordered Systems Tom Berlijn, Wei Ku  </vt:lpstr>
      <vt:lpstr>Collaborators</vt:lpstr>
      <vt:lpstr>Outline</vt:lpstr>
      <vt:lpstr>Introduction:</vt:lpstr>
      <vt:lpstr>What kind of disorder?</vt:lpstr>
      <vt:lpstr>Goal: configurationally averaged spectral function of disordered systems from first principles </vt:lpstr>
      <vt:lpstr>Mean Field1</vt:lpstr>
      <vt:lpstr>non-local physics 1:  k-dependent self-energy S(w,k)</vt:lpstr>
      <vt:lpstr>non-local physics 2 : Large-sized impurity states (Anderson localization)</vt:lpstr>
      <vt:lpstr>non-local physics 3 : Short Range Order</vt:lpstr>
      <vt:lpstr> Approach: super cell approximation</vt:lpstr>
      <vt:lpstr>Method:</vt:lpstr>
      <vt:lpstr>Slide 13</vt:lpstr>
      <vt:lpstr>Construction</vt:lpstr>
      <vt:lpstr>1) Density Functional Theory</vt:lpstr>
      <vt:lpstr>Slide 16</vt:lpstr>
      <vt:lpstr>3) Linear Superposition</vt:lpstr>
      <vt:lpstr>Testing  DFT v.s. effective Hamiltonian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Application 1:</vt:lpstr>
      <vt:lpstr>Why NaxCoO2?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Application 2:</vt:lpstr>
      <vt:lpstr>Slide 36</vt:lpstr>
      <vt:lpstr>three representative films</vt:lpstr>
      <vt:lpstr>SQUID</vt:lpstr>
      <vt:lpstr>Slide 39</vt:lpstr>
      <vt:lpstr>configurationally averaged spectral function</vt:lpstr>
      <vt:lpstr>spectral function &lt;A(k,w)&gt; </vt:lpstr>
      <vt:lpstr>Q) Where do the electrons go?</vt:lpstr>
      <vt:lpstr>Oxygen vacancy states |VO&gt; are big</vt:lpstr>
      <vt:lpstr>But why are oxygen vacancy states |VO&gt; so big?</vt:lpstr>
      <vt:lpstr>Slide 45</vt:lpstr>
      <vt:lpstr>Outline</vt:lpstr>
    </vt:vector>
  </TitlesOfParts>
  <Company>tom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Wannier Function Based First Principles Method for Disordered Systems</dc:title>
  <dc:creator>tom</dc:creator>
  <cp:lastModifiedBy>tom</cp:lastModifiedBy>
  <cp:revision>219</cp:revision>
  <dcterms:created xsi:type="dcterms:W3CDTF">2009-09-01T15:17:58Z</dcterms:created>
  <dcterms:modified xsi:type="dcterms:W3CDTF">2011-12-14T05:27:23Z</dcterms:modified>
</cp:coreProperties>
</file>