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56" r:id="rId2"/>
  </p:sldMasterIdLst>
  <p:notesMasterIdLst>
    <p:notesMasterId r:id="rId45"/>
  </p:notesMasterIdLst>
  <p:handoutMasterIdLst>
    <p:handoutMasterId r:id="rId46"/>
  </p:handoutMasterIdLst>
  <p:sldIdLst>
    <p:sldId id="330" r:id="rId3"/>
    <p:sldId id="438" r:id="rId4"/>
    <p:sldId id="444" r:id="rId5"/>
    <p:sldId id="415" r:id="rId6"/>
    <p:sldId id="389" r:id="rId7"/>
    <p:sldId id="399" r:id="rId8"/>
    <p:sldId id="416" r:id="rId9"/>
    <p:sldId id="417" r:id="rId10"/>
    <p:sldId id="418" r:id="rId11"/>
    <p:sldId id="419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20" r:id="rId22"/>
    <p:sldId id="421" r:id="rId23"/>
    <p:sldId id="422" r:id="rId24"/>
    <p:sldId id="437" r:id="rId25"/>
    <p:sldId id="439" r:id="rId26"/>
    <p:sldId id="405" r:id="rId27"/>
    <p:sldId id="442" r:id="rId28"/>
    <p:sldId id="411" r:id="rId29"/>
    <p:sldId id="443" r:id="rId30"/>
    <p:sldId id="440" r:id="rId31"/>
    <p:sldId id="423" r:id="rId32"/>
    <p:sldId id="391" r:id="rId33"/>
    <p:sldId id="425" r:id="rId34"/>
    <p:sldId id="426" r:id="rId35"/>
    <p:sldId id="403" r:id="rId36"/>
    <p:sldId id="404" r:id="rId37"/>
    <p:sldId id="396" r:id="rId38"/>
    <p:sldId id="392" r:id="rId39"/>
    <p:sldId id="424" r:id="rId40"/>
    <p:sldId id="427" r:id="rId41"/>
    <p:sldId id="408" r:id="rId42"/>
    <p:sldId id="370" r:id="rId43"/>
    <p:sldId id="36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DE1"/>
    <a:srgbClr val="0B066A"/>
    <a:srgbClr val="78A22F"/>
    <a:srgbClr val="008080"/>
    <a:srgbClr val="00605E"/>
    <a:srgbClr val="783E2F"/>
    <a:srgbClr val="DDDDDD"/>
    <a:srgbClr val="000066"/>
    <a:srgbClr val="777777"/>
    <a:srgbClr val="CB70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132" autoAdjust="0"/>
    <p:restoredTop sz="95064" autoAdjust="0"/>
  </p:normalViewPr>
  <p:slideViewPr>
    <p:cSldViewPr snapToGrid="0">
      <p:cViewPr varScale="1">
        <p:scale>
          <a:sx n="90" d="100"/>
          <a:sy n="90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owalski\My%20Documents\Desktop\d3m505\Desktop\d3m505\My%20Documents\PAPERS\PI_SYSTEMS_EXCITED\Book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30000"/>
              <a:t>1</a:t>
            </a:r>
            <a:r>
              <a:rPr lang="en-US"/>
              <a:t>L</a:t>
            </a:r>
            <a:r>
              <a:rPr lang="en-US" baseline="-25000"/>
              <a:t>a</a:t>
            </a:r>
            <a:r>
              <a:rPr lang="en-US" baseline="0"/>
              <a:t> state POL1 basis set</a:t>
            </a:r>
            <a:endParaRPr lang="en-US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Expt.</c:v>
          </c:tx>
          <c:spPr>
            <a:ln>
              <a:solidFill>
                <a:srgbClr val="1628D0"/>
              </a:solidFill>
            </a:ln>
          </c:spPr>
          <c:marker>
            <c:symbol val="diamond"/>
            <c:size val="10"/>
            <c:spPr>
              <a:solidFill>
                <a:srgbClr val="1628D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4.6599999999999975</c:v>
                </c:pt>
                <c:pt idx="1">
                  <c:v>3.6</c:v>
                </c:pt>
                <c:pt idx="2">
                  <c:v>2.88</c:v>
                </c:pt>
                <c:pt idx="3">
                  <c:v>2.3699999999999997</c:v>
                </c:pt>
                <c:pt idx="4">
                  <c:v>2.02</c:v>
                </c:pt>
              </c:numCache>
            </c:numRef>
          </c:yVal>
          <c:smooth val="1"/>
        </c:ser>
        <c:ser>
          <c:idx val="1"/>
          <c:order val="1"/>
          <c:tx>
            <c:v>EOMCCSD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5.09</c:v>
                </c:pt>
                <c:pt idx="1">
                  <c:v>4</c:v>
                </c:pt>
                <c:pt idx="2">
                  <c:v>3.25</c:v>
                </c:pt>
                <c:pt idx="3">
                  <c:v>2.72</c:v>
                </c:pt>
                <c:pt idx="4">
                  <c:v>2.34</c:v>
                </c:pt>
              </c:numCache>
            </c:numRef>
          </c:yVal>
          <c:smooth val="1"/>
        </c:ser>
        <c:ser>
          <c:idx val="2"/>
          <c:order val="2"/>
          <c:tx>
            <c:v>CR-EOMCCSD(T)</c:v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4.79</c:v>
                </c:pt>
                <c:pt idx="1">
                  <c:v>3.69</c:v>
                </c:pt>
                <c:pt idx="2">
                  <c:v>2.94</c:v>
                </c:pt>
                <c:pt idx="3">
                  <c:v>2.42</c:v>
                </c:pt>
                <c:pt idx="4">
                  <c:v>2.0499999999999998</c:v>
                </c:pt>
              </c:numCache>
            </c:numRef>
          </c:yVal>
          <c:smooth val="1"/>
        </c:ser>
        <c:axId val="56311168"/>
        <c:axId val="56465280"/>
      </c:scatterChart>
      <c:valAx>
        <c:axId val="56311168"/>
        <c:scaling>
          <c:orientation val="minMax"/>
          <c:max val="7"/>
          <c:min val="1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Number</a:t>
                </a:r>
                <a:r>
                  <a:rPr lang="en-US" sz="1600" baseline="0" dirty="0" smtClean="0"/>
                  <a:t> of rings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465280"/>
        <c:crosses val="autoZero"/>
        <c:crossBetween val="midCat"/>
      </c:valAx>
      <c:valAx>
        <c:axId val="56465280"/>
        <c:scaling>
          <c:orientation val="minMax"/>
          <c:max val="5.5"/>
          <c:min val="1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Excitation</a:t>
                </a:r>
                <a:r>
                  <a:rPr lang="en-US" sz="1800" baseline="0" dirty="0" smtClean="0"/>
                  <a:t> energy (</a:t>
                </a:r>
                <a:r>
                  <a:rPr lang="en-US" sz="1800" baseline="0" dirty="0" err="1" smtClean="0"/>
                  <a:t>eV</a:t>
                </a:r>
                <a:r>
                  <a:rPr lang="en-US" sz="1800" baseline="0" dirty="0" smtClean="0"/>
                  <a:t>)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crossAx val="5631116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68604651162790764"/>
          <c:y val="0.23050040876038044"/>
          <c:w val="0.25370013325929691"/>
          <c:h val="0.24775759986401841"/>
        </c:manualLayout>
      </c:layout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rgbClr val="FFEFD1">
            <a:alpha val="0"/>
          </a:srgbClr>
        </a:gs>
        <a:gs pos="64999">
          <a:srgbClr val="F0EBD5"/>
        </a:gs>
        <a:gs pos="100000">
          <a:srgbClr val="D1C39F"/>
        </a:gs>
      </a:gsLst>
      <a:lin ang="13500000" scaled="1"/>
      <a:tileRect/>
    </a:gra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84301117-E77A-49C1-8257-11004A2615D9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80" charset="0"/>
              </a:defRPr>
            </a:lvl1pPr>
          </a:lstStyle>
          <a:p>
            <a:pPr>
              <a:defRPr/>
            </a:pPr>
            <a:fld id="{40EEE246-0915-4160-9773-9A0BE7CF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AACBBB-690E-4C7D-8B52-14E1DE0B0739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1F4DDD-2F32-4185-8862-E9E5654A4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B15929-E772-4344-8D96-029C8300A276}" type="datetime1">
              <a:rPr lang="en-US" smtClean="0"/>
              <a:pPr/>
              <a:t>1/24/2012</a:t>
            </a:fld>
            <a:endParaRPr lang="en-US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21B90-9427-431F-9917-F674F91B2DB9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DEDA0FE-7675-4E22-8306-7A15217C265F}" type="datetime1">
              <a:rPr lang="en-US" smtClean="0"/>
              <a:pPr/>
              <a:t>1/24/2012</a:t>
            </a:fld>
            <a:endParaRPr lang="en-US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A57-10F9-473F-9804-DD4ABCFC539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86E4BEE-0677-4881-B50C-72BB9A2040B6}" type="datetime1">
              <a:rPr lang="en-US" smtClean="0"/>
              <a:pPr/>
              <a:t>1/24/2012</a:t>
            </a:fld>
            <a:endParaRPr lang="en-US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92F26-15B6-4BD2-AF5E-44A2EB4C115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Came up with a new design of the iterative part which provides better load balancing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Reducing the synch steps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Subsent iteration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This particular desing may be prevailing in design of the next generation of TCE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Global Map of tasks </a:t>
            </a:r>
          </a:p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849A92-8596-426D-9D53-4DD9F2DE4177}" type="datetime1">
              <a:rPr lang="en-US" smtClean="0"/>
              <a:pPr/>
              <a:t>1/24/2012</a:t>
            </a:fld>
            <a:endParaRPr lang="en-US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93165-055B-4F2A-814B-D4AF9B09456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msl_titledesign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0989" y="2371620"/>
            <a:ext cx="6400801" cy="906463"/>
          </a:xfrm>
        </p:spPr>
        <p:txBody>
          <a:bodyPr lIns="91440" tIns="45720" rIns="91440" bIns="4572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0990" y="3889948"/>
            <a:ext cx="6379460" cy="1363089"/>
          </a:xfrm>
        </p:spPr>
        <p:txBody>
          <a:bodyPr lIns="91440" tIns="45720" rIns="91440" bIns="45720"/>
          <a:lstStyle>
            <a:lvl1pPr marL="0" indent="0" algn="l">
              <a:buFont typeface="Arial" pitchFamily="34" charset="0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E4034-E59D-4293-A36F-3E6124A39E43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4849-1C1D-444E-9726-910BE50BEDFF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FBFB5-4A88-499E-82A1-88577A7DFE50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044B-9974-4E3E-A5EC-5A381B221924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15D0-8D0E-4C67-B16A-6933973DD8E3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D2AC-E010-4E41-8C89-9CBBB202EE2B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4942-37B3-4B1C-BC29-96A649A9CF4C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Banner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711825"/>
            <a:ext cx="3200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9400" cy="550889"/>
          </a:xfrm>
        </p:spPr>
        <p:txBody>
          <a:bodyPr/>
          <a:lstStyle>
            <a:lvl1pPr>
              <a:defRPr sz="2800">
                <a:solidFill>
                  <a:srgbClr val="78A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6773"/>
            <a:ext cx="8186738" cy="47318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6E58-909B-4856-8D4D-519F204AABF2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hiteBannerT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711825"/>
            <a:ext cx="3200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19341" cy="1240436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rgbClr val="78A2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125" y="1901252"/>
            <a:ext cx="8186738" cy="3989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DA03-836A-4458-9650-886C5D235347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BannerSm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711825"/>
            <a:ext cx="3200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1905" cy="55088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6773"/>
            <a:ext cx="8186738" cy="47468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1B5E-B6BB-4094-987D-B6FBE7F6A9FB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eenBannerT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711825"/>
            <a:ext cx="32004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64311" cy="1240436"/>
          </a:xfrm>
        </p:spPr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125" y="1901252"/>
            <a:ext cx="8186738" cy="3989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52BB-1F4F-4E06-992C-C6540179ECC8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F0B0-7309-4115-BE57-0B45EA1D5362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DE33-52AB-40C3-BA58-130295BEE033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F807-18FE-44D5-B42A-48F0DC591940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D3EF-0AE9-4466-AC21-045A5FD2DCE5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27013"/>
            <a:ext cx="8204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362075"/>
            <a:ext cx="81867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975" y="64246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800100" algn="l"/>
                <a:tab pos="1257300" algn="l"/>
              </a:tabLst>
              <a:defRPr sz="900">
                <a:solidFill>
                  <a:srgbClr val="777777"/>
                </a:solidFill>
                <a:latin typeface="Arial" charset="0"/>
              </a:defRPr>
            </a:lvl1pPr>
          </a:lstStyle>
          <a:p>
            <a:pPr>
              <a:defRPr/>
            </a:pPr>
            <a:fld id="{63E6CFCB-A504-4146-B7BC-B11EB7DE3672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-80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8A22F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SzPct val="80000"/>
        <a:buBlip>
          <a:blip r:embed="rId7"/>
        </a:buBlip>
        <a:defRPr sz="24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8"/>
        </a:buBlip>
        <a:defRPr sz="2000">
          <a:solidFill>
            <a:schemeClr val="tx1"/>
          </a:solidFill>
          <a:latin typeface="Century Gothic" pitchFamily="34" charset="0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80000"/>
        <a:buBlip>
          <a:blip r:embed="rId9"/>
        </a:buBlip>
        <a:defRPr sz="2000">
          <a:solidFill>
            <a:schemeClr val="tx1"/>
          </a:solidFill>
          <a:latin typeface="Century Gothic" pitchFamily="34" charset="0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80000"/>
        <a:buBlip>
          <a:blip r:embed="rId10"/>
        </a:buBlip>
        <a:defRPr sz="1600">
          <a:solidFill>
            <a:schemeClr val="tx1"/>
          </a:solidFill>
          <a:latin typeface="Century Gothic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7"/>
        </a:buBlip>
        <a:defRPr sz="1400">
          <a:solidFill>
            <a:schemeClr val="tx1"/>
          </a:solidFill>
          <a:latin typeface="Century Gothic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575175" y="6424613"/>
            <a:ext cx="609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fld id="{619344A8-E01A-4391-8768-0658FACDD2E3}" type="slidenum">
              <a:rPr lang="en-US"/>
              <a:pPr>
                <a:defRPr/>
              </a:pPr>
              <a:t>‹#›</a:t>
            </a:fld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82264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800"/>
              <a:t>A national scientific user facility integrating experimental and computational resources for discovery and technological innovation</a:t>
            </a:r>
          </a:p>
        </p:txBody>
      </p:sp>
      <p:pic>
        <p:nvPicPr>
          <p:cNvPr id="8196" name="Picture 4" descr="emsl_e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8.bin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8.png"/><Relationship Id="rId14" Type="http://schemas.openxmlformats.org/officeDocument/2006/relationships/oleObject" Target="../embeddings/oleObject6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76517" y="2093355"/>
            <a:ext cx="8579224" cy="1205999"/>
          </a:xfrm>
        </p:spPr>
        <p:txBody>
          <a:bodyPr/>
          <a:lstStyle/>
          <a:p>
            <a:pPr algn="ctr"/>
            <a:r>
              <a:rPr lang="en-US" sz="3200" dirty="0" smtClean="0"/>
              <a:t>CC and </a:t>
            </a:r>
            <a:r>
              <a:rPr lang="en-US" sz="3200" dirty="0" smtClean="0"/>
              <a:t>CI </a:t>
            </a:r>
            <a:r>
              <a:rPr lang="en-US" sz="3200" dirty="0" smtClean="0"/>
              <a:t>in terms that even a Physicist can understand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15521" y="3945685"/>
            <a:ext cx="6380163" cy="13620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u="sng" dirty="0" smtClean="0"/>
              <a:t>Karol Kowalski</a:t>
            </a:r>
            <a:endParaRPr lang="en-US" sz="2400" b="1" dirty="0" smtClean="0"/>
          </a:p>
          <a:p>
            <a:pPr algn="ctr">
              <a:buFontTx/>
              <a:buNone/>
            </a:pPr>
            <a:r>
              <a:rPr lang="en-US" sz="1600" i="1" dirty="0" smtClean="0"/>
              <a:t>William R Wiley Environmental Molecular Sciences Laboratory and Chemical Sciences Division,</a:t>
            </a:r>
          </a:p>
          <a:p>
            <a:pPr algn="ctr">
              <a:buFontTx/>
              <a:buNone/>
            </a:pPr>
            <a:r>
              <a:rPr lang="en-US" sz="1600" i="1" dirty="0" smtClean="0"/>
              <a:t>Pacific Northwest National Laboratory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and CI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 formalism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10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1751" y="1852785"/>
          <a:ext cx="4646426" cy="1022141"/>
        </p:xfrm>
        <a:graphic>
          <a:graphicData uri="http://schemas.openxmlformats.org/presentationml/2006/ole">
            <p:oleObj spid="_x0000_s279553" name="Equation" r:id="rId3" imgW="2082600" imgH="507960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5146155" y="2551813"/>
            <a:ext cx="489098" cy="159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2846" y="2445490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 normalization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5013" y="1616151"/>
            <a:ext cx="499730" cy="3508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01070" y="1275907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function</a:t>
            </a:r>
          </a:p>
          <a:p>
            <a:r>
              <a:rPr lang="en-US" dirty="0" smtClean="0"/>
              <a:t>(HF determinant)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421473" y="2817628"/>
          <a:ext cx="1457724" cy="560663"/>
        </p:xfrm>
        <a:graphic>
          <a:graphicData uri="http://schemas.openxmlformats.org/presentationml/2006/ole">
            <p:oleObj spid="_x0000_s279554" name="Equation" r:id="rId4" imgW="660240" imgH="253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4966" y="3827731"/>
          <a:ext cx="3614056" cy="914400"/>
        </p:xfrm>
        <a:graphic>
          <a:graphicData uri="http://schemas.openxmlformats.org/presentationml/2006/ole">
            <p:oleObj spid="_x0000_s279555" name="Equation" r:id="rId5" imgW="2108160" imgH="53316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73359" y="5044457"/>
          <a:ext cx="3003550" cy="479425"/>
        </p:xfrm>
        <a:graphic>
          <a:graphicData uri="http://schemas.openxmlformats.org/presentationml/2006/ole">
            <p:oleObj spid="_x0000_s279556" name="Equation" r:id="rId6" imgW="1752480" imgH="279360" progId="Equation.3">
              <p:embed/>
            </p:oleObj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901609" y="3891519"/>
            <a:ext cx="3508744" cy="1765004"/>
            <a:chOff x="4561368" y="3519379"/>
            <a:chExt cx="3508744" cy="1765004"/>
          </a:xfrm>
        </p:grpSpPr>
        <p:sp>
          <p:nvSpPr>
            <p:cNvPr id="33" name="Rectangle 32"/>
            <p:cNvSpPr/>
            <p:nvPr/>
          </p:nvSpPr>
          <p:spPr>
            <a:xfrm>
              <a:off x="4561368" y="3519379"/>
              <a:ext cx="3508744" cy="1765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735513" y="3776552"/>
              <a:ext cx="2964786" cy="1373298"/>
              <a:chOff x="4735513" y="3776552"/>
              <a:chExt cx="2964786" cy="1373298"/>
            </a:xfrm>
          </p:grpSpPr>
          <p:graphicFrame>
            <p:nvGraphicFramePr>
              <p:cNvPr id="14" name="Object 38"/>
              <p:cNvGraphicFramePr>
                <a:graphicFrameLocks noChangeAspect="1"/>
              </p:cNvGraphicFramePr>
              <p:nvPr/>
            </p:nvGraphicFramePr>
            <p:xfrm>
              <a:off x="4735513" y="4102100"/>
              <a:ext cx="2124075" cy="1047750"/>
            </p:xfrm>
            <a:graphic>
              <a:graphicData uri="http://schemas.openxmlformats.org/presentationml/2006/ole">
                <p:oleObj spid="_x0000_s279557" name="Equation" r:id="rId7" imgW="927000" imgH="457200" progId="Equation.3">
                  <p:embed/>
                </p:oleObj>
              </a:graphicData>
            </a:graphic>
          </p:graphicFrame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7039899" y="3776552"/>
                <a:ext cx="660400" cy="1122363"/>
                <a:chOff x="7118430" y="4722472"/>
                <a:chExt cx="659758" cy="112274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7153321" y="5602246"/>
                  <a:ext cx="624867" cy="11117"/>
                </a:xfrm>
                <a:prstGeom prst="line">
                  <a:avLst/>
                </a:prstGeom>
                <a:ln w="34925">
                  <a:solidFill>
                    <a:srgbClr val="107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7142219" y="5416445"/>
                  <a:ext cx="624867" cy="12704"/>
                </a:xfrm>
                <a:prstGeom prst="line">
                  <a:avLst/>
                </a:prstGeom>
                <a:ln w="34925">
                  <a:solidFill>
                    <a:srgbClr val="107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7153321" y="5775342"/>
                  <a:ext cx="624867" cy="12704"/>
                </a:xfrm>
                <a:prstGeom prst="line">
                  <a:avLst/>
                </a:prstGeom>
                <a:ln w="34925">
                  <a:solidFill>
                    <a:srgbClr val="10763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7129531" y="5138538"/>
                  <a:ext cx="624867" cy="12704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7129531" y="4965442"/>
                  <a:ext cx="624867" cy="11116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7118430" y="4779641"/>
                  <a:ext cx="624867" cy="12704"/>
                </a:xfrm>
                <a:prstGeom prst="line">
                  <a:avLst/>
                </a:prstGeom>
                <a:ln w="349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Oval 21"/>
                <p:cNvSpPr/>
                <p:nvPr/>
              </p:nvSpPr>
              <p:spPr>
                <a:xfrm>
                  <a:off x="7234204" y="5370392"/>
                  <a:ext cx="126877" cy="11592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7522848" y="5556193"/>
                  <a:ext cx="128463" cy="11592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234204" y="5556193"/>
                  <a:ext cx="126877" cy="1159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521263" y="5359276"/>
                  <a:ext cx="126877" cy="1159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7234204" y="5729289"/>
                  <a:ext cx="126877" cy="1159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7532364" y="5718173"/>
                  <a:ext cx="128463" cy="1159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7234204" y="5081369"/>
                  <a:ext cx="126877" cy="1159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7516505" y="4722472"/>
                  <a:ext cx="126877" cy="1159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22" idx="0"/>
                  <a:endCxn id="28" idx="4"/>
                </p:cNvCxnSpPr>
                <p:nvPr/>
              </p:nvCxnSpPr>
              <p:spPr>
                <a:xfrm flipV="1">
                  <a:off x="7297643" y="5197296"/>
                  <a:ext cx="0" cy="17309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23" idx="0"/>
                  <a:endCxn id="29" idx="4"/>
                </p:cNvCxnSpPr>
                <p:nvPr/>
              </p:nvCxnSpPr>
              <p:spPr>
                <a:xfrm flipH="1" flipV="1">
                  <a:off x="7579943" y="4838399"/>
                  <a:ext cx="7930" cy="7177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TextBox 33"/>
          <p:cNvSpPr txBox="1"/>
          <p:nvPr/>
        </p:nvSpPr>
        <p:spPr>
          <a:xfrm>
            <a:off x="244549" y="2977116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stands for the number of electrons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and CI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11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9018" y="1541719"/>
          <a:ext cx="2107907" cy="691117"/>
        </p:xfrm>
        <a:graphic>
          <a:graphicData uri="http://schemas.openxmlformats.org/presentationml/2006/ole">
            <p:oleObj spid="_x0000_s290818" name="Equation" r:id="rId3" imgW="77436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8610" y="1677286"/>
          <a:ext cx="3383811" cy="534286"/>
        </p:xfrm>
        <a:graphic>
          <a:graphicData uri="http://schemas.openxmlformats.org/presentationml/2006/ole">
            <p:oleObj spid="_x0000_s290819" name="Equation" r:id="rId4" imgW="144756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6055" y="232853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Intermediate normalization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59618" y="2271507"/>
          <a:ext cx="1329541" cy="511362"/>
        </p:xfrm>
        <a:graphic>
          <a:graphicData uri="http://schemas.openxmlformats.org/presentationml/2006/ole">
            <p:oleObj spid="_x0000_s290820" name="Equation" r:id="rId5" imgW="660240" imgH="253800" progId="Equation.3">
              <p:embed/>
            </p:oleObj>
          </a:graphicData>
        </a:graphic>
      </p:graphicFrame>
      <p:graphicFrame>
        <p:nvGraphicFramePr>
          <p:cNvPr id="290821" name="Object 5"/>
          <p:cNvGraphicFramePr>
            <a:graphicFrameLocks noChangeAspect="1"/>
          </p:cNvGraphicFramePr>
          <p:nvPr/>
        </p:nvGraphicFramePr>
        <p:xfrm>
          <a:off x="758825" y="2860675"/>
          <a:ext cx="3527425" cy="914400"/>
        </p:xfrm>
        <a:graphic>
          <a:graphicData uri="http://schemas.openxmlformats.org/presentationml/2006/ole">
            <p:oleObj spid="_x0000_s290821" name="Equation" r:id="rId6" imgW="2057400" imgH="533160" progId="Equation.3">
              <p:embed/>
            </p:oleObj>
          </a:graphicData>
        </a:graphic>
      </p:graphicFrame>
      <p:cxnSp>
        <p:nvCxnSpPr>
          <p:cNvPr id="22" name="Elbow Connector 21"/>
          <p:cNvCxnSpPr/>
          <p:nvPr/>
        </p:nvCxnSpPr>
        <p:spPr>
          <a:xfrm>
            <a:off x="2488019" y="3466214"/>
            <a:ext cx="3965944" cy="244549"/>
          </a:xfrm>
          <a:prstGeom prst="bentConnector3">
            <a:avLst>
              <a:gd name="adj1" fmla="val -402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34714" y="3551275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amplitudes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66135" y="4188563"/>
          <a:ext cx="6878638" cy="692150"/>
        </p:xfrm>
        <a:graphic>
          <a:graphicData uri="http://schemas.openxmlformats.org/presentationml/2006/ole">
            <p:oleObj spid="_x0000_s290822" name="Equation" r:id="rId7" imgW="2527200" imgH="2538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01748" y="5369442"/>
            <a:ext cx="694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fermions the expansion for </a:t>
            </a:r>
            <a:r>
              <a:rPr lang="en-US" dirty="0" err="1" smtClean="0"/>
              <a:t>e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dirty="0" smtClean="0"/>
              <a:t> terminates  (Pauli principle)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and CC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CI and full CC expansions are equivalent (and this is the only case when CI=CC)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12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0403" y="1828800"/>
          <a:ext cx="2613955" cy="568251"/>
        </p:xfrm>
        <a:graphic>
          <a:graphicData uri="http://schemas.openxmlformats.org/presentationml/2006/ole">
            <p:oleObj spid="_x0000_s291842" name="Equation" r:id="rId3" imgW="116820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4045" y="2438695"/>
          <a:ext cx="4905006" cy="2665148"/>
        </p:xfrm>
        <a:graphic>
          <a:graphicData uri="http://schemas.openxmlformats.org/presentationml/2006/ole">
            <p:oleObj spid="_x0000_s291843" name="Equation" r:id="rId4" imgW="2197080" imgH="11937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140" y="5086666"/>
            <a:ext cx="782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 amplitudes are calculated from the </a:t>
            </a:r>
            <a:r>
              <a:rPr lang="en-US" dirty="0" err="1" smtClean="0"/>
              <a:t>variational</a:t>
            </a:r>
            <a:r>
              <a:rPr lang="en-US" dirty="0" smtClean="0"/>
              <a:t> principle while the </a:t>
            </a:r>
          </a:p>
          <a:p>
            <a:r>
              <a:rPr lang="en-US" dirty="0" smtClean="0"/>
              <a:t>cluster amplitudes are obtained from projective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equations: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13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03352" y="1653953"/>
          <a:ext cx="2150200" cy="483191"/>
        </p:xfrm>
        <a:graphic>
          <a:graphicData uri="http://schemas.openxmlformats.org/presentationml/2006/ole">
            <p:oleObj spid="_x0000_s292865" name="Equation" r:id="rId3" imgW="113004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76957" y="2260269"/>
          <a:ext cx="2247900" cy="482600"/>
        </p:xfrm>
        <a:graphic>
          <a:graphicData uri="http://schemas.openxmlformats.org/presentationml/2006/ole">
            <p:oleObj spid="_x0000_s292866" name="Equation" r:id="rId4" imgW="1180800" imgH="253800" progId="Equation.3">
              <p:embed/>
            </p:oleObj>
          </a:graphicData>
        </a:graphic>
      </p:graphicFrame>
      <p:sp>
        <p:nvSpPr>
          <p:cNvPr id="9" name="Curved Right Arrow 8"/>
          <p:cNvSpPr/>
          <p:nvPr/>
        </p:nvSpPr>
        <p:spPr>
          <a:xfrm>
            <a:off x="2030818" y="1818168"/>
            <a:ext cx="423176" cy="727054"/>
          </a:xfrm>
          <a:prstGeom prst="curvedRight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08113" y="1889125"/>
          <a:ext cx="566737" cy="442913"/>
        </p:xfrm>
        <a:graphic>
          <a:graphicData uri="http://schemas.openxmlformats.org/presentationml/2006/ole">
            <p:oleObj spid="_x0000_s292867" name="Equation" r:id="rId5" imgW="291960" imgH="2286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20334" y="4455029"/>
          <a:ext cx="8588713" cy="839972"/>
        </p:xfrm>
        <a:graphic>
          <a:graphicData uri="http://schemas.openxmlformats.org/presentationml/2006/ole">
            <p:oleObj spid="_x0000_s292868" name="Equation" r:id="rId6" imgW="5194080" imgH="5079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3284" y="2892056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Campbell-</a:t>
            </a:r>
            <a:r>
              <a:rPr lang="en-US" dirty="0" err="1" smtClean="0"/>
              <a:t>Hausdorff</a:t>
            </a:r>
            <a:r>
              <a:rPr lang="en-US" dirty="0" smtClean="0"/>
              <a:t> formula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51000" y="3440113"/>
          <a:ext cx="5649913" cy="400050"/>
        </p:xfrm>
        <a:graphic>
          <a:graphicData uri="http://schemas.openxmlformats.org/presentationml/2006/ole">
            <p:oleObj spid="_x0000_s292869" name="Equation" r:id="rId7" imgW="3416040" imgH="241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5815" y="39127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the equations for cluster amplitudes from the equation for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14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26069" y="2515190"/>
          <a:ext cx="1377094" cy="483191"/>
        </p:xfrm>
        <a:graphic>
          <a:graphicData uri="http://schemas.openxmlformats.org/presentationml/2006/ole">
            <p:oleObj spid="_x0000_s304130" name="Equation" r:id="rId3" imgW="72360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51448" y="2479528"/>
          <a:ext cx="3270250" cy="788988"/>
        </p:xfrm>
        <a:graphic>
          <a:graphicData uri="http://schemas.openxmlformats.org/presentationml/2006/ole">
            <p:oleObj spid="_x0000_s304131" name="Equation" r:id="rId4" imgW="1955520" imgH="469800" progId="Equation.3">
              <p:embed/>
            </p:oleObj>
          </a:graphicData>
        </a:graphic>
      </p:graphicFrame>
      <p:graphicFrame>
        <p:nvGraphicFramePr>
          <p:cNvPr id="304132" name="Object 1"/>
          <p:cNvGraphicFramePr>
            <a:graphicFrameLocks noChangeAspect="1"/>
          </p:cNvGraphicFramePr>
          <p:nvPr/>
        </p:nvGraphicFramePr>
        <p:xfrm>
          <a:off x="932415" y="3622196"/>
          <a:ext cx="2534495" cy="609562"/>
        </p:xfrm>
        <a:graphic>
          <a:graphicData uri="http://schemas.openxmlformats.org/presentationml/2006/ole">
            <p:oleObj spid="_x0000_s304132" name="Equation" r:id="rId5" imgW="1054080" imgH="253800" progId="Equation.3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23028" y="4483433"/>
          <a:ext cx="2840037" cy="609600"/>
        </p:xfrm>
        <a:graphic>
          <a:graphicData uri="http://schemas.openxmlformats.org/presentationml/2006/ole">
            <p:oleObj spid="_x0000_s304133" name="Equation" r:id="rId6" imgW="1180800" imgH="253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58880" y="1870738"/>
          <a:ext cx="1255380" cy="427364"/>
        </p:xfrm>
        <a:graphic>
          <a:graphicData uri="http://schemas.openxmlformats.org/presentationml/2006/ole">
            <p:oleObj spid="_x0000_s304134" name="Equation" r:id="rId7" imgW="596880" imgH="20304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848970" y="3934046"/>
            <a:ext cx="1010093" cy="106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48970" y="4731488"/>
            <a:ext cx="1010093" cy="106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79857" y="3700128"/>
            <a:ext cx="389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Step1: we solve energy independent </a:t>
            </a:r>
          </a:p>
          <a:p>
            <a:r>
              <a:rPr lang="en-US" sz="1600" dirty="0" smtClean="0"/>
              <a:t>equations for cluster amplitudes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7960" y="4465672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Step 2 :having cluster amplitudes we </a:t>
            </a:r>
          </a:p>
          <a:p>
            <a:r>
              <a:rPr lang="en-US" sz="1600" dirty="0" smtClean="0"/>
              <a:t>Can calculate the energy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Approximations: 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with doubles (CCD):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15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07022" y="1041991"/>
          <a:ext cx="800566" cy="425301"/>
        </p:xfrm>
        <a:graphic>
          <a:graphicData uri="http://schemas.openxmlformats.org/presentationml/2006/ole">
            <p:oleObj spid="_x0000_s305154" name="Equation" r:id="rId3" imgW="406080" imgH="215640" progId="Equation.3">
              <p:embed/>
            </p:oleObj>
          </a:graphicData>
        </a:graphic>
      </p:graphicFrame>
      <p:graphicFrame>
        <p:nvGraphicFramePr>
          <p:cNvPr id="305155" name="Object 1"/>
          <p:cNvGraphicFramePr>
            <a:graphicFrameLocks noChangeAspect="1"/>
          </p:cNvGraphicFramePr>
          <p:nvPr/>
        </p:nvGraphicFramePr>
        <p:xfrm>
          <a:off x="768239" y="1667799"/>
          <a:ext cx="4403726" cy="647700"/>
        </p:xfrm>
        <a:graphic>
          <a:graphicData uri="http://schemas.openxmlformats.org/presentationml/2006/ole">
            <p:oleObj spid="_x0000_s305155" name="Equation" r:id="rId4" imgW="1892160" imgH="279360" progId="Equation.3">
              <p:embed/>
            </p:oleObj>
          </a:graphicData>
        </a:graphic>
      </p:graphicFrame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736644" y="2518255"/>
          <a:ext cx="6146801" cy="647700"/>
        </p:xfrm>
        <a:graphic>
          <a:graphicData uri="http://schemas.openxmlformats.org/presentationml/2006/ole">
            <p:oleObj spid="_x0000_s305156" name="Equation" r:id="rId5" imgW="2641320" imgH="279360" progId="Equation.3">
              <p:embed/>
            </p:oleObj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808110" y="3525875"/>
          <a:ext cx="3359150" cy="609600"/>
        </p:xfrm>
        <a:graphic>
          <a:graphicData uri="http://schemas.openxmlformats.org/presentationml/2006/ole">
            <p:oleObj spid="_x0000_s305157" name="Equation" r:id="rId6" imgW="1396800" imgH="25380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75414" y="4482251"/>
          <a:ext cx="7391400" cy="609600"/>
        </p:xfrm>
        <a:graphic>
          <a:graphicData uri="http://schemas.openxmlformats.org/presentationml/2006/ole">
            <p:oleObj spid="_x0000_s305158" name="Equation" r:id="rId7" imgW="30733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Approximations: CCD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16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38" y="914733"/>
            <a:ext cx="4955547" cy="548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892651" y="1377507"/>
          <a:ext cx="3004401" cy="408762"/>
        </p:xfrm>
        <a:graphic>
          <a:graphicData uri="http://schemas.openxmlformats.org/presentationml/2006/ole">
            <p:oleObj spid="_x0000_s306179" name="Equation" r:id="rId4" imgW="1866600" imgH="253800" progId="Equation.3">
              <p:embed/>
            </p:oleObj>
          </a:graphicData>
        </a:graphic>
      </p:graphicFrame>
      <p:graphicFrame>
        <p:nvGraphicFramePr>
          <p:cNvPr id="306180" name="Object 4"/>
          <p:cNvGraphicFramePr>
            <a:graphicFrameLocks noChangeAspect="1"/>
          </p:cNvGraphicFramePr>
          <p:nvPr/>
        </p:nvGraphicFramePr>
        <p:xfrm>
          <a:off x="5911702" y="2049248"/>
          <a:ext cx="1890491" cy="534094"/>
        </p:xfrm>
        <a:graphic>
          <a:graphicData uri="http://schemas.openxmlformats.org/presentationml/2006/ole">
            <p:oleObj spid="_x0000_s306180" name="Equation" r:id="rId5" imgW="1257120" imgH="355320" progId="Equation.3">
              <p:embed/>
            </p:oleObj>
          </a:graphicData>
        </a:graphic>
      </p:graphicFrame>
      <p:graphicFrame>
        <p:nvGraphicFramePr>
          <p:cNvPr id="306181" name="Object 5"/>
          <p:cNvGraphicFramePr>
            <a:graphicFrameLocks noChangeAspect="1"/>
          </p:cNvGraphicFramePr>
          <p:nvPr/>
        </p:nvGraphicFramePr>
        <p:xfrm>
          <a:off x="5927586" y="2718229"/>
          <a:ext cx="2667472" cy="556599"/>
        </p:xfrm>
        <a:graphic>
          <a:graphicData uri="http://schemas.openxmlformats.org/presentationml/2006/ole">
            <p:oleObj spid="_x0000_s306181" name="Equation" r:id="rId6" imgW="1701720" imgH="35532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33410" y="3521000"/>
          <a:ext cx="1501826" cy="327985"/>
        </p:xfrm>
        <a:graphic>
          <a:graphicData uri="http://schemas.openxmlformats.org/presentationml/2006/ole">
            <p:oleObj spid="_x0000_s306182" name="Equation" r:id="rId7" imgW="11048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Approximations: CCSD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with singles and doubles (CCSD):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17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307202" name="Object 1"/>
          <p:cNvGraphicFramePr>
            <a:graphicFrameLocks noChangeAspect="1"/>
          </p:cNvGraphicFramePr>
          <p:nvPr/>
        </p:nvGraphicFramePr>
        <p:xfrm>
          <a:off x="855112" y="2296006"/>
          <a:ext cx="4699000" cy="647700"/>
        </p:xfrm>
        <a:graphic>
          <a:graphicData uri="http://schemas.openxmlformats.org/presentationml/2006/ole">
            <p:oleObj spid="_x0000_s307202" name="Equation" r:id="rId3" imgW="2019240" imgH="279360" progId="Equation.3">
              <p:embed/>
            </p:oleObj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81063" y="1562100"/>
          <a:ext cx="4137025" cy="647700"/>
        </p:xfrm>
        <a:graphic>
          <a:graphicData uri="http://schemas.openxmlformats.org/presentationml/2006/ole">
            <p:oleObj spid="_x0000_s307203" name="Equation" r:id="rId4" imgW="1777680" imgH="279360" progId="Equation.3">
              <p:embed/>
            </p:oleObj>
          </a:graphicData>
        </a:graphic>
      </p:graphicFrame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838163" y="3733931"/>
          <a:ext cx="5318088" cy="1185915"/>
        </p:xfrm>
        <a:graphic>
          <a:graphicData uri="http://schemas.openxmlformats.org/presentationml/2006/ole">
            <p:oleObj spid="_x0000_s307204" name="Equation" r:id="rId5" imgW="2273040" imgH="507960" progId="Equation.3">
              <p:embed/>
            </p:oleObj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6310248" y="1052513"/>
          <a:ext cx="1300162" cy="425450"/>
        </p:xfrm>
        <a:graphic>
          <a:graphicData uri="http://schemas.openxmlformats.org/presentationml/2006/ole">
            <p:oleObj spid="_x0000_s307205" name="Equation" r:id="rId6" imgW="66024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 and </a:t>
            </a:r>
            <a:r>
              <a:rPr lang="en-US" dirty="0" err="1" smtClean="0"/>
              <a:t>Thouless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Thouless</a:t>
            </a:r>
            <a:r>
              <a:rPr lang="en-US" dirty="0" smtClean="0"/>
              <a:t> theorem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CCSD </a:t>
            </a:r>
            <a:r>
              <a:rPr lang="en-US" dirty="0" err="1" smtClean="0"/>
              <a:t>wavefunction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CCSD provides better description of the static correlation effects (than the CCD approach)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18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13833" y="1558258"/>
          <a:ext cx="1503266" cy="589517"/>
        </p:xfrm>
        <a:graphic>
          <a:graphicData uri="http://schemas.openxmlformats.org/presentationml/2006/ole">
            <p:oleObj spid="_x0000_s308226" name="Equation" r:id="rId3" imgW="647640" imgH="2538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573079" y="1828800"/>
            <a:ext cx="893135" cy="106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6456" y="1679945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Slater determinants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831862" y="1483834"/>
          <a:ext cx="1449040" cy="568251"/>
        </p:xfrm>
        <a:graphic>
          <a:graphicData uri="http://schemas.openxmlformats.org/presentationml/2006/ole">
            <p:oleObj spid="_x0000_s308227" name="Equation" r:id="rId4" imgW="647640" imgH="253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257698" y="2270642"/>
          <a:ext cx="2004354" cy="589516"/>
        </p:xfrm>
        <a:graphic>
          <a:graphicData uri="http://schemas.openxmlformats.org/presentationml/2006/ole">
            <p:oleObj spid="_x0000_s308228" name="Equation" r:id="rId5" imgW="863280" imgH="2538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75076" y="3801731"/>
          <a:ext cx="5408895" cy="557618"/>
        </p:xfrm>
        <a:graphic>
          <a:graphicData uri="http://schemas.openxmlformats.org/presentationml/2006/ole">
            <p:oleObj spid="_x0000_s308229" name="Equation" r:id="rId6" imgW="24634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approximations: CCSDT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with singles, doubles, and triples (CCSDT):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19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309250" name="Object 2"/>
          <p:cNvGraphicFramePr>
            <a:graphicFrameLocks noChangeAspect="1"/>
          </p:cNvGraphicFramePr>
          <p:nvPr/>
        </p:nvGraphicFramePr>
        <p:xfrm>
          <a:off x="636588" y="1422400"/>
          <a:ext cx="1824037" cy="450850"/>
        </p:xfrm>
        <a:graphic>
          <a:graphicData uri="http://schemas.openxmlformats.org/presentationml/2006/ole">
            <p:oleObj spid="_x0000_s309250" name="Equation" r:id="rId3" imgW="927000" imgH="228600" progId="Equation.3">
              <p:embed/>
            </p:oleObj>
          </a:graphicData>
        </a:graphic>
      </p:graphicFrame>
      <p:graphicFrame>
        <p:nvGraphicFramePr>
          <p:cNvPr id="309251" name="Object 1"/>
          <p:cNvGraphicFramePr>
            <a:graphicFrameLocks noChangeAspect="1"/>
          </p:cNvGraphicFramePr>
          <p:nvPr/>
        </p:nvGraphicFramePr>
        <p:xfrm>
          <a:off x="565481" y="2462245"/>
          <a:ext cx="3732212" cy="481013"/>
        </p:xfrm>
        <a:graphic>
          <a:graphicData uri="http://schemas.openxmlformats.org/presentationml/2006/ole">
            <p:oleObj spid="_x0000_s309251" name="Equation" r:id="rId4" imgW="2158920" imgH="279360" progId="Equation.3">
              <p:embed/>
            </p:oleObj>
          </a:graphicData>
        </a:graphic>
      </p:graphicFrame>
      <p:graphicFrame>
        <p:nvGraphicFramePr>
          <p:cNvPr id="309252" name="Object 4"/>
          <p:cNvGraphicFramePr>
            <a:graphicFrameLocks noChangeAspect="1"/>
          </p:cNvGraphicFramePr>
          <p:nvPr/>
        </p:nvGraphicFramePr>
        <p:xfrm>
          <a:off x="569615" y="1961852"/>
          <a:ext cx="3314700" cy="482600"/>
        </p:xfrm>
        <a:graphic>
          <a:graphicData uri="http://schemas.openxmlformats.org/presentationml/2006/ole">
            <p:oleObj spid="_x0000_s309252" name="Equation" r:id="rId5" imgW="1917360" imgH="279360" progId="Equation.3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569205" y="2993131"/>
          <a:ext cx="4151313" cy="481013"/>
        </p:xfrm>
        <a:graphic>
          <a:graphicData uri="http://schemas.openxmlformats.org/presentationml/2006/ole">
            <p:oleObj spid="_x0000_s309253" name="Equation" r:id="rId6" imgW="2400120" imgH="279360" progId="Equation.3">
              <p:embed/>
            </p:oleObj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606056" y="3856187"/>
          <a:ext cx="4912316" cy="1095374"/>
        </p:xfrm>
        <a:graphic>
          <a:graphicData uri="http://schemas.openxmlformats.org/presentationml/2006/ole">
            <p:oleObj spid="_x0000_s309254" name="Equation" r:id="rId7" imgW="227304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Coester</a:t>
            </a:r>
            <a:r>
              <a:rPr lang="en-US" dirty="0" smtClean="0"/>
              <a:t> &amp; Kummel (1958,1960)</a:t>
            </a:r>
          </a:p>
          <a:p>
            <a:r>
              <a:rPr lang="en-US" dirty="0" err="1" smtClean="0">
                <a:latin typeface="Century Gothic"/>
              </a:rPr>
              <a:t>Č</a:t>
            </a:r>
            <a:r>
              <a:rPr lang="en-US" dirty="0" err="1" smtClean="0"/>
              <a:t>i</a:t>
            </a:r>
            <a:r>
              <a:rPr lang="en-US" dirty="0" err="1" smtClean="0">
                <a:latin typeface="Century Gothic"/>
              </a:rPr>
              <a:t>ž</a:t>
            </a:r>
            <a:r>
              <a:rPr lang="en-US" dirty="0" err="1" smtClean="0"/>
              <a:t>ek</a:t>
            </a:r>
            <a:r>
              <a:rPr lang="en-US" dirty="0" smtClean="0"/>
              <a:t> (1966)</a:t>
            </a:r>
          </a:p>
          <a:p>
            <a:r>
              <a:rPr lang="en-US" dirty="0" err="1" smtClean="0"/>
              <a:t>Paldus</a:t>
            </a:r>
            <a:r>
              <a:rPr lang="en-US" dirty="0" smtClean="0"/>
              <a:t> &amp; </a:t>
            </a:r>
            <a:r>
              <a:rPr lang="en-US" dirty="0" err="1" smtClean="0">
                <a:latin typeface="Century Gothic"/>
              </a:rPr>
              <a:t>Č</a:t>
            </a:r>
            <a:r>
              <a:rPr lang="en-US" dirty="0" err="1" smtClean="0"/>
              <a:t>i</a:t>
            </a:r>
            <a:r>
              <a:rPr lang="en-US" dirty="0" err="1" smtClean="0">
                <a:latin typeface="Century Gothic"/>
              </a:rPr>
              <a:t>ž</a:t>
            </a:r>
            <a:r>
              <a:rPr lang="en-US" dirty="0" err="1" smtClean="0"/>
              <a:t>ek</a:t>
            </a:r>
            <a:r>
              <a:rPr lang="en-US" dirty="0" smtClean="0"/>
              <a:t> (1971)</a:t>
            </a:r>
          </a:p>
          <a:p>
            <a:r>
              <a:rPr lang="en-US" dirty="0" smtClean="0"/>
              <a:t>Bartlett </a:t>
            </a:r>
          </a:p>
          <a:p>
            <a:r>
              <a:rPr lang="en-US" dirty="0" err="1" smtClean="0"/>
              <a:t>Monkhorst</a:t>
            </a:r>
            <a:endParaRPr lang="en-US" dirty="0" smtClean="0"/>
          </a:p>
          <a:p>
            <a:r>
              <a:rPr lang="en-US" dirty="0" err="1" smtClean="0"/>
              <a:t>Mukherjee</a:t>
            </a:r>
            <a:endParaRPr lang="en-US" dirty="0" smtClean="0"/>
          </a:p>
          <a:p>
            <a:r>
              <a:rPr lang="en-US" dirty="0" smtClean="0"/>
              <a:t>Lindgren</a:t>
            </a:r>
          </a:p>
          <a:p>
            <a:r>
              <a:rPr lang="en-US" dirty="0" err="1" smtClean="0"/>
              <a:t>Kutzelnigg</a:t>
            </a:r>
            <a:endParaRPr lang="en-US" dirty="0" smtClean="0"/>
          </a:p>
          <a:p>
            <a:r>
              <a:rPr lang="en-US" dirty="0" smtClean="0"/>
              <a:t>… and many 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5" y="21266"/>
            <a:ext cx="6629400" cy="550889"/>
          </a:xfrm>
        </p:spPr>
        <p:txBody>
          <a:bodyPr/>
          <a:lstStyle/>
          <a:p>
            <a:r>
              <a:rPr lang="en-US" dirty="0" smtClean="0"/>
              <a:t>CC and Perturbation Theory (Linked Cluster Theorem)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27" y="947285"/>
            <a:ext cx="8186738" cy="4731896"/>
          </a:xfrm>
        </p:spPr>
        <p:txBody>
          <a:bodyPr/>
          <a:lstStyle/>
          <a:p>
            <a:r>
              <a:rPr lang="en-US" dirty="0" smtClean="0"/>
              <a:t>Linked Cluster Theorem states:</a:t>
            </a:r>
          </a:p>
          <a:p>
            <a:pPr lvl="1"/>
            <a:r>
              <a:rPr lang="en-US" dirty="0" err="1" smtClean="0"/>
              <a:t>Perturbative</a:t>
            </a:r>
            <a:r>
              <a:rPr lang="en-US" dirty="0" smtClean="0"/>
              <a:t> expansion for the energy is expressed in terms of closed  (having no external lines) connected diagrams only</a:t>
            </a:r>
          </a:p>
          <a:p>
            <a:pPr lvl="1"/>
            <a:r>
              <a:rPr lang="en-US" dirty="0" err="1" smtClean="0"/>
              <a:t>Perturbative</a:t>
            </a:r>
            <a:r>
              <a:rPr lang="en-US" dirty="0" smtClean="0"/>
              <a:t> expansion for the </a:t>
            </a:r>
            <a:r>
              <a:rPr lang="en-US" dirty="0" err="1" smtClean="0"/>
              <a:t>wavefunction</a:t>
            </a:r>
            <a:r>
              <a:rPr lang="en-US" dirty="0" smtClean="0"/>
              <a:t> is </a:t>
            </a:r>
            <a:r>
              <a:rPr lang="en-US" dirty="0" err="1" smtClean="0"/>
              <a:t>epxressed</a:t>
            </a:r>
            <a:r>
              <a:rPr lang="en-US" dirty="0" smtClean="0"/>
              <a:t> in terms of linked diagrams (having no disconnected closed part) only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20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0101" y="3977600"/>
          <a:ext cx="766763" cy="728663"/>
        </p:xfrm>
        <a:graphic>
          <a:graphicData uri="http://schemas.openxmlformats.org/presentationml/2006/ole">
            <p:oleObj spid="_x0000_s275458" name="Equation" r:id="rId3" imgW="26640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24661" y="3094070"/>
          <a:ext cx="693148" cy="474259"/>
        </p:xfrm>
        <a:graphic>
          <a:graphicData uri="http://schemas.openxmlformats.org/presentationml/2006/ole">
            <p:oleObj spid="_x0000_s275459" name="Equation" r:id="rId4" imgW="241200" imgH="16488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 rot="10800000">
            <a:off x="1573621" y="3264196"/>
            <a:ext cx="329609" cy="1913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5460" name="Picture 4" descr="C:\Documents and Settings\kowalski\My Documents\Desktop\d3m505\Desktop\d3m505\My Documents\talks\EVO_INT\en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511" y="3019645"/>
            <a:ext cx="697543" cy="667635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10800000">
            <a:off x="1573618" y="4231758"/>
            <a:ext cx="329609" cy="1913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69028" y="3220023"/>
          <a:ext cx="614143" cy="318100"/>
        </p:xfrm>
        <a:graphic>
          <a:graphicData uri="http://schemas.openxmlformats.org/presentationml/2006/ole">
            <p:oleObj spid="_x0000_s275461" name="Equation" r:id="rId6" imgW="291960" imgH="152280" progId="Equation.3">
              <p:embed/>
            </p:oleObj>
          </a:graphicData>
        </a:graphic>
      </p:graphicFrame>
      <p:pic>
        <p:nvPicPr>
          <p:cNvPr id="275462" name="Picture 6" descr="C:\Documents and Settings\kowalski\My Documents\Desktop\d3m505\Desktop\d3m505\My Documents\talks\EVO_INT\t2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1133" y="4061635"/>
            <a:ext cx="780501" cy="589665"/>
          </a:xfrm>
          <a:prstGeom prst="rect">
            <a:avLst/>
          </a:prstGeom>
          <a:noFill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26472" y="4221126"/>
          <a:ext cx="610971" cy="316457"/>
        </p:xfrm>
        <a:graphic>
          <a:graphicData uri="http://schemas.openxmlformats.org/presentationml/2006/ole">
            <p:oleObj spid="_x0000_s275463" name="Equation" r:id="rId8" imgW="291960" imgH="152280" progId="Equation.3">
              <p:embed/>
            </p:oleObj>
          </a:graphicData>
        </a:graphic>
      </p:graphicFrame>
      <p:pic>
        <p:nvPicPr>
          <p:cNvPr id="275464" name="Picture 8" descr="C:\Documents and Settings\kowalski\My Documents\Desktop\d3m505\Desktop\d3m505\My Documents\talks\EVO_INT\t2_1_pro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3803" y="3912773"/>
            <a:ext cx="1679945" cy="784768"/>
          </a:xfrm>
          <a:prstGeom prst="rect">
            <a:avLst/>
          </a:prstGeom>
          <a:noFill/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382592" y="4221126"/>
          <a:ext cx="610971" cy="316457"/>
        </p:xfrm>
        <a:graphic>
          <a:graphicData uri="http://schemas.openxmlformats.org/presentationml/2006/ole">
            <p:oleObj spid="_x0000_s275465" name="Equation" r:id="rId10" imgW="291960" imgH="152280" progId="Equation.3">
              <p:embed/>
            </p:oleObj>
          </a:graphicData>
        </a:graphic>
      </p:graphicFrame>
      <p:pic>
        <p:nvPicPr>
          <p:cNvPr id="275466" name="Picture 10" descr="C:\Documents and Settings\kowalski\My Documents\Desktop\d3m505\Desktop\d3m505\My Documents\talks\EVO_INT\t2_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22331" y="4082646"/>
            <a:ext cx="1781964" cy="571047"/>
          </a:xfrm>
          <a:prstGeom prst="rect">
            <a:avLst/>
          </a:prstGeom>
          <a:noFill/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870610" y="4231758"/>
          <a:ext cx="610971" cy="316457"/>
        </p:xfrm>
        <a:graphic>
          <a:graphicData uri="http://schemas.openxmlformats.org/presentationml/2006/ole">
            <p:oleObj spid="_x0000_s275467" name="Equation" r:id="rId12" imgW="291960" imgH="1522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33431" y="4824522"/>
          <a:ext cx="424711" cy="382240"/>
        </p:xfrm>
        <a:graphic>
          <a:graphicData uri="http://schemas.openxmlformats.org/presentationml/2006/ole">
            <p:oleObj spid="_x0000_s275468" name="Equation" r:id="rId13" imgW="253800" imgH="22860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775149" y="4888319"/>
          <a:ext cx="424711" cy="382240"/>
        </p:xfrm>
        <a:graphic>
          <a:graphicData uri="http://schemas.openxmlformats.org/presentationml/2006/ole">
            <p:oleObj spid="_x0000_s275469" name="Equation" r:id="rId14" imgW="253800" imgH="22860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647020" y="4898952"/>
          <a:ext cx="424711" cy="382240"/>
        </p:xfrm>
        <a:graphic>
          <a:graphicData uri="http://schemas.openxmlformats.org/presentationml/2006/ole">
            <p:oleObj spid="_x0000_s275470" name="Equation" r:id="rId15" imgW="253800" imgH="2286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657975" y="4898695"/>
          <a:ext cx="444500" cy="382587"/>
        </p:xfrm>
        <a:graphic>
          <a:graphicData uri="http://schemas.openxmlformats.org/presentationml/2006/ole">
            <p:oleObj spid="_x0000_s275471" name="Equation" r:id="rId16" imgW="266400" imgH="2286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2893" y="5422604"/>
            <a:ext cx="786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Cluster operator </a:t>
            </a:r>
            <a:r>
              <a:rPr lang="en-US" sz="2000" i="1" dirty="0" smtClean="0"/>
              <a:t>T</a:t>
            </a:r>
            <a:r>
              <a:rPr lang="en-US" sz="2000" dirty="0" smtClean="0"/>
              <a:t> is represented by connected diagrams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and 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979177"/>
            <a:ext cx="8186738" cy="4731896"/>
          </a:xfrm>
        </p:spPr>
        <p:txBody>
          <a:bodyPr/>
          <a:lstStyle/>
          <a:p>
            <a:r>
              <a:rPr lang="en-US" dirty="0" smtClean="0"/>
              <a:t>Enable us to categorize the importance of particular cluster amplitudes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Enable us to express higher-order contributions through lower-order contribution (CCSD(T))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21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89513" y="1710951"/>
          <a:ext cx="1595180" cy="2006839"/>
        </p:xfrm>
        <a:graphic>
          <a:graphicData uri="http://schemas.openxmlformats.org/presentationml/2006/ole">
            <p:oleObj spid="_x0000_s276483" name="Equation" r:id="rId3" imgW="787320" imgH="9903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00228" y="4562992"/>
          <a:ext cx="1668534" cy="466208"/>
        </p:xfrm>
        <a:graphic>
          <a:graphicData uri="http://schemas.openxmlformats.org/presentationml/2006/ole">
            <p:oleObj spid="_x0000_s276484" name="Equation" r:id="rId4" imgW="86328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32836" y="5316279"/>
          <a:ext cx="4632259" cy="478464"/>
        </p:xfrm>
        <a:graphic>
          <a:graphicData uri="http://schemas.openxmlformats.org/presentationml/2006/ole">
            <p:oleObj spid="_x0000_s276485" name="Equation" r:id="rId5" imgW="1777680" imgH="19044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4986664" y="4890980"/>
            <a:ext cx="287079" cy="4997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50465" y="4848447"/>
            <a:ext cx="1244009" cy="542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CCSD(T)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force of modern computational chemistry (ground-state problems)</a:t>
            </a:r>
          </a:p>
          <a:p>
            <a:r>
              <a:rPr lang="en-US" dirty="0" smtClean="0"/>
              <a:t>Belongs to the class of non-iterative methods</a:t>
            </a:r>
          </a:p>
          <a:p>
            <a:r>
              <a:rPr lang="en-US" dirty="0" smtClean="0"/>
              <a:t>Enable to reduce the cost of the inclusion of triple excitations to </a:t>
            </a:r>
            <a:r>
              <a:rPr lang="en-US" i="1" dirty="0" smtClean="0"/>
              <a:t>n</a:t>
            </a:r>
            <a:r>
              <a:rPr lang="en-US" i="1" baseline="-25000" dirty="0" smtClean="0"/>
              <a:t>o</a:t>
            </a:r>
            <a:r>
              <a:rPr lang="en-US" i="1" baseline="30000" dirty="0" smtClean="0"/>
              <a:t>3</a:t>
            </a:r>
            <a:r>
              <a:rPr lang="en-US" i="1" dirty="0" smtClean="0"/>
              <a:t>n</a:t>
            </a:r>
            <a:r>
              <a:rPr lang="en-US" i="1" baseline="-25000" dirty="0" smtClean="0"/>
              <a:t>u</a:t>
            </a:r>
            <a:r>
              <a:rPr lang="en-US" i="1" baseline="30000" dirty="0" smtClean="0"/>
              <a:t>4</a:t>
            </a:r>
            <a:r>
              <a:rPr lang="en-US" i="1" dirty="0" smtClean="0"/>
              <a:t> (N</a:t>
            </a:r>
            <a:r>
              <a:rPr lang="en-US" i="1" baseline="30000" dirty="0" smtClean="0"/>
              <a:t>7</a:t>
            </a:r>
            <a:r>
              <a:rPr lang="en-US" i="1" dirty="0" smtClean="0"/>
              <a:t>) </a:t>
            </a:r>
            <a:r>
              <a:rPr lang="en-US" dirty="0" smtClean="0"/>
              <a:t>: required triply excited amplitudes can be generated on-the-fly.</a:t>
            </a:r>
          </a:p>
          <a:p>
            <a:r>
              <a:rPr lang="en-US" dirty="0" smtClean="0"/>
              <a:t>Storage requirements as in the CCSD approach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22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Size-consistency of the CC energies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23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3888" y="1286540"/>
            <a:ext cx="1063256" cy="712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46151" y="1265273"/>
            <a:ext cx="1063256" cy="712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6577" y="1562986"/>
            <a:ext cx="9675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296633" y="1584251"/>
            <a:ext cx="96756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432543" y="1368794"/>
          <a:ext cx="331381" cy="358996"/>
        </p:xfrm>
        <a:graphic>
          <a:graphicData uri="http://schemas.openxmlformats.org/presentationml/2006/ole">
            <p:oleObj spid="_x0000_s310275" name="Equation" r:id="rId3" imgW="152280" imgH="16488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679404" y="2326755"/>
          <a:ext cx="1920518" cy="512138"/>
        </p:xfrm>
        <a:graphic>
          <a:graphicData uri="http://schemas.openxmlformats.org/presentationml/2006/ole">
            <p:oleObj spid="_x0000_s310276" name="Equation" r:id="rId4" imgW="952200" imgH="2538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700670" y="1873666"/>
          <a:ext cx="1924488" cy="447240"/>
        </p:xfrm>
        <a:graphic>
          <a:graphicData uri="http://schemas.openxmlformats.org/presentationml/2006/ole">
            <p:oleObj spid="_x0000_s310277" name="Equation" r:id="rId5" imgW="927000" imgH="21564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0995" y="2860158"/>
            <a:ext cx="737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operator is represented by the connected diagrams only: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851999" y="3266853"/>
          <a:ext cx="1758950" cy="488950"/>
        </p:xfrm>
        <a:graphic>
          <a:graphicData uri="http://schemas.openxmlformats.org/presentationml/2006/ole">
            <p:oleObj spid="_x0000_s310279" name="Equation" r:id="rId6" imgW="774360" imgH="215640" progId="Equation.3">
              <p:embed/>
            </p:oleObj>
          </a:graphicData>
        </a:graphic>
      </p:graphicFrame>
      <p:sp>
        <p:nvSpPr>
          <p:cNvPr id="25" name="Down Arrow 24"/>
          <p:cNvSpPr/>
          <p:nvPr/>
        </p:nvSpPr>
        <p:spPr>
          <a:xfrm>
            <a:off x="3519377" y="3848986"/>
            <a:ext cx="265814" cy="2870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295453" y="4248298"/>
          <a:ext cx="3010197" cy="578884"/>
        </p:xfrm>
        <a:graphic>
          <a:graphicData uri="http://schemas.openxmlformats.org/presentationml/2006/ole">
            <p:oleObj spid="_x0000_s310280" name="Equation" r:id="rId7" imgW="1320480" imgH="253800" progId="Equation.3">
              <p:embed/>
            </p:oleObj>
          </a:graphicData>
        </a:graphic>
      </p:graphicFrame>
      <p:sp>
        <p:nvSpPr>
          <p:cNvPr id="27" name="Down Arrow 26"/>
          <p:cNvSpPr/>
          <p:nvPr/>
        </p:nvSpPr>
        <p:spPr>
          <a:xfrm>
            <a:off x="3519377" y="4752754"/>
            <a:ext cx="265814" cy="2870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46388" y="5222875"/>
          <a:ext cx="1738312" cy="447675"/>
        </p:xfrm>
        <a:graphic>
          <a:graphicData uri="http://schemas.openxmlformats.org/presentationml/2006/ole">
            <p:oleObj spid="_x0000_s310281" name="Equation" r:id="rId8" imgW="8380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24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2381" y="1650594"/>
          <a:ext cx="7708605" cy="2743835"/>
        </p:xfrm>
        <a:graphic>
          <a:graphicData uri="http://schemas.openxmlformats.org/drawingml/2006/table">
            <a:tbl>
              <a:tblPr/>
              <a:tblGrid>
                <a:gridCol w="3126679"/>
                <a:gridCol w="2106453"/>
                <a:gridCol w="247547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Numerical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Complexity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Global Memory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Requirements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CCSD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CCSD(T)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</a:tr>
              <a:tr h="37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CCSDT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CCSDTQ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2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084" y="77990"/>
            <a:ext cx="6629400" cy="550889"/>
          </a:xfrm>
        </p:spPr>
        <p:txBody>
          <a:bodyPr/>
          <a:lstStyle/>
          <a:p>
            <a:r>
              <a:rPr lang="en-US" dirty="0" smtClean="0"/>
              <a:t>Equation-of-Motion Coupled Cluster  Methods: Excited-State CC extension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50938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52710" y="2432368"/>
          <a:ext cx="2995612" cy="739775"/>
        </p:xfrm>
        <a:graphic>
          <a:graphicData uri="http://schemas.openxmlformats.org/presentationml/2006/ole">
            <p:oleObj spid="_x0000_s201730" name="Equation" r:id="rId3" imgW="1028520" imgH="253800" progId="Equation.3">
              <p:embed/>
            </p:oleObj>
          </a:graphicData>
        </a:graphic>
      </p:graphicFrame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967185" y="2968943"/>
            <a:ext cx="0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69270" y="332676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“excitation” operator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692525" y="1682750"/>
            <a:ext cx="380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reference function (HF determinant)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88950" y="1497013"/>
          <a:ext cx="2403475" cy="739775"/>
        </p:xfrm>
        <a:graphic>
          <a:graphicData uri="http://schemas.openxmlformats.org/presentationml/2006/ole">
            <p:oleObj spid="_x0000_s201731" name="Equation" r:id="rId4" imgW="825480" imgH="253800" progId="Equation.3">
              <p:embed/>
            </p:oleObj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041525" y="1196975"/>
            <a:ext cx="4572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832100" y="1871663"/>
            <a:ext cx="671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487613" y="1041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cluster operator 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85216" y="3951398"/>
          <a:ext cx="3733800" cy="739775"/>
        </p:xfrm>
        <a:graphic>
          <a:graphicData uri="http://schemas.openxmlformats.org/presentationml/2006/ole">
            <p:oleObj spid="_x0000_s201732" name="Equation" r:id="rId5" imgW="1282680" imgH="2538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51902" y="4070144"/>
          <a:ext cx="1748790" cy="457200"/>
        </p:xfrm>
        <a:graphic>
          <a:graphicData uri="http://schemas.openxmlformats.org/presentationml/2006/ole">
            <p:oleObj spid="_x0000_s201733" name="Equation" r:id="rId6" imgW="774360" imgH="203040" progId="Equation.3">
              <p:embed/>
            </p:oleObj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353319" y="4908328"/>
          <a:ext cx="3733800" cy="739775"/>
        </p:xfrm>
        <a:graphic>
          <a:graphicData uri="http://schemas.openxmlformats.org/presentationml/2006/ole">
            <p:oleObj spid="_x0000_s201734" name="Equation" r:id="rId7" imgW="1282680" imgH="2538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 flipV="1">
            <a:off x="5709684" y="4572000"/>
            <a:ext cx="244549" cy="106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97303" y="4657060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similarity transformed Hamiltonian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EOMCCSD: singly-excited states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EOMCCSDT: singly and doubly excited states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Perturbative</a:t>
            </a:r>
            <a:r>
              <a:rPr lang="en-US" dirty="0" smtClean="0"/>
              <a:t> methods: EOMCCSD(T) formulations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26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084" y="77990"/>
            <a:ext cx="6629400" cy="550889"/>
          </a:xfrm>
        </p:spPr>
        <p:txBody>
          <a:bodyPr/>
          <a:lstStyle/>
          <a:p>
            <a:r>
              <a:rPr lang="en-US" dirty="0" smtClean="0"/>
              <a:t>Equation-of-Motion Coupled Cluster  Methods: Excited-State CC extension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19521" y="1673150"/>
          <a:ext cx="4677911" cy="517156"/>
        </p:xfrm>
        <a:graphic>
          <a:graphicData uri="http://schemas.openxmlformats.org/presentationml/2006/ole">
            <p:oleObj spid="_x0000_s323586" name="Equation" r:id="rId3" imgW="2527200" imgH="27936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79588" y="3352800"/>
          <a:ext cx="5759450" cy="517525"/>
        </p:xfrm>
        <a:graphic>
          <a:graphicData uri="http://schemas.openxmlformats.org/presentationml/2006/ole">
            <p:oleObj spid="_x0000_s323587" name="Equation" r:id="rId4" imgW="311148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2" y="0"/>
            <a:ext cx="6629400" cy="550889"/>
          </a:xfrm>
        </p:spPr>
        <p:txBody>
          <a:bodyPr/>
          <a:lstStyle/>
          <a:p>
            <a:r>
              <a:rPr lang="en-US" dirty="0" smtClean="0"/>
              <a:t>CC methods: across the energy and spatial scales </a:t>
            </a:r>
            <a:endParaRPr lang="en-US" dirty="0"/>
          </a:p>
        </p:txBody>
      </p:sp>
      <p:pic>
        <p:nvPicPr>
          <p:cNvPr id="5" name="Picture 30" descr="C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" y="1037199"/>
            <a:ext cx="2079222" cy="203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0" name="Picture 2" descr="C:\Documents and Settings\kowalski\My Documents\Desktop\d3m505\Desktop\d3m505\My Documents\talks\Brown_bag\hi_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560" y="2743786"/>
            <a:ext cx="5137886" cy="3268980"/>
          </a:xfrm>
          <a:prstGeom prst="rect">
            <a:avLst/>
          </a:prstGeom>
          <a:noFill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62400" y="948055"/>
            <a:ext cx="518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CC methods can be universally applied across energy and spatial scales!</a:t>
            </a:r>
          </a:p>
          <a:p>
            <a:endParaRPr lang="en-US" sz="1400" dirty="0"/>
          </a:p>
          <a:p>
            <a:r>
              <a:rPr lang="en-US" sz="1400" dirty="0"/>
              <a:t>Bartlett, Musial </a:t>
            </a:r>
            <a:r>
              <a:rPr lang="en-US" sz="1400" i="1" dirty="0"/>
              <a:t>Rev. Mod. Phys.</a:t>
            </a:r>
            <a:r>
              <a:rPr lang="en-US" sz="1400" dirty="0"/>
              <a:t> (2007)</a:t>
            </a:r>
          </a:p>
          <a:p>
            <a:r>
              <a:rPr lang="en-US" sz="1400" dirty="0"/>
              <a:t>Dean, </a:t>
            </a:r>
            <a:r>
              <a:rPr lang="en-US" sz="1400" dirty="0" err="1"/>
              <a:t>Hjorth</a:t>
            </a:r>
            <a:r>
              <a:rPr lang="en-US" sz="1400" dirty="0"/>
              <a:t>-Jensen, </a:t>
            </a:r>
            <a:r>
              <a:rPr lang="en-US" sz="1400" i="1" dirty="0"/>
              <a:t>Phys. Rev. B </a:t>
            </a:r>
            <a:r>
              <a:rPr lang="en-US" sz="1400" dirty="0"/>
              <a:t>(2004)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the CC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28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983"/>
            <a:ext cx="4581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3" y="4246045"/>
            <a:ext cx="4667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8394" y="1079759"/>
            <a:ext cx="4381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74019" y="4646428"/>
            <a:ext cx="436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 err="1" smtClean="0"/>
              <a:t>Kowalski,D.J</a:t>
            </a:r>
            <a:r>
              <a:rPr lang="en-US" sz="1600" dirty="0" smtClean="0"/>
              <a:t>. Dean, M. </a:t>
            </a:r>
            <a:r>
              <a:rPr lang="en-US" sz="1600" dirty="0" err="1" smtClean="0"/>
              <a:t>Hjorth</a:t>
            </a:r>
            <a:r>
              <a:rPr lang="en-US" sz="1600" dirty="0" smtClean="0"/>
              <a:t>-Jensen,</a:t>
            </a:r>
          </a:p>
          <a:p>
            <a:r>
              <a:rPr lang="en-US" sz="1600" dirty="0" smtClean="0"/>
              <a:t>T. </a:t>
            </a:r>
            <a:r>
              <a:rPr lang="en-US" sz="1600" dirty="0" err="1" smtClean="0"/>
              <a:t>Papenbrock</a:t>
            </a:r>
            <a:r>
              <a:rPr lang="en-US" sz="1600" dirty="0" smtClean="0"/>
              <a:t>, P. Piecuch, PRL </a:t>
            </a:r>
            <a:r>
              <a:rPr lang="en-US" sz="1600" b="1" dirty="0" smtClean="0"/>
              <a:t>92</a:t>
            </a:r>
            <a:r>
              <a:rPr lang="en-US" sz="1600" dirty="0" smtClean="0"/>
              <a:t>, 132501 </a:t>
            </a:r>
          </a:p>
          <a:p>
            <a:r>
              <a:rPr lang="en-US" sz="1600" dirty="0" smtClean="0"/>
              <a:t>(2004)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the CC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29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828675"/>
            <a:ext cx="90582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6567" y="5996763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R.J. Bartlett Mol. Phys. 108, 2905 (2010).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Paldus</a:t>
            </a:r>
            <a:r>
              <a:rPr lang="en-US" dirty="0" smtClean="0"/>
              <a:t>, X. Li,  “</a:t>
            </a:r>
            <a:r>
              <a:rPr lang="en-US" i="1" dirty="0" smtClean="0"/>
              <a:t>A critical assessment of coupled cluster methods in quantum chemistry</a:t>
            </a:r>
            <a:r>
              <a:rPr lang="en-US" dirty="0" smtClean="0"/>
              <a:t>,” Advances in Chemical Physics </a:t>
            </a:r>
            <a:r>
              <a:rPr lang="en-US" b="1" dirty="0" smtClean="0"/>
              <a:t>110</a:t>
            </a:r>
            <a:r>
              <a:rPr lang="en-US" dirty="0" smtClean="0"/>
              <a:t>, 1 (1999).</a:t>
            </a:r>
          </a:p>
          <a:p>
            <a:r>
              <a:rPr lang="en-US" dirty="0" smtClean="0"/>
              <a:t>R.J. Bartlett, M. Musial, “Coupled-cluster theory in quantum chemistry,”  Reviews of Modern Physics </a:t>
            </a:r>
            <a:r>
              <a:rPr lang="en-US" b="1" dirty="0" smtClean="0"/>
              <a:t>79</a:t>
            </a:r>
            <a:r>
              <a:rPr lang="en-US" dirty="0" smtClean="0"/>
              <a:t>, 291 (2007).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3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the CC methods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30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pic>
        <p:nvPicPr>
          <p:cNvPr id="302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85838"/>
            <a:ext cx="90011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9489" y="5932968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Bartlett &amp; Musial, Rev. Mod. Phys.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12200" cy="457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Illustrative examples of large-scale excited-state calculations – components of light harvesting</a:t>
            </a:r>
            <a:br>
              <a:rPr lang="en-US" sz="2000" dirty="0" smtClean="0"/>
            </a:br>
            <a:r>
              <a:rPr lang="en-US" sz="2000" dirty="0" smtClean="0"/>
              <a:t> systems</a:t>
            </a:r>
          </a:p>
        </p:txBody>
      </p:sp>
      <p:pic>
        <p:nvPicPr>
          <p:cNvPr id="7" name="Picture 2" descr="C:\Documents and Settings\kowalski\My Documents\Desktop\d3m505\ARIANA\Avogadro\hexacen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"/>
          </a:blip>
          <a:srcRect l="25725" t="33738" r="25725" b="35143"/>
          <a:stretch>
            <a:fillRect/>
          </a:stretch>
        </p:blipFill>
        <p:spPr bwMode="auto">
          <a:xfrm rot="20343847">
            <a:off x="1000267" y="2345780"/>
            <a:ext cx="7694166" cy="29258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outerShdw blurRad="50800" dist="50800" sx="1000" sy="1000" algn="ctr" rotWithShape="0">
              <a:srgbClr val="000000"/>
            </a:outerShdw>
          </a:effectLst>
        </p:spPr>
      </p:pic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67833" y="1020727"/>
          <a:ext cx="6422066" cy="40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tIns="91440" rIns="0" bIns="91440" anchor="ctr">
            <a:spAutoFit/>
          </a:bodyPr>
          <a:lstStyle/>
          <a:p>
            <a:fld id="{A928057B-E49A-4940-8D97-08DB88C87BF4}" type="slidenum">
              <a:rPr lang="en-US" sz="900">
                <a:solidFill>
                  <a:srgbClr val="777777"/>
                </a:solidFill>
                <a:latin typeface="Arial" charset="0"/>
              </a:rPr>
              <a:pPr/>
              <a:t>32</a:t>
            </a:fld>
            <a:endParaRPr lang="en-US" sz="9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69888" y="152400"/>
            <a:ext cx="8204200" cy="5476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Functionalization of porphyrines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63575" y="960438"/>
          <a:ext cx="7515225" cy="4740276"/>
        </p:xfrm>
        <a:graphic>
          <a:graphicData uri="http://schemas.openxmlformats.org/drawingml/2006/table">
            <a:tbl>
              <a:tblPr/>
              <a:tblGrid>
                <a:gridCol w="2505075"/>
                <a:gridCol w="2505075"/>
                <a:gridCol w="2505075"/>
              </a:tblGrid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System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Leading excitations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CR-EOMCCSD(T)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L, H-1L+1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H-1L, HL+1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2.32 (Expt. 2.27 eV)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1.86 (Expt. 1.91 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L, H-1L+1,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H-2L+2, H-3L+3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1.91  (Expt. 1.84 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7678" name="Picture 4" descr="C:\Documents and Settings\kowalski\My Documents\Desktop\d3m505\ARIANA\Avogadro\fbp_ok.png"/>
          <p:cNvPicPr>
            <a:picLocks noChangeAspect="1" noChangeArrowheads="1"/>
          </p:cNvPicPr>
          <p:nvPr/>
        </p:nvPicPr>
        <p:blipFill>
          <a:blip r:embed="rId3" cstate="print"/>
          <a:srcRect l="24963" t="13956" r="24963" b="13956"/>
          <a:stretch>
            <a:fillRect/>
          </a:stretch>
        </p:blipFill>
        <p:spPr bwMode="auto">
          <a:xfrm>
            <a:off x="1403350" y="1771650"/>
            <a:ext cx="85725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3751263"/>
            <a:ext cx="2076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9350" y="4822825"/>
            <a:ext cx="15430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81" name="Rectangle 24"/>
          <p:cNvSpPr>
            <a:spLocks noChangeArrowheads="1"/>
          </p:cNvSpPr>
          <p:nvPr/>
        </p:nvSpPr>
        <p:spPr bwMode="auto">
          <a:xfrm>
            <a:off x="149225" y="5848350"/>
            <a:ext cx="6557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K. Kowalski, S. Krishnamoorthy, O. Villa, J.R. Hammond, N. Govind, J. Chem. Phys. </a:t>
            </a:r>
            <a:r>
              <a:rPr lang="en-US" sz="1200" b="1" i="1"/>
              <a:t>132</a:t>
            </a:r>
            <a:r>
              <a:rPr lang="en-US" sz="1200" i="1"/>
              <a:t>, 154103  (2010);  K. Kowalski, R.M. Olson, S. Krishnamoorthy, V. Tipparaju, E. Apra, J. Chem. Theory Comput. </a:t>
            </a:r>
            <a:r>
              <a:rPr lang="en-US" sz="1200" b="1" i="1"/>
              <a:t>7</a:t>
            </a:r>
            <a:r>
              <a:rPr lang="en-US" sz="1200" i="1"/>
              <a:t>, 2200 (2011)</a:t>
            </a:r>
            <a:endParaRPr lang="en-US" sz="1200"/>
          </a:p>
        </p:txBody>
      </p:sp>
      <p:pic>
        <p:nvPicPr>
          <p:cNvPr id="27682" name="Picture 13" descr="p2ta_ver1.png"/>
          <p:cNvPicPr>
            <a:picLocks noChangeAspect="1"/>
          </p:cNvPicPr>
          <p:nvPr/>
        </p:nvPicPr>
        <p:blipFill>
          <a:blip r:embed="rId6" cstate="print"/>
          <a:srcRect l="5762" t="19537" r="5762" b="22328"/>
          <a:stretch>
            <a:fillRect/>
          </a:stretch>
        </p:blipFill>
        <p:spPr bwMode="auto">
          <a:xfrm>
            <a:off x="1000125" y="2781300"/>
            <a:ext cx="1879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6688" y="142875"/>
            <a:ext cx="6629400" cy="5508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Multiscale Approaches: localized excited states in extended systems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tIns="91440" rIns="0" bIns="91440" anchor="ctr">
            <a:spAutoFit/>
          </a:bodyPr>
          <a:lstStyle/>
          <a:p>
            <a:fld id="{2C467BB2-A7AD-45D0-9D25-88E85FAF1892}" type="slidenum">
              <a:rPr lang="en-US" sz="900">
                <a:solidFill>
                  <a:srgbClr val="777777"/>
                </a:solidFill>
                <a:latin typeface="Arial" charset="0"/>
              </a:rPr>
              <a:pPr/>
              <a:t>33</a:t>
            </a:fld>
            <a:endParaRPr lang="en-US" sz="9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28676" name="TextBox 16"/>
          <p:cNvSpPr txBox="1">
            <a:spLocks noChangeArrowheads="1"/>
          </p:cNvSpPr>
          <p:nvPr/>
        </p:nvSpPr>
        <p:spPr bwMode="auto">
          <a:xfrm>
            <a:off x="4621213" y="4241800"/>
            <a:ext cx="4275137" cy="1487488"/>
          </a:xfrm>
          <a:prstGeom prst="rect">
            <a:avLst/>
          </a:prstGeom>
          <a:solidFill>
            <a:srgbClr val="78A22F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Visible Light Photoresponse of pure and N-doped TiO</a:t>
            </a:r>
            <a:r>
              <a:rPr lang="en-US" sz="1600" b="1" baseline="-25000">
                <a:latin typeface="Calibri" pitchFamily="34" charset="0"/>
              </a:rPr>
              <a:t>2 </a:t>
            </a:r>
            <a:r>
              <a:rPr lang="en-US" sz="1600" b="1">
                <a:latin typeface="Calibri" pitchFamily="34" charset="0"/>
              </a:rPr>
              <a:t>    (active-space EOMCCSD calculations, 400 correlated electrons):</a:t>
            </a:r>
          </a:p>
          <a:p>
            <a:r>
              <a:rPr lang="en-US" sz="1600" b="1">
                <a:latin typeface="Calibri" pitchFamily="34" charset="0"/>
              </a:rPr>
              <a:t>TiO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                          EOMCCSd   </a:t>
            </a:r>
            <a:r>
              <a:rPr lang="en-US" sz="1600" b="1">
                <a:latin typeface="Calibri" pitchFamily="34" charset="0"/>
                <a:sym typeface="Wingdings" pitchFamily="2" charset="2"/>
              </a:rPr>
              <a:t></a:t>
            </a:r>
            <a:r>
              <a:rPr lang="en-US" sz="1600" b="1">
                <a:latin typeface="Calibri" pitchFamily="34" charset="0"/>
              </a:rPr>
              <a:t> 3.84 eV</a:t>
            </a:r>
          </a:p>
          <a:p>
            <a:r>
              <a:rPr lang="en-US" sz="1600" b="1">
                <a:latin typeface="Calibri" pitchFamily="34" charset="0"/>
              </a:rPr>
              <a:t>N-doped TiO</a:t>
            </a:r>
            <a:r>
              <a:rPr lang="en-US" sz="1600" b="1" baseline="-25000">
                <a:latin typeface="Calibri" pitchFamily="34" charset="0"/>
              </a:rPr>
              <a:t>2</a:t>
            </a:r>
            <a:r>
              <a:rPr lang="en-US" sz="1600" b="1">
                <a:latin typeface="Calibri" pitchFamily="34" charset="0"/>
              </a:rPr>
              <a:t>          EOMCCSd  </a:t>
            </a:r>
            <a:r>
              <a:rPr lang="en-US" sz="1600" b="1">
                <a:latin typeface="Calibri" pitchFamily="34" charset="0"/>
                <a:sym typeface="Wingdings" pitchFamily="2" charset="2"/>
              </a:rPr>
              <a:t></a:t>
            </a:r>
            <a:r>
              <a:rPr lang="en-US" sz="1600" b="1">
                <a:latin typeface="Calibri" pitchFamily="34" charset="0"/>
              </a:rPr>
              <a:t> 2.79 eV          </a:t>
            </a:r>
          </a:p>
          <a:p>
            <a:endParaRPr lang="en-US" sz="1600" b="1" baseline="30000">
              <a:latin typeface="Calibri" pitchFamily="34" charset="0"/>
            </a:endParaRPr>
          </a:p>
        </p:txBody>
      </p: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152400" y="5870575"/>
            <a:ext cx="5657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N. Govind, K. Lopata, R. Rousseau, A. Andersen, K. Kowalski, J. Phys. Chem. Lett. </a:t>
            </a:r>
            <a:r>
              <a:rPr lang="en-US" sz="1100" i="1"/>
              <a:t>“Visible Light Absorption of N-Doped TiO</a:t>
            </a:r>
            <a:r>
              <a:rPr lang="en-US" sz="1100" i="1" baseline="-25000"/>
              <a:t>2</a:t>
            </a:r>
            <a:r>
              <a:rPr lang="en-US" sz="1100" i="1"/>
              <a:t> Rutile Using (LR/RT)-TDDFT and Active Space EOMCCSD Calculations,”  J. Phys. Chem. Lett. </a:t>
            </a:r>
            <a:r>
              <a:rPr lang="en-US" sz="1100" b="1" i="1"/>
              <a:t>2</a:t>
            </a:r>
            <a:r>
              <a:rPr lang="en-US" sz="1100" i="1"/>
              <a:t>,  2696 (2011).</a:t>
            </a:r>
          </a:p>
        </p:txBody>
      </p:sp>
      <p:pic>
        <p:nvPicPr>
          <p:cNvPr id="2867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019175"/>
            <a:ext cx="3927475" cy="467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9" name="Content Placeholder 2"/>
          <p:cNvSpPr>
            <a:spLocks noGrp="1"/>
          </p:cNvSpPr>
          <p:nvPr>
            <p:ph idx="1"/>
          </p:nvPr>
        </p:nvSpPr>
        <p:spPr>
          <a:xfrm>
            <a:off x="4560888" y="1136650"/>
            <a:ext cx="4583112" cy="29781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Localized excited-states in materials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catalysis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photocatalytic decomposition of organic pollutants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photolysis of water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solar energy conversion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9400" cy="550889"/>
          </a:xfrm>
        </p:spPr>
        <p:txBody>
          <a:bodyPr/>
          <a:lstStyle/>
          <a:p>
            <a:r>
              <a:rPr lang="en-US" sz="2400" dirty="0" smtClean="0"/>
              <a:t>Why CC method is so popular in computational </a:t>
            </a:r>
            <a:r>
              <a:rPr lang="en-US" dirty="0" smtClean="0"/>
              <a:t>chemistry</a:t>
            </a:r>
            <a:r>
              <a:rPr lang="en-US" sz="2400" dirty="0" smtClean="0"/>
              <a:t> </a:t>
            </a:r>
            <a:r>
              <a:rPr lang="en-US" sz="1100" dirty="0" smtClean="0"/>
              <a:t>(and less popular in physics)</a:t>
            </a:r>
            <a:r>
              <a:rPr lang="en-US" sz="2400" dirty="0" smtClean="0"/>
              <a:t>???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59" y="1106773"/>
            <a:ext cx="8186738" cy="4731896"/>
          </a:xfrm>
        </p:spPr>
        <p:txBody>
          <a:bodyPr/>
          <a:lstStyle/>
          <a:p>
            <a:r>
              <a:rPr lang="en-US" dirty="0" smtClean="0"/>
              <a:t>Simpler form of the interactions (1/r)</a:t>
            </a:r>
          </a:p>
          <a:p>
            <a:r>
              <a:rPr lang="en-US" dirty="0" smtClean="0"/>
              <a:t>CC functionalities are available in many quantum chemistry packages</a:t>
            </a:r>
          </a:p>
          <a:p>
            <a:pPr lvl="1"/>
            <a:r>
              <a:rPr lang="en-US" dirty="0" smtClean="0"/>
              <a:t>ACES III               (parallel)</a:t>
            </a:r>
          </a:p>
          <a:p>
            <a:pPr lvl="1"/>
            <a:r>
              <a:rPr lang="en-US" dirty="0" smtClean="0"/>
              <a:t>CFOUR                (some pieces in parallel)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DALTON              (serial)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GAMESS             (CCSD/CCSD(T) – parallel)</a:t>
            </a:r>
          </a:p>
          <a:p>
            <a:pPr lvl="1"/>
            <a:r>
              <a:rPr lang="en-US" dirty="0" smtClean="0"/>
              <a:t>Gaussian            (serial) 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MOLPRO            (parallel)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NWCHEM           (parallel)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PQS                     (CCSD/CCSD(T) – parallel)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Contraction Engine (TCE)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1751" y="171656"/>
            <a:ext cx="5445125" cy="3911600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Highly parallel codes are needed in order to apply the CC theories to larger molecular systems </a:t>
            </a:r>
          </a:p>
          <a:p>
            <a:pPr eaLnBrk="1" hangingPunct="1"/>
            <a:r>
              <a:rPr lang="en-US" dirty="0" smtClean="0"/>
              <a:t>Symbolic algebra systems  for coding  complicated tensor expressions: Tensor Contraction Engine (TCE)</a:t>
            </a:r>
          </a:p>
        </p:txBody>
      </p:sp>
      <p:pic>
        <p:nvPicPr>
          <p:cNvPr id="8" name="Picture 4" descr="tce_pic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745" y="903642"/>
            <a:ext cx="2897755" cy="491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22" y="3403399"/>
            <a:ext cx="5303521" cy="34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9400" cy="550889"/>
          </a:xfrm>
        </p:spPr>
        <p:txBody>
          <a:bodyPr/>
          <a:lstStyle/>
          <a:p>
            <a:r>
              <a:rPr lang="en-US" dirty="0" smtClean="0"/>
              <a:t>Parallel performance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8305800" y="7059706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800100" algn="l"/>
                <a:tab pos="1257300" algn="l"/>
              </a:tabLst>
              <a:defRPr/>
            </a:pPr>
            <a:fld id="{E1D096D6-5595-4A41-99B6-25BD924DEAF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800100" algn="l"/>
                  <a:tab pos="1257300" algn="l"/>
                </a:tabLst>
                <a:defRPr/>
              </a:pPr>
              <a:t>36</a:t>
            </a:fld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01962" y="1027356"/>
            <a:ext cx="4366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Parallel structure of </a:t>
            </a:r>
            <a:r>
              <a:rPr lang="en-US" b="1" dirty="0" smtClean="0"/>
              <a:t>the TCE CC </a:t>
            </a:r>
            <a:r>
              <a:rPr lang="en-US" b="1" dirty="0"/>
              <a:t>codes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0925" y="1686019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Tile structure: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14400" y="2792506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1800" y="2487706"/>
            <a:ext cx="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38200" y="3402106"/>
            <a:ext cx="199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Occupied spinorbitals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267200" y="3402106"/>
            <a:ext cx="199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unccupied spinorbitals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905000" y="256390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486400" y="2563906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8768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144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2192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6002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21336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4384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7432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4290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9624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44196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0198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65532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0866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9248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7543800" y="2640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914400" y="241150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1981200" y="241150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3048000" y="2411506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562600" y="2411506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" name="Object 31"/>
          <p:cNvGraphicFramePr>
            <a:graphicFrameLocks noChangeAspect="1"/>
          </p:cNvGraphicFramePr>
          <p:nvPr/>
        </p:nvGraphicFramePr>
        <p:xfrm>
          <a:off x="1143000" y="2106706"/>
          <a:ext cx="381000" cy="254000"/>
        </p:xfrm>
        <a:graphic>
          <a:graphicData uri="http://schemas.openxmlformats.org/presentationml/2006/ole">
            <p:oleObj spid="_x0000_s175106" name="Equation" r:id="rId3" imgW="152280" imgH="139680" progId="Equation.3">
              <p:embed/>
            </p:oleObj>
          </a:graphicData>
        </a:graphic>
      </p:graphicFrame>
      <p:graphicFrame>
        <p:nvGraphicFramePr>
          <p:cNvPr id="35" name="Object 32"/>
          <p:cNvGraphicFramePr>
            <a:graphicFrameLocks noChangeAspect="1"/>
          </p:cNvGraphicFramePr>
          <p:nvPr/>
        </p:nvGraphicFramePr>
        <p:xfrm>
          <a:off x="2209800" y="2030506"/>
          <a:ext cx="381000" cy="368300"/>
        </p:xfrm>
        <a:graphic>
          <a:graphicData uri="http://schemas.openxmlformats.org/presentationml/2006/ole">
            <p:oleObj spid="_x0000_s175107" name="Equation" r:id="rId4" imgW="152280" imgH="203040" progId="Equation.3">
              <p:embed/>
            </p:oleObj>
          </a:graphicData>
        </a:graphic>
      </p:graphicFrame>
      <p:graphicFrame>
        <p:nvGraphicFramePr>
          <p:cNvPr id="36" name="Object 33"/>
          <p:cNvGraphicFramePr>
            <a:graphicFrameLocks noChangeAspect="1"/>
          </p:cNvGraphicFramePr>
          <p:nvPr/>
        </p:nvGraphicFramePr>
        <p:xfrm>
          <a:off x="4038600" y="2106706"/>
          <a:ext cx="381000" cy="254000"/>
        </p:xfrm>
        <a:graphic>
          <a:graphicData uri="http://schemas.openxmlformats.org/presentationml/2006/ole">
            <p:oleObj spid="_x0000_s175108" name="Equation" r:id="rId5" imgW="152280" imgH="139680" progId="Equation.3">
              <p:embed/>
            </p:oleObj>
          </a:graphicData>
        </a:graphic>
      </p:graphicFrame>
      <p:graphicFrame>
        <p:nvGraphicFramePr>
          <p:cNvPr id="37" name="Object 34"/>
          <p:cNvGraphicFramePr>
            <a:graphicFrameLocks noChangeAspect="1"/>
          </p:cNvGraphicFramePr>
          <p:nvPr/>
        </p:nvGraphicFramePr>
        <p:xfrm>
          <a:off x="6477000" y="2030506"/>
          <a:ext cx="381000" cy="368300"/>
        </p:xfrm>
        <a:graphic>
          <a:graphicData uri="http://schemas.openxmlformats.org/presentationml/2006/ole">
            <p:oleObj spid="_x0000_s175109" name="Equation" r:id="rId6" imgW="152280" imgH="203040" progId="Equation.3">
              <p:embed/>
            </p:oleObj>
          </a:graphicData>
        </a:graphic>
      </p:graphicFrame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822325" y="3032219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</a:t>
            </a:r>
            <a:r>
              <a:rPr lang="en-US" sz="1000"/>
              <a:t>1</a:t>
            </a:r>
            <a:r>
              <a:rPr lang="en-US" sz="1400"/>
              <a:t>   S</a:t>
            </a:r>
            <a:r>
              <a:rPr lang="en-US" sz="1000"/>
              <a:t>2</a:t>
            </a:r>
            <a:r>
              <a:rPr lang="en-US" sz="1400"/>
              <a:t>   …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1905000" y="3021106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</a:t>
            </a:r>
            <a:r>
              <a:rPr lang="en-US" sz="1000"/>
              <a:t>1</a:t>
            </a:r>
            <a:r>
              <a:rPr lang="en-US" sz="1400"/>
              <a:t>   S</a:t>
            </a:r>
            <a:r>
              <a:rPr lang="en-US" sz="1000"/>
              <a:t>2</a:t>
            </a:r>
            <a:r>
              <a:rPr lang="en-US" sz="1400"/>
              <a:t>   …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955925" y="3032219"/>
            <a:ext cx="183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</a:t>
            </a:r>
            <a:r>
              <a:rPr lang="en-US" sz="1000"/>
              <a:t>1</a:t>
            </a:r>
            <a:r>
              <a:rPr lang="en-US" sz="1400"/>
              <a:t>       S</a:t>
            </a:r>
            <a:r>
              <a:rPr lang="en-US" sz="1000"/>
              <a:t>2</a:t>
            </a:r>
            <a:r>
              <a:rPr lang="en-US" sz="1400"/>
              <a:t>       ……….</a:t>
            </a:r>
            <a:endParaRPr lang="en-US" sz="1000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5638800" y="3021106"/>
            <a:ext cx="183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</a:t>
            </a:r>
            <a:r>
              <a:rPr lang="en-US" sz="1000"/>
              <a:t>1</a:t>
            </a:r>
            <a:r>
              <a:rPr lang="en-US" sz="1400"/>
              <a:t>       S</a:t>
            </a:r>
            <a:r>
              <a:rPr lang="en-US" sz="1000"/>
              <a:t>2</a:t>
            </a:r>
            <a:r>
              <a:rPr lang="en-US" sz="1400"/>
              <a:t>       ……….</a:t>
            </a:r>
            <a:endParaRPr lang="en-US" sz="1000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883023" y="3829722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Tensor  structure: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878584" y="4268080"/>
            <a:ext cx="3733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2878584" y="4649080"/>
            <a:ext cx="15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>
            <a:off x="2878584" y="4725280"/>
            <a:ext cx="373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2878584" y="5182480"/>
            <a:ext cx="373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878584" y="5639680"/>
            <a:ext cx="3733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3564384" y="426808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4173984" y="426808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4859784" y="426808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5393184" y="426808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6078984" y="4268080"/>
            <a:ext cx="1588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2954784" y="43442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2954784" y="48014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954784" y="52586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2954784" y="57158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3640584" y="4344280"/>
            <a:ext cx="4572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3640584" y="4801480"/>
            <a:ext cx="4572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3640584" y="5258680"/>
            <a:ext cx="4572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4250184" y="43442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4250184" y="48014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4935984" y="4344280"/>
            <a:ext cx="3810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4935984" y="4801480"/>
            <a:ext cx="3810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5469384" y="4344280"/>
            <a:ext cx="5334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6155184" y="4344280"/>
            <a:ext cx="381000" cy="3048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" name="Object 63"/>
          <p:cNvGraphicFramePr>
            <a:graphicFrameLocks noChangeAspect="1"/>
          </p:cNvGraphicFramePr>
          <p:nvPr/>
        </p:nvGraphicFramePr>
        <p:xfrm>
          <a:off x="516384" y="4725280"/>
          <a:ext cx="1828800" cy="690563"/>
        </p:xfrm>
        <a:graphic>
          <a:graphicData uri="http://schemas.openxmlformats.org/presentationml/2006/ole">
            <p:oleObj spid="_x0000_s175110" name="Equation" r:id="rId7" imgW="6728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3298" y="5264524"/>
            <a:ext cx="6088062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 dirty="0"/>
              <a:t>An example of the scalability of the triples part of the CR-EOMCCSD(T) approach </a:t>
            </a:r>
            <a:r>
              <a:rPr lang="en-US" sz="1400" dirty="0" smtClean="0"/>
              <a:t>for GFPC </a:t>
            </a:r>
            <a:r>
              <a:rPr lang="en-US" sz="1400" dirty="0"/>
              <a:t>described by the cc-</a:t>
            </a:r>
            <a:r>
              <a:rPr lang="en-US" sz="1400" dirty="0" err="1"/>
              <a:t>pVTZ</a:t>
            </a:r>
            <a:r>
              <a:rPr lang="en-US" sz="1400" dirty="0"/>
              <a:t> basis set (648 basis set functions). Timings were determined from calculations on the </a:t>
            </a:r>
            <a:r>
              <a:rPr lang="en-US" sz="1400" b="1" dirty="0"/>
              <a:t>Franklin Cray-XT4 </a:t>
            </a:r>
            <a:r>
              <a:rPr lang="en-US" sz="1400" dirty="0"/>
              <a:t>computer at NERSC using 1024, 16384, 20000, 24572, and 34008 cores).</a:t>
            </a:r>
          </a:p>
        </p:txBody>
      </p:sp>
      <p:pic>
        <p:nvPicPr>
          <p:cNvPr id="7" name="Picture 12" descr="C:\Documents and Settings\kowalski\My Documents\Desktop\d3m505\Desktop\d3m505\My Documents\talks\KOS\34s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15" y="871033"/>
            <a:ext cx="555148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kowalski\My Documents\Desktop\d3m505\ARIANA\Avogadro\gfp_ok.png"/>
          <p:cNvPicPr>
            <a:picLocks noChangeAspect="1" noChangeArrowheads="1"/>
          </p:cNvPicPr>
          <p:nvPr/>
        </p:nvPicPr>
        <p:blipFill>
          <a:blip r:embed="rId3" cstate="print"/>
          <a:srcRect l="11673" t="34564" r="16051" b="34564"/>
          <a:stretch>
            <a:fillRect/>
          </a:stretch>
        </p:blipFill>
        <p:spPr bwMode="auto">
          <a:xfrm>
            <a:off x="5518319" y="2283330"/>
            <a:ext cx="1807639" cy="1174584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629400" cy="550889"/>
          </a:xfrm>
        </p:spPr>
        <p:txBody>
          <a:bodyPr/>
          <a:lstStyle/>
          <a:p>
            <a:r>
              <a:rPr lang="en-US" dirty="0" smtClean="0"/>
              <a:t>Parallel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tIns="91440" rIns="0" bIns="91440" anchor="ctr">
            <a:spAutoFit/>
          </a:bodyPr>
          <a:lstStyle/>
          <a:p>
            <a:fld id="{F828DE88-0ED2-4371-B401-D03393A5FFDE}" type="slidenum">
              <a:rPr lang="en-US" sz="900">
                <a:solidFill>
                  <a:srgbClr val="777777"/>
                </a:solidFill>
                <a:latin typeface="Arial" charset="0"/>
              </a:rPr>
              <a:pPr/>
              <a:t>38</a:t>
            </a:fld>
            <a:endParaRPr lang="en-US" sz="900">
              <a:solidFill>
                <a:srgbClr val="777777"/>
              </a:solidFill>
              <a:latin typeface="Arial" charset="0"/>
            </a:endParaRPr>
          </a:p>
        </p:txBody>
      </p:sp>
      <p:pic>
        <p:nvPicPr>
          <p:cNvPr id="22531" name="Picture 2" descr="C:\Documents and Settings\kowalski\My Documents\Desktop\d3m505\Desktop\d3m505\My Documents\CONCEPT_LETTER\2011_END\curve_bg_lu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2400"/>
            <a:ext cx="66008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6357938" y="1935163"/>
            <a:ext cx="2786062" cy="3136900"/>
          </a:xfrm>
        </p:spPr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Scalability of the triples part of the CR- EOMCCSD(T) approach for the FBP-f-coronene system in the AVTZ basis set. Timings were determined from calculations on the Jaguar Cray XT5 computer system at NCCS.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9213" y="25400"/>
            <a:ext cx="8204200" cy="987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Scalability of the non-iterative EOMCC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code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428625" y="895350"/>
            <a:ext cx="7608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F3EAF"/>
                </a:solidFill>
              </a:rPr>
              <a:t>94 %parallel efficiency using 210,000 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913" y="25400"/>
            <a:ext cx="6629400" cy="5508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Scalability of the iterative EOMCC methods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34150"/>
            <a:ext cx="6096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tIns="91440" rIns="0" bIns="91440" anchor="ctr">
            <a:spAutoFit/>
          </a:bodyPr>
          <a:lstStyle/>
          <a:p>
            <a:fld id="{1F7E3288-22F9-4A70-983B-D91C87B6056C}" type="slidenum">
              <a:rPr lang="en-US" sz="900">
                <a:solidFill>
                  <a:srgbClr val="777777"/>
                </a:solidFill>
                <a:latin typeface="Arial" charset="0"/>
              </a:rPr>
              <a:pPr/>
              <a:t>39</a:t>
            </a:fld>
            <a:endParaRPr lang="en-US" sz="90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60863" y="914400"/>
            <a:ext cx="4395787" cy="3235325"/>
            <a:chOff x="255588" y="1146175"/>
            <a:chExt cx="6107112" cy="4048125"/>
          </a:xfrm>
        </p:grpSpPr>
        <p:pic>
          <p:nvPicPr>
            <p:cNvPr id="21511" name="Picture 4" descr="gs_opt.png"/>
            <p:cNvPicPr>
              <a:picLocks noChangeAspect="1"/>
            </p:cNvPicPr>
            <p:nvPr/>
          </p:nvPicPr>
          <p:blipFill>
            <a:blip r:embed="rId3" cstate="print"/>
            <a:srcRect l="26883" t="10292" r="24963" b="13232"/>
            <a:stretch>
              <a:fillRect/>
            </a:stretch>
          </p:blipFill>
          <p:spPr bwMode="auto">
            <a:xfrm>
              <a:off x="1275280" y="2923955"/>
              <a:ext cx="1222891" cy="1267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12" name="Picture 2" descr="C:\Documents and Settings\kowalski\My Documents\Desktop\d3m505\Desktop\d3m505\My Documents\PAPERS\SC11\iterative_timing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8" y="1146175"/>
              <a:ext cx="6107112" cy="4048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246063" y="646113"/>
            <a:ext cx="33750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80000"/>
              <a:defRPr/>
            </a:pPr>
            <a:endParaRPr lang="en-US" altLang="en-US" sz="2200" kern="0" dirty="0">
              <a:ea typeface="ＭＳ Ｐゴシック" pitchFamily="60" charset="-128"/>
            </a:endParaRP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Tx/>
              <a:buBlip>
                <a:blip r:embed="rId5"/>
              </a:buBlip>
              <a:defRPr/>
            </a:pPr>
            <a:r>
              <a:rPr lang="en-US" altLang="en-US" sz="1800" kern="0" dirty="0">
                <a:ea typeface="ＭＳ Ｐゴシック" pitchFamily="60" charset="-128"/>
              </a:rPr>
              <a:t>Alternative task schedulers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Blip>
                <a:blip r:embed="rId6"/>
              </a:buBlip>
              <a:defRPr/>
            </a:pPr>
            <a:r>
              <a:rPr lang="en-US" altLang="en-US" sz="1800" kern="0" dirty="0">
                <a:ea typeface="ＭＳ Ｐゴシック" pitchFamily="83" charset="-128"/>
              </a:rPr>
              <a:t>use “global task pool” 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Blip>
                <a:blip r:embed="rId6"/>
              </a:buBlip>
              <a:defRPr/>
            </a:pPr>
            <a:r>
              <a:rPr lang="en-US" altLang="en-US" sz="1800" kern="0" dirty="0">
                <a:ea typeface="ＭＳ Ｐゴシック" pitchFamily="83" charset="-128"/>
              </a:rPr>
              <a:t>improve load balancing 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Blip>
                <a:blip r:embed="rId6"/>
              </a:buBlip>
              <a:defRPr/>
            </a:pPr>
            <a:r>
              <a:rPr lang="en-US" altLang="en-US" sz="1800" kern="0" dirty="0">
                <a:ea typeface="ＭＳ Ｐゴシック" pitchFamily="83" charset="-128"/>
              </a:rPr>
              <a:t>reduce the number of synchronization steps to absolute </a:t>
            </a:r>
            <a:r>
              <a:rPr lang="en-US" altLang="en-US" sz="2000" kern="0" dirty="0">
                <a:ea typeface="ＭＳ Ｐゴシック" pitchFamily="83" charset="-128"/>
              </a:rPr>
              <a:t>minimum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Blip>
                <a:blip r:embed="rId6"/>
              </a:buBlip>
              <a:defRPr/>
            </a:pPr>
            <a:r>
              <a:rPr lang="en-US" altLang="en-US" sz="1800" kern="0" dirty="0">
                <a:ea typeface="ＭＳ Ｐゴシック" pitchFamily="83" charset="-128"/>
              </a:rPr>
              <a:t>larger tiles can be effectively used</a:t>
            </a:r>
          </a:p>
          <a:p>
            <a:pPr marL="742950" lvl="1" indent="-28575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SzPct val="80000"/>
              <a:buFontTx/>
              <a:buBlip>
                <a:blip r:embed="rId6"/>
              </a:buBlip>
              <a:defRPr/>
            </a:pPr>
            <a:endParaRPr lang="en-US" altLang="en-US" sz="2000" kern="0" dirty="0">
              <a:ea typeface="ＭＳ Ｐゴシック" pitchFamily="83" charset="-128"/>
            </a:endParaRPr>
          </a:p>
          <a:p>
            <a:pPr marL="342900" indent="-34290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SzPct val="80000"/>
              <a:defRPr/>
            </a:pPr>
            <a:endParaRPr lang="en-US" kern="0" dirty="0">
              <a:ea typeface="ＭＳ Ｐゴシック" pitchFamily="60" charset="-128"/>
            </a:endParaRPr>
          </a:p>
        </p:txBody>
      </p:sp>
      <p:pic>
        <p:nvPicPr>
          <p:cNvPr id="21510" name="Picture 9" descr="C:\Documents and Settings\kowalski\My Documents\Desktop\d3m505\Desktop\d3m505\My Documents\talks\SC2011\SCHEDU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875" y="3648075"/>
            <a:ext cx="46291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solve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4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2514850" y="1046827"/>
          <a:ext cx="3907221" cy="920195"/>
        </p:xfrm>
        <a:graphic>
          <a:graphicData uri="http://schemas.openxmlformats.org/presentationml/2006/ole">
            <p:oleObj spid="_x0000_s224258" name="Equation" r:id="rId3" imgW="888840" imgH="2538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40241" y="3795823"/>
            <a:ext cx="2541182" cy="95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Molecular/Atomic Physics, Quantum Chemistry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(electronic Schrödinger equations)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6727" y="4997302"/>
            <a:ext cx="2775097" cy="62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Nuclear Physics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3089" y="4051005"/>
            <a:ext cx="2775097" cy="627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Solid State Physics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2595" y="2636875"/>
            <a:ext cx="5135525" cy="691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Many Particle Systems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Elbow Connector 14"/>
          <p:cNvCxnSpPr>
            <a:stCxn id="11" idx="2"/>
            <a:endCxn id="8" idx="0"/>
          </p:cNvCxnSpPr>
          <p:nvPr/>
        </p:nvCxnSpPr>
        <p:spPr>
          <a:xfrm rot="5400000">
            <a:off x="2801679" y="2137144"/>
            <a:ext cx="467832" cy="28495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2"/>
          </p:cNvCxnSpPr>
          <p:nvPr/>
        </p:nvCxnSpPr>
        <p:spPr>
          <a:xfrm rot="16200000" flipH="1">
            <a:off x="3798482" y="3989867"/>
            <a:ext cx="1594883" cy="27113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2"/>
            <a:endCxn id="10" idx="0"/>
          </p:cNvCxnSpPr>
          <p:nvPr/>
        </p:nvCxnSpPr>
        <p:spPr>
          <a:xfrm rot="16200000" flipH="1">
            <a:off x="5613991" y="2174358"/>
            <a:ext cx="723014" cy="30302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0"/>
          </p:cNvCxnSpPr>
          <p:nvPr/>
        </p:nvCxnSpPr>
        <p:spPr>
          <a:xfrm flipH="1">
            <a:off x="4460358" y="1956391"/>
            <a:ext cx="5316" cy="6804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68266" cy="550889"/>
          </a:xfrm>
        </p:spPr>
        <p:txBody>
          <a:bodyPr/>
          <a:lstStyle/>
          <a:p>
            <a:r>
              <a:rPr lang="en-US" dirty="0" smtClean="0"/>
              <a:t>Towards future computer architectures</a:t>
            </a:r>
            <a:endParaRPr lang="en-US" dirty="0"/>
          </a:p>
        </p:txBody>
      </p:sp>
      <p:pic>
        <p:nvPicPr>
          <p:cNvPr id="5" name="Picture 3" descr="C:\Documents and Settings\kowalski\My Documents\Desktop\d3m505\Desktop\d3m505\My Documents\talks\KOS\g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859" y="3245185"/>
            <a:ext cx="5905949" cy="245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-5400000">
            <a:off x="4276147" y="4367605"/>
            <a:ext cx="100700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    speedup      </a:t>
            </a:r>
            <a:endParaRPr lang="en-US" sz="9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2125" y="1092200"/>
            <a:ext cx="8186738" cy="35750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The CCSD(T)/</a:t>
            </a:r>
            <a:r>
              <a:rPr lang="en-US" dirty="0" err="1" smtClean="0"/>
              <a:t>Reg</a:t>
            </a:r>
            <a:r>
              <a:rPr lang="en-US" dirty="0" smtClean="0"/>
              <a:t>-CCSD(T) codes have been rewritten in order to take advantage of GPGPU accelerators</a:t>
            </a:r>
          </a:p>
          <a:p>
            <a:pPr algn="just" eaLnBrk="1" hangingPunct="1"/>
            <a:r>
              <a:rPr lang="en-US" dirty="0" smtClean="0"/>
              <a:t>Preliminary tests show  very good scalability of the most expensive </a:t>
            </a:r>
            <a:r>
              <a:rPr lang="en-US" i="1" dirty="0" smtClean="0"/>
              <a:t>N</a:t>
            </a:r>
            <a:r>
              <a:rPr lang="en-US" i="1" baseline="30000" dirty="0" smtClean="0"/>
              <a:t>7</a:t>
            </a:r>
            <a:r>
              <a:rPr lang="en-US" dirty="0" smtClean="0"/>
              <a:t> part of the CCSD(T)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1150" y="1135063"/>
            <a:ext cx="7397456" cy="35750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just" eaLnBrk="1" hangingPunct="1">
              <a:buFontTx/>
              <a:buNone/>
            </a:pPr>
            <a:r>
              <a:rPr lang="en-US" dirty="0" smtClean="0"/>
              <a:t>    </a:t>
            </a:r>
            <a:r>
              <a:rPr lang="en-US" i="1" dirty="0" smtClean="0"/>
              <a:t>If you know the nature of the interactions in your system there is a good chance that the CC methods will give you the right results for the right reasons (assuming you have an access to a large computer)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42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490" y="2503170"/>
            <a:ext cx="4633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THANK   YOU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solution of Schrödinger equation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8610600" y="6553200"/>
            <a:ext cx="495300" cy="2286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1FD88F-5F39-4C2A-99CC-98B2A2DFD307}" type="slidenum">
              <a:rPr lang="en-US" sz="9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r>
              <a:rPr lang="en-US" sz="90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6563" y="914400"/>
            <a:ext cx="8026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Weyl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formula (dimensionality of full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configuration interaction 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space) – exact  solution of Schrödinger equation</a:t>
            </a:r>
            <a:endParaRPr lang="en-US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307874" y="2045484"/>
          <a:ext cx="3981450" cy="1022350"/>
        </p:xfrm>
        <a:graphic>
          <a:graphicData uri="http://schemas.openxmlformats.org/presentationml/2006/ole">
            <p:oleObj spid="_x0000_s145410" name="Equation" r:id="rId3" imgW="3454200" imgH="85068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342006" y="4194618"/>
          <a:ext cx="3132137" cy="1384300"/>
        </p:xfrm>
        <a:graphic>
          <a:graphicData uri="http://schemas.openxmlformats.org/presentationml/2006/ole">
            <p:oleObj spid="_x0000_s145411" name="Equation" r:id="rId4" imgW="1612800" imgH="698400" progId="Equation.3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54583" y="2959986"/>
            <a:ext cx="4197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 – total number of </a:t>
            </a:r>
            <a:r>
              <a:rPr lang="en-US" dirty="0" err="1"/>
              <a:t>orbitals</a:t>
            </a:r>
            <a:r>
              <a:rPr lang="en-US" dirty="0"/>
              <a:t> </a:t>
            </a:r>
          </a:p>
          <a:p>
            <a:endParaRPr lang="en-US" sz="800" dirty="0"/>
          </a:p>
          <a:p>
            <a:r>
              <a:rPr lang="en-US" dirty="0"/>
              <a:t>N – total number of correlated electrons</a:t>
            </a:r>
          </a:p>
          <a:p>
            <a:endParaRPr lang="en-US" sz="800" dirty="0"/>
          </a:p>
          <a:p>
            <a:r>
              <a:rPr lang="en-US" dirty="0"/>
              <a:t>S – spin of a given electronic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093" y="5858540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Efficient approximations are needed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04" y="0"/>
            <a:ext cx="6629400" cy="550889"/>
          </a:xfrm>
        </p:spPr>
        <p:txBody>
          <a:bodyPr/>
          <a:lstStyle/>
          <a:p>
            <a:r>
              <a:rPr lang="en-US" dirty="0" smtClean="0"/>
              <a:t>Approximate </a:t>
            </a:r>
            <a:r>
              <a:rPr lang="en-US" dirty="0" err="1" smtClean="0"/>
              <a:t>wavefunction</a:t>
            </a:r>
            <a:r>
              <a:rPr lang="en-US" dirty="0" smtClean="0"/>
              <a:t> (WF)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06772"/>
            <a:ext cx="8186738" cy="4852963"/>
          </a:xfrm>
        </p:spPr>
        <p:txBody>
          <a:bodyPr/>
          <a:lstStyle/>
          <a:p>
            <a:r>
              <a:rPr lang="en-US" dirty="0" err="1" smtClean="0"/>
              <a:t>Hartree-Fock</a:t>
            </a:r>
            <a:r>
              <a:rPr lang="en-US" dirty="0" smtClean="0"/>
              <a:t> method (single determinant)</a:t>
            </a:r>
          </a:p>
          <a:p>
            <a:pPr>
              <a:buNone/>
            </a:pPr>
            <a:r>
              <a:rPr lang="en-US" dirty="0" smtClean="0"/>
              <a:t>    E</a:t>
            </a:r>
            <a:r>
              <a:rPr lang="en-US" baseline="-25000" dirty="0" smtClean="0"/>
              <a:t>HF</a:t>
            </a:r>
            <a:r>
              <a:rPr lang="en-US" dirty="0" smtClean="0"/>
              <a:t> is used to define the correlation energy </a:t>
            </a:r>
            <a:r>
              <a:rPr lang="en-US" dirty="0" smtClean="0">
                <a:sym typeface="Symbol"/>
              </a:rPr>
              <a:t>E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smtClean="0">
                <a:sym typeface="Symbol"/>
              </a:rPr>
              <a:t>E=E-E</a:t>
            </a:r>
            <a:r>
              <a:rPr lang="en-US" baseline="-25000" dirty="0" smtClean="0">
                <a:sym typeface="Symbol"/>
              </a:rPr>
              <a:t>HF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In molecules E</a:t>
            </a:r>
            <a:r>
              <a:rPr lang="en-US" baseline="-25000" dirty="0" smtClean="0"/>
              <a:t>HF</a:t>
            </a:r>
            <a:r>
              <a:rPr lang="en-US" dirty="0" smtClean="0"/>
              <a:t> accounts for 99% of total energy</a:t>
            </a:r>
          </a:p>
          <a:p>
            <a:pPr>
              <a:buNone/>
            </a:pPr>
            <a:r>
              <a:rPr lang="en-US" dirty="0" smtClean="0"/>
              <a:t>    but without  </a:t>
            </a:r>
            <a:r>
              <a:rPr lang="en-US" dirty="0" smtClean="0">
                <a:sym typeface="Symbol"/>
              </a:rPr>
              <a:t>E </a:t>
            </a:r>
            <a:r>
              <a:rPr lang="en-US" dirty="0" smtClean="0"/>
              <a:t> making any reliable predictions is impossible</a:t>
            </a:r>
            <a:endParaRPr lang="en-US" baseline="-25000" dirty="0" smtClean="0"/>
          </a:p>
          <a:p>
            <a:r>
              <a:rPr lang="en-US" dirty="0" smtClean="0"/>
              <a:t>Correlated methods (going beyond single determinant description)</a:t>
            </a:r>
          </a:p>
          <a:p>
            <a:pPr lvl="1"/>
            <a:r>
              <a:rPr lang="en-US" dirty="0" smtClean="0"/>
              <a:t>Configuration interaction method (linear </a:t>
            </a:r>
            <a:r>
              <a:rPr lang="en-US" dirty="0" err="1" smtClean="0"/>
              <a:t>parametrizaton</a:t>
            </a:r>
            <a:r>
              <a:rPr lang="en-US" dirty="0" smtClean="0"/>
              <a:t> of WF) </a:t>
            </a:r>
          </a:p>
          <a:p>
            <a:pPr lvl="1"/>
            <a:r>
              <a:rPr lang="en-US" dirty="0" err="1" smtClean="0"/>
              <a:t>Perturbative</a:t>
            </a:r>
            <a:r>
              <a:rPr lang="en-US" dirty="0" smtClean="0"/>
              <a:t> methods (MBPT-n)</a:t>
            </a:r>
          </a:p>
          <a:p>
            <a:pPr lvl="1"/>
            <a:r>
              <a:rPr lang="en-US" dirty="0" smtClean="0"/>
              <a:t>Coupled Cluster  methods</a:t>
            </a:r>
          </a:p>
          <a:p>
            <a:pPr lvl="1"/>
            <a:r>
              <a:rPr lang="en-US" dirty="0" smtClean="0"/>
              <a:t>and many other approaches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</a:t>
            </a:r>
            <a:r>
              <a:rPr lang="en-US" dirty="0" err="1" smtClean="0"/>
              <a:t>Fermion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Creation/annihilation operators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Second quantized form of the Hamiltonian (welcome to the </a:t>
            </a:r>
            <a:r>
              <a:rPr lang="en-US" dirty="0" err="1" smtClean="0"/>
              <a:t>Fock</a:t>
            </a:r>
            <a:r>
              <a:rPr lang="en-US" dirty="0" smtClean="0"/>
              <a:t> space)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7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32960" y="1574356"/>
          <a:ext cx="1605664" cy="1461873"/>
        </p:xfrm>
        <a:graphic>
          <a:graphicData uri="http://schemas.openxmlformats.org/presentationml/2006/ole">
            <p:oleObj spid="_x0000_s225282" name="Equation" r:id="rId3" imgW="850680" imgH="77436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67962" y="1796902"/>
            <a:ext cx="461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Indices </a:t>
            </a:r>
            <a:r>
              <a:rPr lang="en-US" dirty="0" smtClean="0">
                <a:sym typeface="Symbol"/>
              </a:rPr>
              <a:t> &amp; </a:t>
            </a:r>
            <a:r>
              <a:rPr lang="en-US" dirty="0" smtClean="0"/>
              <a:t>  designate the one particle  states: in chemistry </a:t>
            </a:r>
            <a:r>
              <a:rPr lang="en-US" dirty="0" err="1" smtClean="0"/>
              <a:t>spinorbitals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57313" y="4038600"/>
          <a:ext cx="5957887" cy="841375"/>
        </p:xfrm>
        <a:graphic>
          <a:graphicData uri="http://schemas.openxmlformats.org/presentationml/2006/ole">
            <p:oleObj spid="_x0000_s225283" name="Equation" r:id="rId4" imgW="2514600" imgH="35532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49363" y="5243513"/>
          <a:ext cx="4191000" cy="427037"/>
        </p:xfrm>
        <a:graphic>
          <a:graphicData uri="http://schemas.openxmlformats.org/presentationml/2006/ole">
            <p:oleObj spid="_x0000_s225284" name="Equation" r:id="rId5" imgW="1904760" imgH="241200" progId="Equation.3">
              <p:embed/>
            </p:oleObj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4159988" y="5138182"/>
            <a:ext cx="196703" cy="1212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0884" y="5932967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 times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9988" y="5241849"/>
            <a:ext cx="72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Old English Text MT"/>
              </a:rPr>
              <a:t>F=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Wick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tool in deriving CC equations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Commutator</a:t>
            </a:r>
            <a:r>
              <a:rPr lang="en-US" dirty="0" smtClean="0"/>
              <a:t> of two operators A &amp; B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8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6028" y="5175929"/>
          <a:ext cx="1148316" cy="650712"/>
        </p:xfrm>
        <a:graphic>
          <a:graphicData uri="http://schemas.openxmlformats.org/presentationml/2006/ole">
            <p:oleObj spid="_x0000_s278529" name="Equation" r:id="rId3" imgW="380880" imgH="2156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61907" y="5167423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represented by connected</a:t>
            </a:r>
          </a:p>
          <a:p>
            <a:r>
              <a:rPr lang="en-US" dirty="0" smtClean="0"/>
              <a:t>diagrams only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0669" y="5465134"/>
            <a:ext cx="691117" cy="10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00936" y="1664585"/>
          <a:ext cx="6633241" cy="461925"/>
        </p:xfrm>
        <a:graphic>
          <a:graphicData uri="http://schemas.openxmlformats.org/presentationml/2006/ole">
            <p:oleObj spid="_x0000_s278530" name="Equation" r:id="rId4" imgW="3377880" imgH="253800" progId="Equation.3">
              <p:embed/>
            </p:oleObj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1578936" y="2578394"/>
            <a:ext cx="212649" cy="435936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911164" y="1903227"/>
            <a:ext cx="244548" cy="584790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34976" y="2287625"/>
          <a:ext cx="1374087" cy="466208"/>
        </p:xfrm>
        <a:graphic>
          <a:graphicData uri="http://schemas.openxmlformats.org/presentationml/2006/ole">
            <p:oleObj spid="_x0000_s278531" name="Equation" r:id="rId5" imgW="71100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8344" y="3019646"/>
            <a:ext cx="8282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In normal product of the operator string M (N[M]) all the creations operator are permuted to the left of all annihilation operators, attaching (+/-) phase depending on the parity of the required  permutation.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Particle-hole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form  of the </a:t>
            </a:r>
            <a:r>
              <a:rPr lang="en-US" dirty="0" err="1" smtClean="0"/>
              <a:t>Bogoliubov-Valatin</a:t>
            </a:r>
            <a:r>
              <a:rPr lang="en-US" dirty="0" smtClean="0"/>
              <a:t> transformation (choosing a new Fermi Vacuum)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D7C6E58-909B-4856-8D4D-519F204AABF2}" type="slidenum">
              <a:rPr lang="en-US" smtClean="0"/>
              <a:pPr>
                <a:defRPr/>
              </a:pPr>
              <a:t>9</a:t>
            </a:fld>
            <a:r>
              <a:rPr lang="en-US" smtClean="0">
                <a:latin typeface="Times New Roman" pitchFamily="-80" charset="0"/>
              </a:rPr>
              <a:t> </a:t>
            </a:r>
            <a:endParaRPr lang="en-US">
              <a:latin typeface="Times New Roman" pitchFamily="-80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47725" y="2159000"/>
          <a:ext cx="2954338" cy="1158875"/>
        </p:xfrm>
        <a:graphic>
          <a:graphicData uri="http://schemas.openxmlformats.org/presentationml/2006/ole">
            <p:oleObj spid="_x0000_s280577" name="Equation" r:id="rId3" imgW="1066680" imgH="457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3913" y="3646488"/>
          <a:ext cx="2916237" cy="1158875"/>
        </p:xfrm>
        <a:graphic>
          <a:graphicData uri="http://schemas.openxmlformats.org/presentationml/2006/ole">
            <p:oleObj spid="_x0000_s280578" name="Equation" r:id="rId4" imgW="105408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98163" y="3185042"/>
          <a:ext cx="552302" cy="552302"/>
        </p:xfrm>
        <a:graphic>
          <a:graphicData uri="http://schemas.openxmlformats.org/presentationml/2006/ole">
            <p:oleObj spid="_x0000_s280579" name="Equation" r:id="rId5" imgW="253800" imgH="2538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-60000">
            <a:off x="5231219" y="3444949"/>
            <a:ext cx="425302" cy="106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47908" y="328546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Slater determinant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3824" y="3880883"/>
            <a:ext cx="432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i,j,k</a:t>
            </a:r>
            <a:r>
              <a:rPr lang="en-US" dirty="0" smtClean="0"/>
              <a:t>,… occupied single particle states</a:t>
            </a:r>
          </a:p>
          <a:p>
            <a:r>
              <a:rPr lang="en-US" dirty="0" err="1" smtClean="0"/>
              <a:t>a,b,c</a:t>
            </a:r>
            <a:r>
              <a:rPr lang="en-US" dirty="0" smtClean="0"/>
              <a:t>, …. unoccupied single particle </a:t>
            </a:r>
          </a:p>
          <a:p>
            <a:r>
              <a:rPr lang="en-US" dirty="0" smtClean="0"/>
              <a:t>                 states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34607" y="5120166"/>
          <a:ext cx="2001727" cy="817031"/>
        </p:xfrm>
        <a:graphic>
          <a:graphicData uri="http://schemas.openxmlformats.org/presentationml/2006/ole">
            <p:oleObj spid="_x0000_s280580" name="Equation" r:id="rId6" imgW="622080" imgH="253800" progId="Equation.3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1690578" y="2307265"/>
            <a:ext cx="233916" cy="87187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626783" y="3806456"/>
            <a:ext cx="233916" cy="87187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SL Template 97-03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NNL_Presentation_Templat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EMSL Template 97-03</Template>
  <TotalTime>5212</TotalTime>
  <Words>1628</Words>
  <Application>Microsoft Office PowerPoint</Application>
  <PresentationFormat>On-screen Show (4:3)</PresentationFormat>
  <Paragraphs>319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EMSL Template 97-03</vt:lpstr>
      <vt:lpstr>Custom Design</vt:lpstr>
      <vt:lpstr>Equation</vt:lpstr>
      <vt:lpstr>CC and CI in terms that even a Physicist can understand</vt:lpstr>
      <vt:lpstr>How it started</vt:lpstr>
      <vt:lpstr>CC reviews</vt:lpstr>
      <vt:lpstr>What we want to solve</vt:lpstr>
      <vt:lpstr>Exact solution of Schrödinger equation</vt:lpstr>
      <vt:lpstr>Approximate wavefunction (WF) methods</vt:lpstr>
      <vt:lpstr>Many-Fermion Systems</vt:lpstr>
      <vt:lpstr>Wick Theorem</vt:lpstr>
      <vt:lpstr>Particle-hole formalism</vt:lpstr>
      <vt:lpstr>CC and CI methods</vt:lpstr>
      <vt:lpstr>CC and CI methods</vt:lpstr>
      <vt:lpstr>CI and CC methods</vt:lpstr>
      <vt:lpstr>CC formalism</vt:lpstr>
      <vt:lpstr>CC formalism</vt:lpstr>
      <vt:lpstr>Approximations: CCD</vt:lpstr>
      <vt:lpstr>Approximations: CCD</vt:lpstr>
      <vt:lpstr>Approximations: CCSD</vt:lpstr>
      <vt:lpstr>CCSD and Thouless Theorem</vt:lpstr>
      <vt:lpstr>CC approximations: CCSDT</vt:lpstr>
      <vt:lpstr>CC and Perturbation Theory (Linked Cluster Theorem)</vt:lpstr>
      <vt:lpstr>CC and Perturbation Theory </vt:lpstr>
      <vt:lpstr>CCSD(T) method</vt:lpstr>
      <vt:lpstr>Size-consistency of the CC energies</vt:lpstr>
      <vt:lpstr>Numerical cost</vt:lpstr>
      <vt:lpstr>Equation-of-Motion Coupled Cluster  Methods: Excited-State CC extension</vt:lpstr>
      <vt:lpstr>Equation-of-Motion Coupled Cluster  Methods: Excited-State CC extension</vt:lpstr>
      <vt:lpstr>CC methods: across the energy and spatial scales </vt:lpstr>
      <vt:lpstr>Performance of the CC methods</vt:lpstr>
      <vt:lpstr>Performance of the CC method</vt:lpstr>
      <vt:lpstr>Performance of the CC methods </vt:lpstr>
      <vt:lpstr>Illustrative examples of large-scale excited-state calculations – components of light harvesting  systems</vt:lpstr>
      <vt:lpstr>Functionalization of porphyrines</vt:lpstr>
      <vt:lpstr>Multiscale Approaches: localized excited states in extended systems</vt:lpstr>
      <vt:lpstr>Why CC method is so popular in computational chemistry (and less popular in physics)???</vt:lpstr>
      <vt:lpstr>Tensor Contraction Engine (TCE)</vt:lpstr>
      <vt:lpstr>Parallel performance</vt:lpstr>
      <vt:lpstr>Parallel performance</vt:lpstr>
      <vt:lpstr>Scalability of the non-iterative EOMCC  code</vt:lpstr>
      <vt:lpstr>Scalability of the iterative EOMCC methods</vt:lpstr>
      <vt:lpstr>Towards future computer architectures</vt:lpstr>
      <vt:lpstr>Concluding remark</vt:lpstr>
      <vt:lpstr>Slide 42</vt:lpstr>
    </vt:vector>
  </TitlesOfParts>
  <Company>Pacific Northwest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kowalski</cp:lastModifiedBy>
  <cp:revision>408</cp:revision>
  <dcterms:created xsi:type="dcterms:W3CDTF">2009-03-02T19:09:55Z</dcterms:created>
  <dcterms:modified xsi:type="dcterms:W3CDTF">2012-01-24T22:36:17Z</dcterms:modified>
</cp:coreProperties>
</file>