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handoutMasterIdLst>
    <p:handoutMasterId r:id="rId64"/>
  </p:handoutMasterIdLst>
  <p:sldIdLst>
    <p:sldId id="256" r:id="rId3"/>
    <p:sldId id="869" r:id="rId4"/>
    <p:sldId id="886" r:id="rId5"/>
    <p:sldId id="887" r:id="rId6"/>
    <p:sldId id="814" r:id="rId7"/>
    <p:sldId id="872" r:id="rId8"/>
    <p:sldId id="882" r:id="rId9"/>
    <p:sldId id="881" r:id="rId10"/>
    <p:sldId id="880" r:id="rId11"/>
    <p:sldId id="812" r:id="rId12"/>
    <p:sldId id="810" r:id="rId13"/>
    <p:sldId id="820" r:id="rId14"/>
    <p:sldId id="815" r:id="rId15"/>
    <p:sldId id="816" r:id="rId16"/>
    <p:sldId id="817" r:id="rId17"/>
    <p:sldId id="890" r:id="rId18"/>
    <p:sldId id="888" r:id="rId19"/>
    <p:sldId id="891" r:id="rId20"/>
    <p:sldId id="889" r:id="rId21"/>
    <p:sldId id="871" r:id="rId22"/>
    <p:sldId id="906" r:id="rId23"/>
    <p:sldId id="892" r:id="rId24"/>
    <p:sldId id="893" r:id="rId25"/>
    <p:sldId id="894" r:id="rId26"/>
    <p:sldId id="900" r:id="rId27"/>
    <p:sldId id="895" r:id="rId28"/>
    <p:sldId id="896" r:id="rId29"/>
    <p:sldId id="897" r:id="rId30"/>
    <p:sldId id="898" r:id="rId31"/>
    <p:sldId id="818" r:id="rId32"/>
    <p:sldId id="822" r:id="rId33"/>
    <p:sldId id="827" r:id="rId34"/>
    <p:sldId id="829" r:id="rId35"/>
    <p:sldId id="841" r:id="rId36"/>
    <p:sldId id="842" r:id="rId37"/>
    <p:sldId id="851" r:id="rId38"/>
    <p:sldId id="853" r:id="rId39"/>
    <p:sldId id="858" r:id="rId40"/>
    <p:sldId id="855" r:id="rId41"/>
    <p:sldId id="856" r:id="rId42"/>
    <p:sldId id="857" r:id="rId43"/>
    <p:sldId id="863" r:id="rId44"/>
    <p:sldId id="905" r:id="rId45"/>
    <p:sldId id="907" r:id="rId46"/>
    <p:sldId id="867" r:id="rId47"/>
    <p:sldId id="901" r:id="rId48"/>
    <p:sldId id="902" r:id="rId49"/>
    <p:sldId id="903" r:id="rId50"/>
    <p:sldId id="904" r:id="rId51"/>
    <p:sldId id="908" r:id="rId52"/>
    <p:sldId id="909" r:id="rId53"/>
    <p:sldId id="910" r:id="rId54"/>
    <p:sldId id="911" r:id="rId55"/>
    <p:sldId id="912" r:id="rId56"/>
    <p:sldId id="913" r:id="rId57"/>
    <p:sldId id="914" r:id="rId58"/>
    <p:sldId id="915" r:id="rId59"/>
    <p:sldId id="916" r:id="rId60"/>
    <p:sldId id="917" r:id="rId61"/>
    <p:sldId id="918" r:id="rId6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86444" autoAdjust="0"/>
  </p:normalViewPr>
  <p:slideViewPr>
    <p:cSldViewPr>
      <p:cViewPr>
        <p:scale>
          <a:sx n="81" d="100"/>
          <a:sy n="81" d="100"/>
        </p:scale>
        <p:origin x="-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7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6400"/>
    </p:cViewPr>
  </p:sorterViewPr>
  <p:notesViewPr>
    <p:cSldViewPr>
      <p:cViewPr varScale="1">
        <p:scale>
          <a:sx n="41" d="100"/>
          <a:sy n="41" d="100"/>
        </p:scale>
        <p:origin x="-224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_rels/viewProps.xml.rels><?xml version="1.0" encoding="UTF-8" standalone="yes"?>
<Relationships xmlns="http://schemas.openxmlformats.org/package/2006/relationships"><Relationship Id="rId20" Type="http://schemas.openxmlformats.org/officeDocument/2006/relationships/slide" Target="slides/slide34.xml"/><Relationship Id="rId21" Type="http://schemas.openxmlformats.org/officeDocument/2006/relationships/slide" Target="slides/slide35.xml"/><Relationship Id="rId22" Type="http://schemas.openxmlformats.org/officeDocument/2006/relationships/slide" Target="slides/slide36.xml"/><Relationship Id="rId23" Type="http://schemas.openxmlformats.org/officeDocument/2006/relationships/slide" Target="slides/slide37.xml"/><Relationship Id="rId24" Type="http://schemas.openxmlformats.org/officeDocument/2006/relationships/slide" Target="slides/slide38.xml"/><Relationship Id="rId25" Type="http://schemas.openxmlformats.org/officeDocument/2006/relationships/slide" Target="slides/slide39.xml"/><Relationship Id="rId26" Type="http://schemas.openxmlformats.org/officeDocument/2006/relationships/slide" Target="slides/slide40.xml"/><Relationship Id="rId27" Type="http://schemas.openxmlformats.org/officeDocument/2006/relationships/slide" Target="slides/slide41.xml"/><Relationship Id="rId28" Type="http://schemas.openxmlformats.org/officeDocument/2006/relationships/slide" Target="slides/slide42.xml"/><Relationship Id="rId29" Type="http://schemas.openxmlformats.org/officeDocument/2006/relationships/slide" Target="slides/slide43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30" Type="http://schemas.openxmlformats.org/officeDocument/2006/relationships/slide" Target="slides/slide44.xml"/><Relationship Id="rId31" Type="http://schemas.openxmlformats.org/officeDocument/2006/relationships/slide" Target="slides/slide45.xml"/><Relationship Id="rId32" Type="http://schemas.openxmlformats.org/officeDocument/2006/relationships/slide" Target="slides/slide47.xml"/><Relationship Id="rId9" Type="http://schemas.openxmlformats.org/officeDocument/2006/relationships/slide" Target="slides/slide13.xml"/><Relationship Id="rId6" Type="http://schemas.openxmlformats.org/officeDocument/2006/relationships/slide" Target="slides/slide10.xml"/><Relationship Id="rId7" Type="http://schemas.openxmlformats.org/officeDocument/2006/relationships/slide" Target="slides/slide11.xml"/><Relationship Id="rId8" Type="http://schemas.openxmlformats.org/officeDocument/2006/relationships/slide" Target="slides/slide12.xml"/><Relationship Id="rId33" Type="http://schemas.openxmlformats.org/officeDocument/2006/relationships/slide" Target="slides/slide48.xml"/><Relationship Id="rId34" Type="http://schemas.openxmlformats.org/officeDocument/2006/relationships/slide" Target="slides/slide50.xml"/><Relationship Id="rId35" Type="http://schemas.openxmlformats.org/officeDocument/2006/relationships/slide" Target="slides/slide51.xml"/><Relationship Id="rId36" Type="http://schemas.openxmlformats.org/officeDocument/2006/relationships/slide" Target="slides/slide52.xml"/><Relationship Id="rId10" Type="http://schemas.openxmlformats.org/officeDocument/2006/relationships/slide" Target="slides/slide14.xml"/><Relationship Id="rId11" Type="http://schemas.openxmlformats.org/officeDocument/2006/relationships/slide" Target="slides/slide15.xml"/><Relationship Id="rId12" Type="http://schemas.openxmlformats.org/officeDocument/2006/relationships/slide" Target="slides/slide16.xml"/><Relationship Id="rId13" Type="http://schemas.openxmlformats.org/officeDocument/2006/relationships/slide" Target="slides/slide17.xml"/><Relationship Id="rId14" Type="http://schemas.openxmlformats.org/officeDocument/2006/relationships/slide" Target="slides/slide18.xml"/><Relationship Id="rId15" Type="http://schemas.openxmlformats.org/officeDocument/2006/relationships/slide" Target="slides/slide19.xml"/><Relationship Id="rId16" Type="http://schemas.openxmlformats.org/officeDocument/2006/relationships/slide" Target="slides/slide30.xml"/><Relationship Id="rId17" Type="http://schemas.openxmlformats.org/officeDocument/2006/relationships/slide" Target="slides/slide31.xml"/><Relationship Id="rId18" Type="http://schemas.openxmlformats.org/officeDocument/2006/relationships/slide" Target="slides/slide32.xml"/><Relationship Id="rId19" Type="http://schemas.openxmlformats.org/officeDocument/2006/relationships/slide" Target="slides/slide33.xml"/><Relationship Id="rId37" Type="http://schemas.openxmlformats.org/officeDocument/2006/relationships/slide" Target="slides/slide53.xml"/><Relationship Id="rId38" Type="http://schemas.openxmlformats.org/officeDocument/2006/relationships/slide" Target="slides/slide54.xml"/><Relationship Id="rId39" Type="http://schemas.openxmlformats.org/officeDocument/2006/relationships/slide" Target="slides/slide55.xml"/><Relationship Id="rId40" Type="http://schemas.openxmlformats.org/officeDocument/2006/relationships/slide" Target="slides/slide56.xml"/><Relationship Id="rId41" Type="http://schemas.openxmlformats.org/officeDocument/2006/relationships/slide" Target="slides/slide57.xml"/><Relationship Id="rId42" Type="http://schemas.openxmlformats.org/officeDocument/2006/relationships/slide" Target="slides/slide58.xml"/><Relationship Id="rId43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5" Type="http://schemas.openxmlformats.org/officeDocument/2006/relationships/image" Target="../media/image14.wmf"/><Relationship Id="rId1" Type="http://schemas.openxmlformats.org/officeDocument/2006/relationships/image" Target="../media/image10.wmf"/><Relationship Id="rId2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/>
          <a:lstStyle>
            <a:lvl1pPr algn="r">
              <a:defRPr sz="1300"/>
            </a:lvl1pPr>
          </a:lstStyle>
          <a:p>
            <a:fld id="{D436213A-8ECF-4DA9-9403-620EB14492A5}" type="datetimeFigureOut">
              <a:rPr lang="en-US" smtClean="0"/>
              <a:pPr/>
              <a:t>3/17/12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 anchor="b"/>
          <a:lstStyle>
            <a:lvl1pPr algn="r">
              <a:defRPr sz="1300"/>
            </a:lvl1pPr>
          </a:lstStyle>
          <a:p>
            <a:fld id="{A617E21B-C592-4A57-9F2F-8FCB424B4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4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/>
          <a:lstStyle>
            <a:lvl1pPr algn="r">
              <a:defRPr sz="1300"/>
            </a:lvl1pPr>
          </a:lstStyle>
          <a:p>
            <a:fld id="{C10C77B3-FB52-4A43-85C9-19031351AFBA}" type="datetimeFigureOut">
              <a:rPr lang="en-US" smtClean="0"/>
              <a:pPr/>
              <a:t>3/17/12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3" rIns="96646" bIns="483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6" tIns="48323" rIns="96646" bIns="483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6" tIns="48323" rIns="96646" bIns="48323" rtlCol="0" anchor="b"/>
          <a:lstStyle>
            <a:lvl1pPr algn="r">
              <a:defRPr sz="1300"/>
            </a:lvl1pPr>
          </a:lstStyle>
          <a:p>
            <a:fld id="{18BE5A5E-9641-46C5-B3EF-2FEFD9805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3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5A8B7-D318-485E-95A2-958D5EFE48BB}" type="slidenum">
              <a:rPr lang="en-US"/>
              <a:pPr/>
              <a:t>17</a:t>
            </a:fld>
            <a:endParaRPr lang="en-US"/>
          </a:p>
        </p:txBody>
      </p:sp>
      <p:sp>
        <p:nvSpPr>
          <p:cNvPr id="123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B6CD8-7C87-4CF5-886F-8BAD126A6478}" type="slidenum">
              <a:rPr lang="en-US"/>
              <a:pPr/>
              <a:t>18</a:t>
            </a:fld>
            <a:endParaRPr lang="en-US"/>
          </a:p>
        </p:txBody>
      </p:sp>
      <p:sp>
        <p:nvSpPr>
          <p:cNvPr id="124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E08709-7EB4-4B1A-8549-63C0E93C4481}" type="slidenum">
              <a:rPr lang="en-US"/>
              <a:pPr/>
              <a:t>19</a:t>
            </a:fld>
            <a:endParaRPr lang="en-US"/>
          </a:p>
        </p:txBody>
      </p:sp>
      <p:sp>
        <p:nvSpPr>
          <p:cNvPr id="124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24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1CE344-E7C3-49F3-A96A-C74DC5FAEAF7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90650-85BE-42C0-81B9-E2D600D3EC60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4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E04C1-994F-435A-B2C3-2FF93434ECAC}" type="slidenum">
              <a:rPr lang="en-US"/>
              <a:pPr/>
              <a:t>14</a:t>
            </a:fld>
            <a:endParaRPr lang="en-US"/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7ADD4D-3788-4656-97D3-A8B526FF0BB7}" type="slidenum">
              <a:rPr lang="en-US"/>
              <a:pPr/>
              <a:t>15</a:t>
            </a:fld>
            <a:endParaRPr lang="en-US"/>
          </a:p>
        </p:txBody>
      </p:sp>
      <p:sp>
        <p:nvSpPr>
          <p:cNvPr id="123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16CAE-7B20-463E-9D90-C8580CA360B0}" type="slidenum">
              <a:rPr lang="en-US"/>
              <a:pPr/>
              <a:t>16</a:t>
            </a:fld>
            <a:endParaRPr lang="en-US"/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70C0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2.wmf"/><Relationship Id="rId10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7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5.wmf"/><Relationship Id="rId8" Type="http://schemas.openxmlformats.org/officeDocument/2006/relationships/image" Target="../media/image18.png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2057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DFT and strong correlation?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657600"/>
            <a:ext cx="71628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Kieron Burke</a:t>
            </a:r>
          </a:p>
          <a:p>
            <a:r>
              <a:rPr lang="en-US" dirty="0" smtClean="0"/>
              <a:t>Departments of Physics and of Chemistry</a:t>
            </a:r>
          </a:p>
          <a:p>
            <a:r>
              <a:rPr lang="en-US" dirty="0" smtClean="0"/>
              <a:t>UC Irvine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55626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http://dft.uci.edu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 advTm="434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Definition of strong correlation?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dirty="0" smtClean="0"/>
              <a:t>Many-body theorist:  Anything LDA gets wrong.</a:t>
            </a:r>
          </a:p>
          <a:p>
            <a:r>
              <a:rPr lang="en-US" dirty="0" smtClean="0"/>
              <a:t>Chemist:  So 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r>
              <a:rPr lang="en-US" dirty="0" smtClean="0"/>
              <a:t> is strongly correlated?</a:t>
            </a:r>
          </a:p>
          <a:p>
            <a:r>
              <a:rPr lang="en-US" dirty="0" smtClean="0"/>
              <a:t>Answer: Yes, if you take an infinite lattice of them.</a:t>
            </a:r>
          </a:p>
          <a:p>
            <a:r>
              <a:rPr lang="en-US" dirty="0" err="1" smtClean="0"/>
              <a:t>Kieron’s</a:t>
            </a:r>
            <a:r>
              <a:rPr lang="en-US" dirty="0" smtClean="0"/>
              <a:t> working definition:  KS spectral function qualitatively different from true spectral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2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noStrike" dirty="0" smtClean="0"/>
              <a:t>Weak     versus     Strong</a:t>
            </a:r>
            <a:endParaRPr lang="en-US" strike="noStrike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trike="noStrike" dirty="0" smtClean="0"/>
              <a:t>Most of chemistry</a:t>
            </a:r>
          </a:p>
          <a:p>
            <a:r>
              <a:rPr lang="en-US" strike="noStrike" dirty="0" smtClean="0"/>
              <a:t>Non-exotic materials</a:t>
            </a:r>
          </a:p>
          <a:p>
            <a:r>
              <a:rPr lang="en-US" strike="noStrike" dirty="0" smtClean="0"/>
              <a:t>E.g., bulk Si</a:t>
            </a:r>
          </a:p>
          <a:p>
            <a:r>
              <a:rPr lang="en-US" strike="noStrike" dirty="0" smtClean="0"/>
              <a:t>Physics well-known, but quantitative accuracy energies needed</a:t>
            </a:r>
          </a:p>
          <a:p>
            <a:r>
              <a:rPr lang="en-US" strike="noStrike" dirty="0" smtClean="0"/>
              <a:t>Often DFT based, with CC, etc. for benchmarks</a:t>
            </a:r>
          </a:p>
          <a:p>
            <a:r>
              <a:rPr lang="en-US" strike="noStrike" dirty="0" smtClean="0"/>
              <a:t>Dream of </a:t>
            </a:r>
            <a:r>
              <a:rPr lang="en-US" i="1" strike="noStrike" dirty="0" err="1" smtClean="0"/>
              <a:t>ab</a:t>
            </a:r>
            <a:r>
              <a:rPr lang="en-US" i="1" strike="noStrike" dirty="0" smtClean="0"/>
              <a:t> initio </a:t>
            </a:r>
            <a:r>
              <a:rPr lang="en-US" strike="noStrike" dirty="0" smtClean="0"/>
              <a:t>calculation of material-specific properties</a:t>
            </a:r>
            <a:endParaRPr lang="en-US" i="1" strike="noStrike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trike="noStrike" dirty="0" smtClean="0"/>
              <a:t>Mostly materials</a:t>
            </a:r>
          </a:p>
          <a:p>
            <a:r>
              <a:rPr lang="en-US" strike="noStrike" dirty="0" smtClean="0"/>
              <a:t>Exotic effects: Heavy fermions, superconductivity, etc.</a:t>
            </a:r>
          </a:p>
          <a:p>
            <a:r>
              <a:rPr lang="en-US" strike="noStrike" dirty="0" smtClean="0"/>
              <a:t>Physics must be figured out.</a:t>
            </a:r>
          </a:p>
          <a:p>
            <a:r>
              <a:rPr lang="en-US" strike="noStrike" dirty="0" smtClean="0"/>
              <a:t>Explain overall trends and universal behavior</a:t>
            </a:r>
          </a:p>
          <a:p>
            <a:r>
              <a:rPr lang="en-US" strike="noStrike" dirty="0" smtClean="0"/>
              <a:t>Treat with model Hamiltonians and empirical parameters</a:t>
            </a:r>
            <a:endParaRPr lang="en-US" strike="noStrik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1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7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 in density functional theory (DFT)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 for handling electron-electron repulsion by subterfuge</a:t>
            </a:r>
          </a:p>
          <a:p>
            <a:r>
              <a:rPr lang="en-US" dirty="0" smtClean="0"/>
              <a:t>Basic theorems: </a:t>
            </a:r>
            <a:r>
              <a:rPr lang="en-US" dirty="0" err="1" smtClean="0"/>
              <a:t>Hohenberg</a:t>
            </a:r>
            <a:r>
              <a:rPr lang="en-US" dirty="0" smtClean="0"/>
              <a:t>-Kohn, Kohn-Sham prove you can extract </a:t>
            </a:r>
            <a:r>
              <a:rPr lang="en-US" i="1" dirty="0" smtClean="0"/>
              <a:t>exact </a:t>
            </a:r>
            <a:r>
              <a:rPr lang="en-US" dirty="0" smtClean="0"/>
              <a:t>ground-state energy and density n(</a:t>
            </a:r>
            <a:r>
              <a:rPr lang="en-US" b="1" dirty="0" smtClean="0"/>
              <a:t>r</a:t>
            </a:r>
            <a:r>
              <a:rPr lang="en-US" dirty="0" smtClean="0"/>
              <a:t>) from an effective single-particle calculation</a:t>
            </a:r>
          </a:p>
          <a:p>
            <a:r>
              <a:rPr lang="en-US" dirty="0" smtClean="0"/>
              <a:t>All  useful applications:  Need to approximate unknown E</a:t>
            </a:r>
            <a:r>
              <a:rPr lang="en-US" baseline="-25000" dirty="0" smtClean="0"/>
              <a:t>XC</a:t>
            </a:r>
            <a:r>
              <a:rPr lang="en-US" dirty="0" smtClean="0"/>
              <a:t>[n].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Kohn-Sham equations (1965)</a:t>
            </a:r>
          </a:p>
        </p:txBody>
      </p:sp>
      <p:graphicFrame>
        <p:nvGraphicFramePr>
          <p:cNvPr id="1229834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5486400" y="5410200"/>
          <a:ext cx="2082800" cy="799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Equation" r:id="rId4" imgW="1091880" imgH="419040" progId="Equation.3">
                  <p:embed/>
                </p:oleObj>
              </mc:Choice>
              <mc:Fallback>
                <p:oleObj name="Equation" r:id="rId4" imgW="1091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410200"/>
                        <a:ext cx="2082800" cy="799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0418-A27C-4160-85AA-E5309C341D05}" type="slidenum">
              <a:rPr lang="en-US"/>
              <a:pPr/>
              <a:t>14</a:t>
            </a:fld>
            <a:endParaRPr lang="en-US"/>
          </a:p>
        </p:txBody>
      </p:sp>
      <p:graphicFrame>
        <p:nvGraphicFramePr>
          <p:cNvPr id="1229828" name="Object 4"/>
          <p:cNvGraphicFramePr>
            <a:graphicFrameLocks noChangeAspect="1"/>
          </p:cNvGraphicFramePr>
          <p:nvPr/>
        </p:nvGraphicFramePr>
        <p:xfrm>
          <a:off x="2438400" y="1883017"/>
          <a:ext cx="4629150" cy="990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Equation" r:id="rId6" imgW="2019240" imgH="431640" progId="Equation.3">
                  <p:embed/>
                </p:oleObj>
              </mc:Choice>
              <mc:Fallback>
                <p:oleObj name="Equation" r:id="rId6" imgW="2019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883017"/>
                        <a:ext cx="4629150" cy="9903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829" name="Object 5"/>
          <p:cNvGraphicFramePr>
            <a:graphicFrameLocks noChangeAspect="1"/>
          </p:cNvGraphicFramePr>
          <p:nvPr/>
        </p:nvGraphicFramePr>
        <p:xfrm>
          <a:off x="1905000" y="4038600"/>
          <a:ext cx="4918075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Equation" r:id="rId8" imgW="2336760" imgH="444240" progId="Equation.3">
                  <p:embed/>
                </p:oleObj>
              </mc:Choice>
              <mc:Fallback>
                <p:oleObj name="Equation" r:id="rId8" imgW="2336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038600"/>
                        <a:ext cx="4918075" cy="935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05000" y="2895600"/>
            <a:ext cx="5272088" cy="950913"/>
            <a:chOff x="2055" y="1440"/>
            <a:chExt cx="3321" cy="599"/>
          </a:xfrm>
        </p:grpSpPr>
        <p:sp>
          <p:nvSpPr>
            <p:cNvPr id="1229831" name="Text Box 7"/>
            <p:cNvSpPr txBox="1">
              <a:spLocks noChangeArrowheads="1"/>
            </p:cNvSpPr>
            <p:nvPr/>
          </p:nvSpPr>
          <p:spPr bwMode="auto">
            <a:xfrm>
              <a:off x="3600" y="1488"/>
              <a:ext cx="177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>
                  <a:solidFill>
                    <a:schemeClr val="tx1"/>
                  </a:solidFill>
                </a:rPr>
                <a:t>ground-state density of interacting system</a:t>
              </a:r>
              <a:endParaRPr lang="es-E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229832" name="Object 8"/>
            <p:cNvGraphicFramePr>
              <a:graphicFrameLocks noChangeAspect="1"/>
            </p:cNvGraphicFramePr>
            <p:nvPr/>
          </p:nvGraphicFramePr>
          <p:xfrm>
            <a:off x="2055" y="1440"/>
            <a:ext cx="1443" cy="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5" name="Equation" r:id="rId10" imgW="1028520" imgH="431640" progId="Equation.3">
                    <p:embed/>
                  </p:oleObj>
                </mc:Choice>
                <mc:Fallback>
                  <p:oleObj name="Equation" r:id="rId10" imgW="10285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5" y="1440"/>
                          <a:ext cx="1443" cy="5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833" name="Text Box 9"/>
            <p:cNvSpPr txBox="1">
              <a:spLocks noChangeArrowheads="1"/>
            </p:cNvSpPr>
            <p:nvPr/>
          </p:nvSpPr>
          <p:spPr bwMode="auto">
            <a:xfrm>
              <a:off x="3360" y="1584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0">
                  <a:solidFill>
                    <a:schemeClr val="tx1"/>
                  </a:solidFill>
                </a:rPr>
                <a:t>=</a:t>
              </a:r>
              <a:endParaRPr lang="es-ES" sz="2800" b="0">
                <a:solidFill>
                  <a:schemeClr val="tx1"/>
                </a:solidFill>
              </a:endParaRPr>
            </a:p>
          </p:txBody>
        </p:sp>
      </p:grpSp>
      <p:sp>
        <p:nvSpPr>
          <p:cNvPr id="1229835" name="Rectangle 11"/>
          <p:cNvSpPr>
            <a:spLocks noChangeArrowheads="1"/>
          </p:cNvSpPr>
          <p:nvPr/>
        </p:nvSpPr>
        <p:spPr bwMode="auto">
          <a:xfrm>
            <a:off x="5257800" y="5334000"/>
            <a:ext cx="2895600" cy="838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graphicFrame>
        <p:nvGraphicFramePr>
          <p:cNvPr id="121862" name="Object 6"/>
          <p:cNvGraphicFramePr>
            <a:graphicFrameLocks noChangeAspect="1"/>
          </p:cNvGraphicFramePr>
          <p:nvPr/>
        </p:nvGraphicFramePr>
        <p:xfrm>
          <a:off x="457200" y="5486400"/>
          <a:ext cx="405288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Equation" r:id="rId12" imgW="1562040" imgH="228600" progId="Equation.3">
                  <p:embed/>
                </p:oleObj>
              </mc:Choice>
              <mc:Fallback>
                <p:oleObj name="Equation" r:id="rId12" imgW="1562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486400"/>
                        <a:ext cx="4052887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81000" y="5334000"/>
            <a:ext cx="4191000" cy="838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Tm="463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304800"/>
            <a:ext cx="7620000" cy="457200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He atom in Kohn-Sham DFT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43200" y="1066800"/>
            <a:ext cx="6019800" cy="2984500"/>
            <a:chOff x="1680" y="432"/>
            <a:chExt cx="3792" cy="1880"/>
          </a:xfrm>
        </p:grpSpPr>
        <p:pic>
          <p:nvPicPr>
            <p:cNvPr id="12339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971" b="49754"/>
            <a:stretch>
              <a:fillRect/>
            </a:stretch>
          </p:blipFill>
          <p:spPr bwMode="auto">
            <a:xfrm>
              <a:off x="1680" y="432"/>
              <a:ext cx="2400" cy="188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72" y="672"/>
              <a:ext cx="3600" cy="550"/>
              <a:chOff x="1872" y="672"/>
              <a:chExt cx="3600" cy="550"/>
            </a:xfrm>
          </p:grpSpPr>
          <p:graphicFrame>
            <p:nvGraphicFramePr>
              <p:cNvPr id="1233926" name="Object 6"/>
              <p:cNvGraphicFramePr>
                <a:graphicFrameLocks noChangeAspect="1"/>
              </p:cNvGraphicFramePr>
              <p:nvPr/>
            </p:nvGraphicFramePr>
            <p:xfrm>
              <a:off x="1872" y="816"/>
              <a:ext cx="661" cy="4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5613" name="Equation" r:id="rId6" imgW="330120" imgH="203040" progId="Equation.3">
                      <p:embed/>
                    </p:oleObj>
                  </mc:Choice>
                  <mc:Fallback>
                    <p:oleObj name="Equation" r:id="rId6" imgW="33012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72" y="816"/>
                            <a:ext cx="661" cy="4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00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39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672"/>
                <a:ext cx="1344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b="0">
                  <a:solidFill>
                    <a:schemeClr val="bg2"/>
                  </a:solidFill>
                  <a:latin typeface="Verdana" pitchFamily="34" charset="0"/>
                </a:endParaRPr>
              </a:p>
            </p:txBody>
          </p:sp>
        </p:grpSp>
      </p:grpSp>
      <p:sp>
        <p:nvSpPr>
          <p:cNvPr id="1233928" name="Text Box 8"/>
          <p:cNvSpPr txBox="1">
            <a:spLocks noChangeArrowheads="1"/>
          </p:cNvSpPr>
          <p:nvPr/>
        </p:nvSpPr>
        <p:spPr bwMode="auto">
          <a:xfrm>
            <a:off x="6705600" y="4419600"/>
            <a:ext cx="2438400" cy="78483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tx2"/>
                </a:solidFill>
                <a:latin typeface="Verdana" pitchFamily="34" charset="0"/>
              </a:rPr>
              <a:t>Dashed-line:</a:t>
            </a:r>
          </a:p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tx2"/>
                </a:solidFill>
                <a:latin typeface="Verdana" pitchFamily="34" charset="0"/>
              </a:rPr>
              <a:t>EXACT KS potential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514600" y="3829050"/>
            <a:ext cx="4029075" cy="3028950"/>
            <a:chOff x="1584" y="2256"/>
            <a:chExt cx="2538" cy="1908"/>
          </a:xfrm>
        </p:grpSpPr>
        <p:pic>
          <p:nvPicPr>
            <p:cNvPr id="1233930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84" y="2256"/>
              <a:ext cx="2538" cy="19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graphicFrame>
          <p:nvGraphicFramePr>
            <p:cNvPr id="1233931" name="Object 11"/>
            <p:cNvGraphicFramePr>
              <a:graphicFrameLocks noChangeAspect="1"/>
            </p:cNvGraphicFramePr>
            <p:nvPr/>
          </p:nvGraphicFramePr>
          <p:xfrm>
            <a:off x="2385" y="2256"/>
            <a:ext cx="895" cy="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614" name="Equation" r:id="rId9" imgW="368280" imgH="228600" progId="Equation.3">
                    <p:embed/>
                  </p:oleObj>
                </mc:Choice>
                <mc:Fallback>
                  <p:oleObj name="Equation" r:id="rId9" imgW="3682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5" y="2256"/>
                          <a:ext cx="895" cy="5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6477000" y="16764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Everything has (at most) one KS potential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6874" y="3244334"/>
            <a:ext cx="630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,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baseline="30000" dirty="0" err="1"/>
              <a:t>KS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56874" y="3244334"/>
            <a:ext cx="630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,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baseline="30000" dirty="0" err="1"/>
              <a:t>KS</a:t>
            </a:r>
            <a:r>
              <a:rPr lang="en-US" dirty="0"/>
              <a:t> </a:t>
            </a: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advTm="398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PASI I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1E58-0DFF-4775-85C6-64C5F55D590A}" type="slidenum">
              <a:rPr lang="en-US"/>
              <a:pPr/>
              <a:t>16</a:t>
            </a:fld>
            <a:endParaRPr lang="en-US"/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different gaps</a:t>
            </a:r>
          </a:p>
        </p:txBody>
      </p:sp>
      <p:sp>
        <p:nvSpPr>
          <p:cNvPr id="123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Exact theorem:  </a:t>
            </a:r>
            <a:r>
              <a:rPr lang="en-US" dirty="0" err="1" smtClean="0">
                <a:latin typeface="Symbol" pitchFamily="18" charset="2"/>
              </a:rPr>
              <a:t>e</a:t>
            </a:r>
            <a:r>
              <a:rPr lang="en-US" baseline="-25000" dirty="0" err="1" smtClean="0"/>
              <a:t>HOMO</a:t>
            </a:r>
            <a:r>
              <a:rPr lang="en-US" baseline="-25000" dirty="0" smtClean="0"/>
              <a:t> </a:t>
            </a:r>
            <a:r>
              <a:rPr lang="en-US" dirty="0" smtClean="0"/>
              <a:t>=-I, but </a:t>
            </a:r>
            <a:r>
              <a:rPr lang="en-US" dirty="0" err="1" smtClean="0">
                <a:latin typeface="Symbol" pitchFamily="18" charset="2"/>
              </a:rPr>
              <a:t>e</a:t>
            </a:r>
            <a:r>
              <a:rPr lang="en-US" baseline="-25000" dirty="0" err="1" smtClean="0"/>
              <a:t>LUMO</a:t>
            </a:r>
            <a:r>
              <a:rPr lang="en-US" dirty="0" smtClean="0"/>
              <a:t>≠ -A</a:t>
            </a:r>
            <a:endParaRPr lang="en-US" dirty="0" smtClean="0"/>
          </a:p>
          <a:p>
            <a:r>
              <a:rPr lang="en-US" dirty="0" smtClean="0"/>
              <a:t>Fundamental </a:t>
            </a:r>
            <a:r>
              <a:rPr lang="en-US" dirty="0"/>
              <a:t>gap: 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r>
              <a:rPr lang="en-US" dirty="0" smtClean="0"/>
              <a:t> </a:t>
            </a:r>
            <a:r>
              <a:rPr lang="en-US" dirty="0"/>
              <a:t>= I – A  (</a:t>
            </a:r>
            <a:r>
              <a:rPr lang="en-US" dirty="0" smtClean="0"/>
              <a:t>= 24.6eV </a:t>
            </a:r>
            <a:r>
              <a:rPr lang="en-US" dirty="0"/>
              <a:t>for </a:t>
            </a:r>
            <a:r>
              <a:rPr lang="en-US" dirty="0" smtClean="0"/>
              <a:t>He atom)</a:t>
            </a:r>
            <a:endParaRPr lang="en-US" dirty="0"/>
          </a:p>
          <a:p>
            <a:r>
              <a:rPr lang="en-US" dirty="0"/>
              <a:t>Kohn-Sham gap: 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r>
              <a:rPr lang="en-US" baseline="30000" dirty="0" err="1" smtClean="0"/>
              <a:t>KS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>
                <a:latin typeface="Symbol" pitchFamily="18" charset="2"/>
              </a:rPr>
              <a:t>e</a:t>
            </a:r>
            <a:r>
              <a:rPr lang="en-US" baseline="-25000" dirty="0" err="1"/>
              <a:t>HOMO</a:t>
            </a:r>
            <a:r>
              <a:rPr lang="en-US" dirty="0" err="1"/>
              <a:t>-</a:t>
            </a:r>
            <a:r>
              <a:rPr lang="en-US" dirty="0" err="1">
                <a:latin typeface="Symbol" pitchFamily="18" charset="2"/>
              </a:rPr>
              <a:t>e</a:t>
            </a:r>
            <a:r>
              <a:rPr lang="en-US" baseline="-25000" dirty="0" err="1"/>
              <a:t>LUMO</a:t>
            </a:r>
            <a:r>
              <a:rPr lang="en-US" dirty="0"/>
              <a:t> = 21.16 </a:t>
            </a:r>
            <a:r>
              <a:rPr lang="en-US" dirty="0" err="1" smtClean="0"/>
              <a:t>eV</a:t>
            </a:r>
            <a:r>
              <a:rPr lang="en-US" dirty="0" smtClean="0"/>
              <a:t> for He atom</a:t>
            </a:r>
            <a:endParaRPr lang="en-US" dirty="0"/>
          </a:p>
          <a:p>
            <a:r>
              <a:rPr lang="en-US" dirty="0" smtClean="0"/>
              <a:t>Derivative </a:t>
            </a:r>
            <a:r>
              <a:rPr lang="en-US" dirty="0"/>
              <a:t>discontinuity: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baseline="-25000" dirty="0" err="1"/>
              <a:t>xc</a:t>
            </a:r>
            <a:r>
              <a:rPr lang="en-US" dirty="0"/>
              <a:t>=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 -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baseline="30000" dirty="0" err="1"/>
              <a:t>KS</a:t>
            </a:r>
            <a:endParaRPr lang="en-US" dirty="0"/>
          </a:p>
          <a:p>
            <a:r>
              <a:rPr lang="en-US" dirty="0"/>
              <a:t>NOTE:  Both same if non-interacting, </a:t>
            </a:r>
            <a:r>
              <a:rPr lang="en-US" dirty="0" smtClean="0"/>
              <a:t>but </a:t>
            </a:r>
            <a:r>
              <a:rPr lang="en-US" dirty="0"/>
              <a:t>different when interacting </a:t>
            </a:r>
          </a:p>
        </p:txBody>
      </p:sp>
    </p:spTree>
    <p:extLst>
      <p:ext uri="{BB962C8B-B14F-4D97-AF65-F5344CB8AC3E}">
        <p14:creationId xmlns:p14="http://schemas.microsoft.com/office/powerpoint/2010/main" val="125366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PASI I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F58E-DEE3-4386-9AD0-D54DB46B5FA0}" type="slidenum">
              <a:rPr lang="en-US"/>
              <a:pPr/>
              <a:t>17</a:t>
            </a:fld>
            <a:endParaRPr lang="en-US"/>
          </a:p>
        </p:txBody>
      </p:sp>
      <p:sp>
        <p:nvSpPr>
          <p:cNvPr id="1238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Band gap ‘problem’ in ground-state DFT</a:t>
            </a:r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Typically,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r>
              <a:rPr lang="en-US" baseline="30000" dirty="0" err="1" smtClean="0"/>
              <a:t>KS</a:t>
            </a:r>
            <a:r>
              <a:rPr lang="en-US" dirty="0"/>
              <a:t> </a:t>
            </a:r>
            <a:r>
              <a:rPr lang="en-US" dirty="0" smtClean="0"/>
              <a:t>much </a:t>
            </a:r>
            <a:r>
              <a:rPr lang="en-US" dirty="0"/>
              <a:t>smaller than I-A (half for Si, makes </a:t>
            </a:r>
            <a:r>
              <a:rPr lang="en-US" dirty="0" err="1"/>
              <a:t>Ge</a:t>
            </a:r>
            <a:r>
              <a:rPr lang="en-US" dirty="0"/>
              <a:t> metallic)</a:t>
            </a:r>
          </a:p>
          <a:p>
            <a:r>
              <a:rPr lang="en-US" dirty="0"/>
              <a:t>Usually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baseline="30000" dirty="0" err="1"/>
              <a:t>HF</a:t>
            </a:r>
            <a:r>
              <a:rPr lang="en-US" dirty="0"/>
              <a:t> is much larger than I-A</a:t>
            </a:r>
          </a:p>
          <a:p>
            <a:r>
              <a:rPr lang="en-US" dirty="0"/>
              <a:t>Imagine you use exact functional</a:t>
            </a:r>
          </a:p>
          <a:p>
            <a:r>
              <a:rPr lang="en-US" dirty="0" smtClean="0"/>
              <a:t>From</a:t>
            </a:r>
            <a:r>
              <a:rPr lang="en-US" dirty="0" smtClean="0"/>
              <a:t> </a:t>
            </a:r>
            <a:r>
              <a:rPr lang="en-US" dirty="0"/>
              <a:t>orbital energies, </a:t>
            </a:r>
            <a:r>
              <a:rPr lang="en-US" dirty="0" smtClean="0"/>
              <a:t>all you see is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r>
              <a:rPr lang="en-US" baseline="30000" dirty="0" err="1" smtClean="0"/>
              <a:t>KS</a:t>
            </a:r>
            <a:endParaRPr lang="en-US" baseline="30000" dirty="0" smtClean="0"/>
          </a:p>
          <a:p>
            <a:r>
              <a:rPr lang="en-US" dirty="0" smtClean="0"/>
              <a:t>LDA/GGA yield accurate 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r>
              <a:rPr lang="en-US" baseline="30000" dirty="0" err="1" smtClean="0"/>
              <a:t>KS</a:t>
            </a:r>
            <a:endParaRPr lang="en-US" dirty="0" smtClean="0"/>
          </a:p>
          <a:p>
            <a:r>
              <a:rPr lang="en-US" dirty="0" smtClean="0"/>
              <a:t>Problem </a:t>
            </a:r>
            <a:r>
              <a:rPr lang="en-US" dirty="0"/>
              <a:t>is not an </a:t>
            </a:r>
            <a:r>
              <a:rPr lang="en-US" dirty="0" smtClean="0"/>
              <a:t>‘error’ </a:t>
            </a:r>
            <a:r>
              <a:rPr lang="en-US" dirty="0"/>
              <a:t>of </a:t>
            </a:r>
            <a:r>
              <a:rPr lang="en-US" dirty="0" smtClean="0"/>
              <a:t>DFT</a:t>
            </a:r>
            <a:endParaRPr lang="en-US" dirty="0"/>
          </a:p>
          <a:p>
            <a:r>
              <a:rPr lang="en-US" dirty="0" smtClean="0"/>
              <a:t>Can get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r>
              <a:rPr lang="en-US" dirty="0" smtClean="0"/>
              <a:t> by adding and subtracting e</a:t>
            </a:r>
            <a:r>
              <a:rPr lang="en-US" baseline="30000" dirty="0" smtClean="0"/>
              <a:t>-</a:t>
            </a:r>
            <a:r>
              <a:rPr lang="en-US" dirty="0" smtClean="0"/>
              <a:t> from large cluster, but LDA/GGA just </a:t>
            </a:r>
            <a:r>
              <a:rPr lang="en-US" dirty="0"/>
              <a:t>give same as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r>
              <a:rPr lang="en-US" baseline="30000" dirty="0" err="1" smtClean="0"/>
              <a:t>KS</a:t>
            </a:r>
            <a:r>
              <a:rPr lang="en-US" dirty="0" smtClean="0"/>
              <a:t>, because no discontinuity.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35377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PASI I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A606-94A1-4FBE-85CE-46DB2B28D59C}" type="slidenum">
              <a:rPr lang="en-US"/>
              <a:pPr/>
              <a:t>18</a:t>
            </a:fld>
            <a:endParaRPr lang="en-US"/>
          </a:p>
        </p:txBody>
      </p:sp>
      <p:sp>
        <p:nvSpPr>
          <p:cNvPr id="124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 versus EXX</a:t>
            </a:r>
          </a:p>
        </p:txBody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72400" cy="472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HF minimizes E</a:t>
            </a:r>
            <a:r>
              <a:rPr lang="en-US" baseline="-25000" dirty="0"/>
              <a:t>x</a:t>
            </a:r>
            <a:r>
              <a:rPr lang="en-US" dirty="0"/>
              <a:t> [{</a:t>
            </a:r>
            <a:r>
              <a:rPr lang="en-US" dirty="0">
                <a:latin typeface="Symbol" pitchFamily="18" charset="2"/>
              </a:rPr>
              <a:t>f</a:t>
            </a:r>
            <a:r>
              <a:rPr lang="en-US" baseline="-25000" dirty="0"/>
              <a:t>i</a:t>
            </a:r>
            <a:r>
              <a:rPr lang="en-US" dirty="0"/>
              <a:t>}] over all possible </a:t>
            </a:r>
            <a:r>
              <a:rPr lang="en-US" dirty="0" err="1" smtClean="0"/>
              <a:t>wavefunctions</a:t>
            </a:r>
            <a:endParaRPr lang="en-US" dirty="0"/>
          </a:p>
          <a:p>
            <a:r>
              <a:rPr lang="en-US" dirty="0"/>
              <a:t>EXX includes additional constraint of common potential (i.e., KS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Yield almost identical </a:t>
            </a:r>
            <a:r>
              <a:rPr lang="en-US" dirty="0" smtClean="0"/>
              <a:t>ground-state energies</a:t>
            </a:r>
            <a:r>
              <a:rPr lang="en-US" dirty="0"/>
              <a:t>, with HF </a:t>
            </a:r>
            <a:r>
              <a:rPr lang="en-US" dirty="0" smtClean="0"/>
              <a:t>lower</a:t>
            </a:r>
            <a:endParaRPr lang="en-US" dirty="0"/>
          </a:p>
          <a:p>
            <a:r>
              <a:rPr lang="en-US" dirty="0" smtClean="0"/>
              <a:t>Occupied orbital </a:t>
            </a:r>
            <a:r>
              <a:rPr lang="en-US" dirty="0"/>
              <a:t>energies very similar, but big difference in unoccupied orbital energies</a:t>
            </a:r>
          </a:p>
        </p:txBody>
      </p:sp>
    </p:spTree>
    <p:extLst>
      <p:ext uri="{BB962C8B-B14F-4D97-AF65-F5344CB8AC3E}">
        <p14:creationId xmlns:p14="http://schemas.microsoft.com/office/powerpoint/2010/main" val="211276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PASI I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E82E-7B91-44C2-9815-FC279776D68F}" type="slidenum">
              <a:rPr lang="en-US"/>
              <a:pPr/>
              <a:t>19</a:t>
            </a:fld>
            <a:endParaRPr lang="en-US"/>
          </a:p>
        </p:txBody>
      </p:sp>
      <p:sp>
        <p:nvSpPr>
          <p:cNvPr id="1248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Gaps with orbital-dependent </a:t>
            </a:r>
            <a:r>
              <a:rPr lang="en-US" sz="3200" dirty="0" err="1"/>
              <a:t>functionals</a:t>
            </a:r>
            <a:endParaRPr lang="en-US" sz="3200" dirty="0"/>
          </a:p>
        </p:txBody>
      </p:sp>
      <p:sp>
        <p:nvSpPr>
          <p:cNvPr id="1248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EXX gives KS gaps that are closer to fundamental gap than LDA for common </a:t>
            </a:r>
            <a:r>
              <a:rPr lang="en-US" dirty="0" smtClean="0"/>
              <a:t>semiconductors</a:t>
            </a:r>
            <a:endParaRPr lang="en-US" dirty="0"/>
          </a:p>
          <a:p>
            <a:r>
              <a:rPr lang="en-US" dirty="0"/>
              <a:t>But consensus forming that inclusion of correlation shrinks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g</a:t>
            </a:r>
            <a:r>
              <a:rPr lang="en-US" baseline="30000" dirty="0" err="1" smtClean="0"/>
              <a:t>KS</a:t>
            </a:r>
            <a:r>
              <a:rPr lang="en-US" dirty="0" smtClean="0"/>
              <a:t> </a:t>
            </a:r>
            <a:r>
              <a:rPr lang="en-US" dirty="0"/>
              <a:t>back closer to LDA </a:t>
            </a:r>
            <a:r>
              <a:rPr lang="en-US" dirty="0" smtClean="0"/>
              <a:t>value</a:t>
            </a:r>
            <a:endParaRPr lang="en-US" dirty="0"/>
          </a:p>
          <a:p>
            <a:r>
              <a:rPr lang="en-US" dirty="0"/>
              <a:t>If you do a hybrid calculation using HF instead of EXX, get about ¼ way toward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baseline="30000" dirty="0" err="1"/>
              <a:t>HF</a:t>
            </a:r>
            <a:r>
              <a:rPr lang="en-US" dirty="0"/>
              <a:t>, which </a:t>
            </a:r>
            <a:r>
              <a:rPr lang="en-US" dirty="0" smtClean="0"/>
              <a:t>is an improvement, such as HSE</a:t>
            </a:r>
            <a:endParaRPr lang="en-US" dirty="0"/>
          </a:p>
          <a:p>
            <a:r>
              <a:rPr lang="en-US" dirty="0"/>
              <a:t>But not approximating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baseline="30000" dirty="0" err="1"/>
              <a:t>KS</a:t>
            </a:r>
            <a:r>
              <a:rPr lang="en-US" dirty="0" smtClean="0"/>
              <a:t> anymore; called generalized KS and approximates GW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Part I: Generalities</a:t>
            </a:r>
          </a:p>
          <a:p>
            <a:pPr lvl="1"/>
            <a:r>
              <a:rPr lang="en-US" dirty="0" smtClean="0"/>
              <a:t>Why its important to bridge worlds</a:t>
            </a:r>
            <a:endParaRPr lang="en-US" dirty="0" smtClean="0"/>
          </a:p>
          <a:p>
            <a:pPr lvl="1"/>
            <a:r>
              <a:rPr lang="en-US" dirty="0" smtClean="0"/>
              <a:t>Strong </a:t>
            </a:r>
            <a:r>
              <a:rPr lang="en-US" dirty="0" smtClean="0"/>
              <a:t>versus weak correlation</a:t>
            </a:r>
          </a:p>
          <a:p>
            <a:pPr lvl="1"/>
            <a:r>
              <a:rPr lang="en-US" dirty="0" smtClean="0"/>
              <a:t>What is </a:t>
            </a:r>
            <a:r>
              <a:rPr lang="en-US" dirty="0" smtClean="0"/>
              <a:t>exact DFT</a:t>
            </a:r>
            <a:r>
              <a:rPr lang="en-US" dirty="0" smtClean="0"/>
              <a:t>?</a:t>
            </a:r>
          </a:p>
          <a:p>
            <a:r>
              <a:rPr lang="en-US" dirty="0" smtClean="0"/>
              <a:t>Part II: Some specific projects</a:t>
            </a:r>
          </a:p>
          <a:p>
            <a:pPr lvl="1"/>
            <a:r>
              <a:rPr lang="en-US" dirty="0" smtClean="0"/>
              <a:t>Conduction </a:t>
            </a:r>
            <a:r>
              <a:rPr lang="en-US" dirty="0" smtClean="0"/>
              <a:t>through </a:t>
            </a:r>
            <a:r>
              <a:rPr lang="en-US" dirty="0" smtClean="0"/>
              <a:t>Anderson junction</a:t>
            </a:r>
            <a:endParaRPr lang="en-US" dirty="0" smtClean="0"/>
          </a:p>
          <a:p>
            <a:pPr lvl="1"/>
            <a:r>
              <a:rPr lang="en-US" dirty="0" smtClean="0"/>
              <a:t>How DMRG might help</a:t>
            </a:r>
          </a:p>
          <a:p>
            <a:pPr lvl="1"/>
            <a:r>
              <a:rPr lang="en-US" dirty="0" err="1" smtClean="0"/>
              <a:t>Parition</a:t>
            </a:r>
            <a:r>
              <a:rPr lang="en-US" dirty="0" smtClean="0"/>
              <a:t> theory</a:t>
            </a:r>
          </a:p>
          <a:p>
            <a:pPr lvl="1"/>
            <a:r>
              <a:rPr lang="en-US" dirty="0" smtClean="0"/>
              <a:t>Continuum limit</a:t>
            </a:r>
            <a:endParaRPr lang="en-US" dirty="0" smtClean="0"/>
          </a:p>
          <a:p>
            <a:r>
              <a:rPr lang="en-US" dirty="0" smtClean="0"/>
              <a:t>Conclusions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7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or is not DFT?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Exact </a:t>
            </a:r>
            <a:r>
              <a:rPr lang="en-US" dirty="0"/>
              <a:t>Exchange and hybrid </a:t>
            </a:r>
            <a:r>
              <a:rPr lang="en-US" dirty="0" err="1"/>
              <a:t>functionals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If OEP method used to construct KS potential, then pure DFT; if HF, then not, but negligible difference for </a:t>
            </a:r>
            <a:r>
              <a:rPr lang="en-US" dirty="0" err="1" smtClean="0"/>
              <a:t>gs</a:t>
            </a:r>
            <a:r>
              <a:rPr lang="en-US" dirty="0" smtClean="0"/>
              <a:t> energy</a:t>
            </a:r>
          </a:p>
          <a:p>
            <a:r>
              <a:rPr lang="en-US" dirty="0" smtClean="0"/>
              <a:t>Self-Interaction-Corrected (SIC) DFT</a:t>
            </a:r>
          </a:p>
          <a:p>
            <a:pPr lvl="1"/>
            <a:r>
              <a:rPr lang="en-US" dirty="0" smtClean="0"/>
              <a:t>Mildly illegal, as not invariant under orbital rotation</a:t>
            </a:r>
          </a:p>
          <a:p>
            <a:r>
              <a:rPr lang="en-US" dirty="0" smtClean="0"/>
              <a:t>DFT</a:t>
            </a:r>
            <a:r>
              <a:rPr lang="en-US" dirty="0"/>
              <a:t>+</a:t>
            </a:r>
            <a:r>
              <a:rPr lang="en-US" dirty="0" smtClean="0"/>
              <a:t>U</a:t>
            </a:r>
          </a:p>
          <a:p>
            <a:pPr lvl="1"/>
            <a:r>
              <a:rPr lang="en-US" dirty="0" smtClean="0"/>
              <a:t>Highly illegal, but very physical, but ambiguity about U</a:t>
            </a:r>
          </a:p>
          <a:p>
            <a:r>
              <a:rPr lang="en-US" dirty="0" smtClean="0"/>
              <a:t>GW </a:t>
            </a:r>
          </a:p>
          <a:p>
            <a:pPr lvl="1"/>
            <a:r>
              <a:rPr lang="en-US" dirty="0" smtClean="0"/>
              <a:t>Simple many-body screening, improves gaps, but not reproducible</a:t>
            </a:r>
          </a:p>
          <a:p>
            <a:r>
              <a:rPr lang="en-US" dirty="0" smtClean="0"/>
              <a:t>Dynamical Mean-Field Theory </a:t>
            </a:r>
          </a:p>
          <a:p>
            <a:pPr lvl="1"/>
            <a:r>
              <a:rPr lang="en-US" dirty="0" smtClean="0"/>
              <a:t>Not DFT or even close to it.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1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II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r>
              <a:rPr lang="en-US" dirty="0" smtClean="0"/>
              <a:t>1d world and DMRG</a:t>
            </a:r>
          </a:p>
          <a:p>
            <a:r>
              <a:rPr lang="en-US" dirty="0" smtClean="0"/>
              <a:t>Molecular conductance</a:t>
            </a:r>
          </a:p>
          <a:p>
            <a:r>
              <a:rPr lang="en-US" dirty="0" smtClean="0"/>
              <a:t>Partition theory</a:t>
            </a:r>
          </a:p>
          <a:p>
            <a:r>
              <a:rPr lang="en-US" dirty="0" smtClean="0"/>
              <a:t>Continuum limit of all 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96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1d world and DMRG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Slides shamelessly stolen from Miles </a:t>
            </a:r>
            <a:r>
              <a:rPr lang="en-US" dirty="0" err="1" smtClean="0"/>
              <a:t>Stoudenmire</a:t>
            </a:r>
            <a:r>
              <a:rPr lang="en-US" dirty="0" smtClean="0"/>
              <a:t> and Lucas Wagner</a:t>
            </a:r>
          </a:p>
          <a:p>
            <a:r>
              <a:rPr lang="en-US" dirty="0" smtClean="0"/>
              <a:t>In collaboration with Steve White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8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idea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Using an exact numerical solver for 1d systems (known as DMRG), we can learn more about density functional theory (DFT) and find ways to make it better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7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DFT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15136" r="-1513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3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ingredients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l="-14649" r="-1464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9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advance: DMRG in real-space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18855" r="-1885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4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things to do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l="-17571" r="-175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9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long chains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l="-16665" r="-1666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9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Eg</a:t>
            </a:r>
            <a:r>
              <a:rPr lang="en-US" dirty="0" smtClean="0"/>
              <a:t> KS gap versus real gap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l="-24025" r="-2402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9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Li batteries?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1752600"/>
            <a:ext cx="419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19200"/>
            <a:ext cx="35814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5486400"/>
            <a:ext cx="3657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03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ever KS calculation with exact E</a:t>
            </a:r>
            <a:r>
              <a:rPr lang="en-US" baseline="-25000" dirty="0" smtClean="0"/>
              <a:t>XC</a:t>
            </a:r>
            <a:r>
              <a:rPr lang="en-US" dirty="0" smtClean="0"/>
              <a:t>[n]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34290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Used DMRG (density-matrix renormalization group)</a:t>
            </a:r>
          </a:p>
          <a:p>
            <a:r>
              <a:rPr lang="en-US" dirty="0" smtClean="0"/>
              <a:t>1d H atom chain</a:t>
            </a:r>
          </a:p>
          <a:p>
            <a:r>
              <a:rPr lang="en-US" dirty="0" smtClean="0"/>
              <a:t>Miles </a:t>
            </a:r>
            <a:r>
              <a:rPr lang="en-US" dirty="0" err="1" smtClean="0"/>
              <a:t>Stoudenmire</a:t>
            </a:r>
            <a:r>
              <a:rPr lang="en-US" dirty="0" smtClean="0"/>
              <a:t>, Lucas Wagner, Steve White</a:t>
            </a:r>
          </a:p>
          <a:p>
            <a:r>
              <a:rPr lang="en-US" dirty="0" smtClean="0"/>
              <a:t>On </a:t>
            </a:r>
            <a:r>
              <a:rPr lang="en-US" dirty="0" err="1" smtClean="0"/>
              <a:t>arXiv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9537" y="1600200"/>
            <a:ext cx="500240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Conduction through single molecules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Justin </a:t>
            </a:r>
            <a:r>
              <a:rPr lang="en-US" dirty="0" err="1" smtClean="0"/>
              <a:t>Bergfield</a:t>
            </a:r>
            <a:r>
              <a:rPr lang="en-US" dirty="0" smtClean="0"/>
              <a:t>, </a:t>
            </a:r>
            <a:r>
              <a:rPr lang="en-US" dirty="0" err="1" smtClean="0"/>
              <a:t>Zhenfei</a:t>
            </a:r>
            <a:r>
              <a:rPr lang="en-US" dirty="0" smtClean="0"/>
              <a:t> Liu, in collaboration with </a:t>
            </a:r>
          </a:p>
          <a:p>
            <a:r>
              <a:rPr lang="en-US" dirty="0" smtClean="0"/>
              <a:t>Charles Stafford (U Arizona)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 approach: Combine ground-state DFT with </a:t>
            </a:r>
            <a:r>
              <a:rPr lang="en-US" dirty="0" err="1" smtClean="0"/>
              <a:t>Landauer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 smtClean="0"/>
              <a:t>Apply </a:t>
            </a:r>
            <a:r>
              <a:rPr lang="en-US" dirty="0" err="1" smtClean="0"/>
              <a:t>Landauer</a:t>
            </a:r>
            <a:r>
              <a:rPr lang="en-US" dirty="0" smtClean="0"/>
              <a:t> formula to ground-state KS potential</a:t>
            </a:r>
          </a:p>
          <a:p>
            <a:r>
              <a:rPr lang="en-US" dirty="0" smtClean="0"/>
              <a:t>Calculate transmission as a function of energy</a:t>
            </a:r>
          </a:p>
          <a:p>
            <a:r>
              <a:rPr lang="en-US" dirty="0" smtClean="0"/>
              <a:t>Not really non-equilibrium Greens functions</a:t>
            </a:r>
          </a:p>
          <a:p>
            <a:r>
              <a:rPr lang="en-US" dirty="0" smtClean="0"/>
              <a:t>Just ground-state DFT for KS potential and transmission through that.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And…where’s Coulomb blockade?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Electron hops on to molecule</a:t>
            </a:r>
          </a:p>
          <a:p>
            <a:r>
              <a:rPr lang="en-US" dirty="0" smtClean="0"/>
              <a:t>Reduces current because charging stops a second electron until potential can overcome  charging</a:t>
            </a:r>
          </a:p>
          <a:p>
            <a:r>
              <a:rPr lang="en-US" dirty="0" smtClean="0"/>
              <a:t>Move levels on molecule by applying gate voltage</a:t>
            </a:r>
          </a:p>
          <a:p>
            <a:r>
              <a:rPr lang="en-US" dirty="0" smtClean="0"/>
              <a:t>Get CB `diamonds’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Hamiltonian for Anderson junction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One-site molecule, with central H: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Coupled to two baths of electrons, each in wide-band limit, with energy-independent self-energy contributions </a:t>
            </a:r>
            <a:r>
              <a:rPr lang="az-Cyrl-AZ" dirty="0" smtClean="0">
                <a:latin typeface="Calibri"/>
              </a:rPr>
              <a:t>Г</a:t>
            </a:r>
            <a:endParaRPr lang="en-US" dirty="0" smtClean="0">
              <a:latin typeface="Calibri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362200"/>
            <a:ext cx="5219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876800"/>
            <a:ext cx="48482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5105400"/>
            <a:ext cx="20383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5638800"/>
            <a:ext cx="2371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in Anderson junction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l-GR" dirty="0" smtClean="0">
                <a:latin typeface="Calibri"/>
              </a:rPr>
              <a:t>ε</a:t>
            </a:r>
            <a:r>
              <a:rPr lang="en-US" dirty="0" smtClean="0">
                <a:latin typeface="Calibri"/>
              </a:rPr>
              <a:t> ≠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, transmission lessened.</a:t>
            </a:r>
          </a:p>
          <a:p>
            <a:r>
              <a:rPr lang="en-US" dirty="0" smtClean="0">
                <a:latin typeface="Calibri"/>
              </a:rPr>
              <a:t>In restricted </a:t>
            </a:r>
            <a:r>
              <a:rPr lang="en-US" dirty="0" err="1" smtClean="0">
                <a:latin typeface="Calibri"/>
              </a:rPr>
              <a:t>Hartree-Fock</a:t>
            </a:r>
            <a:r>
              <a:rPr lang="en-US" dirty="0" smtClean="0">
                <a:latin typeface="Calibri"/>
              </a:rPr>
              <a:t>, change in density produces transmission bump of approximate width U when U large</a:t>
            </a:r>
          </a:p>
          <a:p>
            <a:r>
              <a:rPr lang="en-US" dirty="0" smtClean="0"/>
              <a:t>U &gt;&gt; </a:t>
            </a:r>
            <a:r>
              <a:rPr lang="az-Cyrl-AZ" dirty="0" smtClean="0"/>
              <a:t>Г</a:t>
            </a:r>
            <a:r>
              <a:rPr lang="en-US" dirty="0" smtClean="0"/>
              <a:t>, coupling to leads is weak and correlation on molecule is strong</a:t>
            </a:r>
          </a:p>
          <a:p>
            <a:r>
              <a:rPr lang="en-US" dirty="0" smtClean="0"/>
              <a:t>U </a:t>
            </a:r>
            <a:r>
              <a:rPr lang="en-US" dirty="0" smtClean="0">
                <a:latin typeface="Calibri"/>
              </a:rPr>
              <a:t>≈</a:t>
            </a:r>
            <a:r>
              <a:rPr lang="en-US" dirty="0" smtClean="0"/>
              <a:t> </a:t>
            </a:r>
            <a:r>
              <a:rPr lang="az-Cyrl-AZ" dirty="0" smtClean="0"/>
              <a:t>Г</a:t>
            </a:r>
            <a:r>
              <a:rPr lang="en-US" dirty="0" smtClean="0"/>
              <a:t>, coupling to leads is moderate and correlation on molecule is moderate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Exact Transmission from Bethe </a:t>
            </a:r>
            <a:r>
              <a:rPr lang="en-US" dirty="0" err="1" smtClean="0"/>
              <a:t>Ansatz</a:t>
            </a:r>
            <a:r>
              <a:rPr lang="en-US" dirty="0" smtClean="0"/>
              <a:t> (T=0)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71600"/>
            <a:ext cx="673417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Exact spectrum from BA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0"/>
            <a:ext cx="5005388" cy="392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752600"/>
            <a:ext cx="67437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Exact spectrum from BA and from KS system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0"/>
            <a:ext cx="5005388" cy="392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71600"/>
            <a:ext cx="67437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in HF and exact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673417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Materials genome from first principles?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492339"/>
            <a:ext cx="4953000" cy="463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2895600" y="2667000"/>
            <a:ext cx="39624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484880"/>
      </p:ext>
    </p:extLst>
  </p:cSld>
  <p:clrMapOvr>
    <a:masterClrMapping/>
  </p:clrMapOvr>
  <p:transition xmlns:p14="http://schemas.microsoft.com/office/powerpoint/2010/main" advTm="7712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 on-site potential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Define: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so that &lt;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&gt; is exactly same as physical system!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86000"/>
            <a:ext cx="33813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 potential as function of U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00200"/>
            <a:ext cx="6505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general is this?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Anderson junction has only one channel through center, so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Independent of interaction (</a:t>
            </a:r>
            <a:r>
              <a:rPr lang="en-US" dirty="0" err="1" smtClean="0"/>
              <a:t>Friedel-Langreth</a:t>
            </a:r>
            <a:r>
              <a:rPr lang="en-US" dirty="0" smtClean="0"/>
              <a:t> rule).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590800"/>
            <a:ext cx="69723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419600"/>
            <a:ext cx="3152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hot topic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3161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Evers and </a:t>
            </a:r>
            <a:r>
              <a:rPr lang="en-US" dirty="0" err="1" smtClean="0"/>
              <a:t>Schmitteckert</a:t>
            </a:r>
            <a:r>
              <a:rPr lang="en-US" dirty="0" smtClean="0"/>
              <a:t> (Apr 19, PCCP): </a:t>
            </a:r>
          </a:p>
          <a:p>
            <a:pPr lvl="1"/>
            <a:r>
              <a:rPr lang="en-US" dirty="0" smtClean="0"/>
              <a:t>Broadening of derivative discontinuity in DFT</a:t>
            </a:r>
          </a:p>
          <a:p>
            <a:r>
              <a:rPr lang="en-US" dirty="0" err="1" smtClean="0"/>
              <a:t>Kurth</a:t>
            </a:r>
            <a:r>
              <a:rPr lang="en-US" dirty="0" smtClean="0"/>
              <a:t> and </a:t>
            </a:r>
            <a:r>
              <a:rPr lang="en-US" dirty="0" err="1" smtClean="0"/>
              <a:t>Stefanucci</a:t>
            </a:r>
            <a:r>
              <a:rPr lang="en-US" dirty="0" smtClean="0"/>
              <a:t>:  (</a:t>
            </a:r>
            <a:r>
              <a:rPr lang="en-US" dirty="0" err="1" smtClean="0"/>
              <a:t>Chem</a:t>
            </a:r>
            <a:r>
              <a:rPr lang="en-US" dirty="0" smtClean="0"/>
              <a:t> Phys, </a:t>
            </a:r>
            <a:r>
              <a:rPr lang="en-US" dirty="0" smtClean="0"/>
              <a:t>appeared)</a:t>
            </a:r>
            <a:endParaRPr lang="en-US" dirty="0" smtClean="0"/>
          </a:p>
          <a:p>
            <a:pPr lvl="1"/>
            <a:r>
              <a:rPr lang="en-US" dirty="0" smtClean="0"/>
              <a:t>TD bond-current functional theory for lattice Hamiltonians with apps to transport</a:t>
            </a:r>
          </a:p>
          <a:p>
            <a:r>
              <a:rPr lang="en-US" dirty="0" err="1" smtClean="0"/>
              <a:t>Toster</a:t>
            </a:r>
            <a:r>
              <a:rPr lang="en-US" dirty="0" smtClean="0"/>
              <a:t>, </a:t>
            </a:r>
            <a:r>
              <a:rPr lang="en-US" dirty="0" err="1" smtClean="0"/>
              <a:t>Schmitteckert</a:t>
            </a:r>
            <a:r>
              <a:rPr lang="en-US" dirty="0" smtClean="0"/>
              <a:t>, and Evers: appeared PRB</a:t>
            </a:r>
          </a:p>
          <a:p>
            <a:pPr lvl="1"/>
            <a:r>
              <a:rPr lang="en-US" dirty="0" smtClean="0"/>
              <a:t>DFT-based transport calculations, </a:t>
            </a:r>
            <a:r>
              <a:rPr lang="en-US" dirty="0" err="1" smtClean="0"/>
              <a:t>Friedel’s</a:t>
            </a:r>
            <a:r>
              <a:rPr lang="en-US" dirty="0" smtClean="0"/>
              <a:t> sum rule and the Kondo effect.</a:t>
            </a:r>
          </a:p>
          <a:p>
            <a:r>
              <a:rPr lang="en-US" dirty="0" err="1" smtClean="0"/>
              <a:t>Stefanucci</a:t>
            </a:r>
            <a:r>
              <a:rPr lang="en-US" dirty="0" smtClean="0"/>
              <a:t> and </a:t>
            </a:r>
            <a:r>
              <a:rPr lang="en-US" dirty="0" err="1" smtClean="0"/>
              <a:t>Kurth</a:t>
            </a:r>
            <a:r>
              <a:rPr lang="en-US" dirty="0" smtClean="0"/>
              <a:t>: PRL 2012</a:t>
            </a:r>
          </a:p>
          <a:p>
            <a:pPr lvl="1"/>
            <a:r>
              <a:rPr lang="en-US" dirty="0" smtClean="0"/>
              <a:t>Towards a description of Kondo effect in TDDFT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APS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371600"/>
            <a:ext cx="5181600" cy="212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91400" y="14478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Appeared in PRL a few weeks 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4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approximations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APS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19200"/>
            <a:ext cx="5715000" cy="5267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82312" y="1258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43800" y="2514600"/>
            <a:ext cx="152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Disc=</a:t>
            </a:r>
            <a:r>
              <a:rPr lang="en-US" dirty="0" err="1" smtClean="0"/>
              <a:t>HF+explicit</a:t>
            </a:r>
            <a:r>
              <a:rPr lang="en-US" dirty="0" smtClean="0"/>
              <a:t> discontinuity produced by imposing particle-hole symmetry = mimic of LDA+</a:t>
            </a:r>
            <a:r>
              <a:rPr lang="en-US" dirty="0" smtClean="0"/>
              <a:t>U</a:t>
            </a:r>
          </a:p>
          <a:p>
            <a:endParaRPr lang="en-US" dirty="0"/>
          </a:p>
          <a:p>
            <a:r>
              <a:rPr lang="en-US" dirty="0" smtClean="0"/>
              <a:t>To appear in PRB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8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Anderson junction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zero temperature and weak bias limit, ground-state DFT yields exact Kondo transmission plateau for Anderson junction.</a:t>
            </a:r>
          </a:p>
          <a:p>
            <a:r>
              <a:rPr lang="en-US" dirty="0" smtClean="0"/>
              <a:t>Likely, largest source of error is ground-state approximation, not corrections to standard model.</a:t>
            </a:r>
          </a:p>
          <a:p>
            <a:r>
              <a:rPr lang="en-US" dirty="0" smtClean="0"/>
              <a:t>Thanks to students, collaborators, DOE, and David </a:t>
            </a:r>
            <a:r>
              <a:rPr lang="en-US" dirty="0" err="1" smtClean="0"/>
              <a:t>Langreth</a:t>
            </a:r>
            <a:r>
              <a:rPr lang="en-US" dirty="0" smtClean="0"/>
              <a:t> for inspiration.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Partition theory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Created by Adam Wasserman and Morel Cohen</a:t>
            </a:r>
          </a:p>
          <a:p>
            <a:r>
              <a:rPr lang="en-US" dirty="0" smtClean="0"/>
              <a:t>3-4 papers with them and Peter Elliott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partition theory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find minimum?  Use Lagrange multipliers: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Lagrange multiplier is called partition potential,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p</a:t>
            </a:r>
            <a:r>
              <a:rPr lang="en-US" i="1" dirty="0" smtClean="0"/>
              <a:t>(</a:t>
            </a:r>
            <a:r>
              <a:rPr lang="en-US" b="1" i="1" dirty="0" smtClean="0"/>
              <a:t>r</a:t>
            </a:r>
            <a:r>
              <a:rPr lang="en-US" i="1" dirty="0" smtClean="0"/>
              <a:t>), </a:t>
            </a:r>
            <a:r>
              <a:rPr lang="en-US" dirty="0" smtClean="0"/>
              <a:t>a global property of the molecule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92E-D6D4-4509-A31B-FED345891914}" type="datetime1">
              <a:rPr lang="en-US" smtClean="0"/>
              <a:t>3/20/12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 Irvine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7204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14600"/>
            <a:ext cx="56197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2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 potential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95600" y="1524000"/>
            <a:ext cx="3505200" cy="4602163"/>
          </a:xfrm>
        </p:spPr>
        <p:txBody>
          <a:bodyPr/>
          <a:lstStyle/>
          <a:p>
            <a:r>
              <a:rPr lang="en-US" dirty="0" smtClean="0"/>
              <a:t>Each fragment density is the ground-state density in effective fragment potential, </a:t>
            </a:r>
            <a:r>
              <a:rPr lang="en-US" dirty="0" err="1" smtClean="0"/>
              <a:t>v</a:t>
            </a:r>
            <a:r>
              <a:rPr lang="en-US" baseline="-25000" dirty="0" err="1" smtClean="0">
                <a:latin typeface="Symbol" pitchFamily="18" charset="2"/>
              </a:rPr>
              <a:t>a</a:t>
            </a:r>
            <a:r>
              <a:rPr lang="en-US" dirty="0" smtClean="0"/>
              <a:t>(</a:t>
            </a:r>
            <a:r>
              <a:rPr lang="en-US" b="1" dirty="0" smtClean="0"/>
              <a:t>r</a:t>
            </a:r>
            <a:r>
              <a:rPr lang="en-US" dirty="0" smtClean="0"/>
              <a:t>)+</a:t>
            </a:r>
            <a:r>
              <a:rPr lang="en-US" dirty="0" err="1" smtClean="0"/>
              <a:t>v</a:t>
            </a:r>
            <a:r>
              <a:rPr lang="en-US" baseline="-25000" dirty="0" err="1" smtClean="0"/>
              <a:t>p</a:t>
            </a:r>
            <a:r>
              <a:rPr lang="en-US" dirty="0" smtClean="0"/>
              <a:t>(</a:t>
            </a:r>
            <a:r>
              <a:rPr lang="en-US" b="1" dirty="0" smtClean="0"/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3086-B50A-46F6-925C-A30223CB9183}" type="datetime1">
              <a:rPr lang="en-US" smtClean="0"/>
              <a:t>3/20/12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 Irvine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3100" y="1752600"/>
            <a:ext cx="33909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304800" y="1676400"/>
            <a:ext cx="33909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5074" t="23522" r="25847" b="686"/>
          <a:stretch>
            <a:fillRect/>
          </a:stretch>
        </p:blipFill>
        <p:spPr bwMode="auto">
          <a:xfrm>
            <a:off x="2667000" y="1600200"/>
            <a:ext cx="365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422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00416 L 0.33125 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91 -0.00695 L -0.29791 -0.006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DFT approximations work at all?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4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Strong correlation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ongoing project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Semiclassical</a:t>
            </a:r>
            <a:r>
              <a:rPr lang="en-US" dirty="0" smtClean="0"/>
              <a:t> derivations of density functional approximations.</a:t>
            </a:r>
          </a:p>
          <a:p>
            <a:r>
              <a:rPr lang="en-US" dirty="0" smtClean="0"/>
              <a:t>Students: Peter Elliot (physics), Attila </a:t>
            </a:r>
            <a:r>
              <a:rPr lang="en-US" dirty="0" err="1" smtClean="0"/>
              <a:t>Cangi</a:t>
            </a:r>
            <a:r>
              <a:rPr lang="en-US" dirty="0" smtClean="0"/>
              <a:t>, </a:t>
            </a:r>
            <a:r>
              <a:rPr lang="en-US" dirty="0" err="1" smtClean="0"/>
              <a:t>Donghyung</a:t>
            </a:r>
            <a:r>
              <a:rPr lang="en-US" dirty="0" smtClean="0"/>
              <a:t> Lee, John Snyder (physics)</a:t>
            </a:r>
          </a:p>
          <a:p>
            <a:r>
              <a:rPr lang="en-US" dirty="0" smtClean="0"/>
              <a:t>Collaborators:  John </a:t>
            </a:r>
            <a:r>
              <a:rPr lang="en-US" dirty="0" err="1" smtClean="0"/>
              <a:t>Perdew</a:t>
            </a:r>
            <a:r>
              <a:rPr lang="en-US" dirty="0" smtClean="0"/>
              <a:t> (Tulane), Gus </a:t>
            </a:r>
            <a:r>
              <a:rPr lang="en-US" dirty="0" err="1" smtClean="0"/>
              <a:t>Scuseria</a:t>
            </a:r>
            <a:r>
              <a:rPr lang="en-US" dirty="0" smtClean="0"/>
              <a:t> (Rice), Hardy Gross (MPI Halle, Germany).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Purdue Physics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9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unreasonable utility of asymptotic estimates:  Why density functional theory works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57400"/>
            <a:ext cx="6400800" cy="1447800"/>
          </a:xfrm>
        </p:spPr>
        <p:txBody>
          <a:bodyPr/>
          <a:lstStyle/>
          <a:p>
            <a:r>
              <a:rPr lang="en-US" dirty="0" smtClean="0"/>
              <a:t>Kieron Burke and friends</a:t>
            </a:r>
          </a:p>
          <a:p>
            <a:r>
              <a:rPr lang="en-US" dirty="0" smtClean="0"/>
              <a:t>UC Irvine Chemistry and Physics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 24,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KITP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 r="46090"/>
          <a:stretch>
            <a:fillRect/>
          </a:stretch>
        </p:blipFill>
        <p:spPr bwMode="auto">
          <a:xfrm>
            <a:off x="5715000" y="3733800"/>
            <a:ext cx="2438400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10000" y="56388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http://dft.uci.edu</a:t>
            </a:r>
            <a:endParaRPr 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48856"/>
          <a:stretch>
            <a:fillRect/>
          </a:stretch>
        </p:blipFill>
        <p:spPr bwMode="auto">
          <a:xfrm>
            <a:off x="914400" y="3733800"/>
            <a:ext cx="2313290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2590800" y="3200400"/>
            <a:ext cx="1447800" cy="533400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477000" y="3200400"/>
            <a:ext cx="762000" cy="533400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449135"/>
      </p:ext>
    </p:extLst>
  </p:cSld>
  <p:clrMapOvr>
    <a:masterClrMapping/>
  </p:clrMapOvr>
  <p:transition xmlns:p14="http://schemas.microsoft.com/office/powerpoint/2010/main" advTm="434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Leading corrections to local approximations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Schwinger and </a:t>
            </a:r>
            <a:r>
              <a:rPr lang="en-US" dirty="0" err="1" smtClean="0"/>
              <a:t>Englert</a:t>
            </a:r>
            <a:r>
              <a:rPr lang="en-US" dirty="0" smtClean="0"/>
              <a:t>: Neutrals as Z-&gt;∞</a:t>
            </a:r>
          </a:p>
          <a:p>
            <a:pPr lvl="1"/>
            <a:r>
              <a:rPr lang="en-US" dirty="0" smtClean="0"/>
              <a:t>E(Z) = -0.768745 Z</a:t>
            </a:r>
            <a:r>
              <a:rPr lang="en-US" baseline="30000" dirty="0" smtClean="0"/>
              <a:t>7/3 </a:t>
            </a:r>
            <a:r>
              <a:rPr lang="en-US" dirty="0" smtClean="0"/>
              <a:t>+ ½ Z</a:t>
            </a:r>
            <a:r>
              <a:rPr lang="en-US" baseline="30000" dirty="0" smtClean="0"/>
              <a:t>2</a:t>
            </a:r>
            <a:r>
              <a:rPr lang="en-US" dirty="0" smtClean="0"/>
              <a:t> – 0.269900 Z</a:t>
            </a:r>
            <a:r>
              <a:rPr lang="en-US" baseline="30000" dirty="0" smtClean="0"/>
              <a:t>5/3</a:t>
            </a:r>
            <a:r>
              <a:rPr lang="en-US" dirty="0" smtClean="0"/>
              <a:t>+ 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Unreasonably accurate, e.g., only 10% error for H</a:t>
            </a:r>
          </a:p>
          <a:p>
            <a:endParaRPr lang="en-US" dirty="0" smtClean="0"/>
          </a:p>
          <a:p>
            <a:r>
              <a:rPr lang="en-US" dirty="0" smtClean="0"/>
              <a:t>First term is exact in TF theory.</a:t>
            </a:r>
          </a:p>
          <a:p>
            <a:endParaRPr lang="en-US" dirty="0" smtClean="0"/>
          </a:p>
          <a:p>
            <a:r>
              <a:rPr lang="en-US" dirty="0" smtClean="0"/>
              <a:t>This is the same expansion:</a:t>
            </a:r>
          </a:p>
          <a:p>
            <a:pPr lvl="1"/>
            <a:r>
              <a:rPr lang="en-US" dirty="0" smtClean="0"/>
              <a:t>E(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 = -0.768745 + ½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baseline="30000" dirty="0" smtClean="0"/>
              <a:t>-1/3</a:t>
            </a:r>
            <a:r>
              <a:rPr lang="en-US" dirty="0" smtClean="0"/>
              <a:t> – 0.269900</a:t>
            </a:r>
            <a:r>
              <a:rPr lang="en-US" dirty="0" smtClean="0">
                <a:latin typeface="Symbol" pitchFamily="18" charset="2"/>
              </a:rPr>
              <a:t> g</a:t>
            </a:r>
            <a:r>
              <a:rPr lang="en-US" baseline="30000" dirty="0" smtClean="0"/>
              <a:t>-2/3</a:t>
            </a:r>
            <a:r>
              <a:rPr lang="en-US" dirty="0" smtClean="0"/>
              <a:t> + …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Princeton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0804"/>
      </p:ext>
    </p:extLst>
  </p:cSld>
  <p:clrMapOvr>
    <a:masterClrMapping/>
  </p:clrMapOvr>
  <p:transition xmlns:p14="http://schemas.microsoft.com/office/powerpoint/2010/main" advTm="607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dirty="0" err="1" smtClean="0"/>
              <a:t>Lieb</a:t>
            </a:r>
            <a:r>
              <a:rPr lang="en-US" dirty="0" smtClean="0"/>
              <a:t> (RMP, 1981) showed TF becomes relatively exact for all quantum matter (non-relativistic, etc.) </a:t>
            </a:r>
          </a:p>
          <a:p>
            <a:r>
              <a:rPr lang="en-US" dirty="0" smtClean="0"/>
              <a:t>This is same limit!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24,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KITP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39052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67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H from asymptotic corrections to Bohr atoms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Ovadia’s</a:t>
            </a:r>
            <a:r>
              <a:rPr lang="en-US" dirty="0" smtClean="0"/>
              <a:t> thesis: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24,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KITP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90800"/>
            <a:ext cx="807434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015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12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role of gradient expansion?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60960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If system has no edges and no turning points at Fermi energy, then NO quantum corrections</a:t>
            </a:r>
          </a:p>
          <a:p>
            <a:r>
              <a:rPr lang="en-US" dirty="0" smtClean="0"/>
              <a:t>Gradient expansion yields correct next-order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But this is special case of more general </a:t>
            </a:r>
            <a:r>
              <a:rPr lang="en-US" dirty="0" err="1" smtClean="0"/>
              <a:t>semiclassical</a:t>
            </a:r>
            <a:r>
              <a:rPr lang="en-US" dirty="0" smtClean="0"/>
              <a:t> small ħ expansion, which applies to ALL cases, and includes quantum oscillations which dominate over gradient corrections.</a:t>
            </a:r>
          </a:p>
          <a:p>
            <a:r>
              <a:rPr lang="en-US" dirty="0" smtClean="0"/>
              <a:t>We’ve done it just to leading order.  In next order, get leading gradient correction plus quantum gradient corrections.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25,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Paris 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r="46090"/>
          <a:stretch>
            <a:fillRect/>
          </a:stretch>
        </p:blipFill>
        <p:spPr bwMode="auto">
          <a:xfrm>
            <a:off x="6248400" y="1447800"/>
            <a:ext cx="2438400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48856"/>
          <a:stretch>
            <a:fillRect/>
          </a:stretch>
        </p:blipFill>
        <p:spPr bwMode="auto">
          <a:xfrm>
            <a:off x="6553200" y="3733800"/>
            <a:ext cx="2313290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0075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to stretched H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Consider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s</a:t>
            </a:r>
            <a:r>
              <a:rPr lang="en-US" dirty="0" smtClean="0"/>
              <a:t>(r) as function of bond length R</a:t>
            </a:r>
          </a:p>
          <a:p>
            <a:r>
              <a:rPr lang="en-US" dirty="0" smtClean="0"/>
              <a:t>For exact KS potential, new turning points occur at about R=3.3 Å</a:t>
            </a:r>
          </a:p>
          <a:p>
            <a:r>
              <a:rPr lang="en-US" dirty="0" err="1" smtClean="0"/>
              <a:t>Coulson</a:t>
            </a:r>
            <a:r>
              <a:rPr lang="en-US" dirty="0" smtClean="0"/>
              <a:t>-Fischer point (where spontaneous symmetry is broken) is 3.3 Å in LDA</a:t>
            </a:r>
          </a:p>
          <a:p>
            <a:r>
              <a:rPr lang="en-US" dirty="0" smtClean="0"/>
              <a:t>Beyond that point (i.e., for strongly correlated systems), there is a different non-universal asymptotic expansion!</a:t>
            </a:r>
          </a:p>
          <a:p>
            <a:r>
              <a:rPr lang="en-US" dirty="0" smtClean="0"/>
              <a:t>Failure of local-type approximations for strongly-correlated systems.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24,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KITP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4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chemistry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the most fitted </a:t>
            </a:r>
            <a:r>
              <a:rPr lang="en-US" dirty="0" err="1" smtClean="0"/>
              <a:t>functionals</a:t>
            </a:r>
            <a:r>
              <a:rPr lang="en-US" dirty="0" smtClean="0"/>
              <a:t> do not produce mean average errors less than 2 kcal/mol.</a:t>
            </a:r>
          </a:p>
          <a:p>
            <a:r>
              <a:rPr lang="en-US" dirty="0" smtClean="0"/>
              <a:t>There are also wild outliers, where the errors are much bigger.</a:t>
            </a:r>
          </a:p>
          <a:p>
            <a:r>
              <a:rPr lang="en-US" dirty="0" smtClean="0"/>
              <a:t>Almost all chemical electronic structure calculations today (&gt; 95%) are DFT, not </a:t>
            </a:r>
            <a:r>
              <a:rPr lang="en-US" dirty="0" err="1" smtClean="0"/>
              <a:t>wavefunction</a:t>
            </a:r>
            <a:r>
              <a:rPr lang="en-US" dirty="0" smtClean="0"/>
              <a:t> calculations.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24,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KITP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3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</a:t>
            </a:r>
            <a:r>
              <a:rPr lang="en-US" baseline="-25000" dirty="0" smtClean="0"/>
              <a:t>x  </a:t>
            </a:r>
            <a:r>
              <a:rPr lang="en-US" dirty="0" smtClean="0"/>
              <a:t>for neutral atoms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153400" cy="4953000"/>
          </a:xfrm>
        </p:spPr>
        <p:txBody>
          <a:bodyPr>
            <a:normAutofit/>
          </a:bodyPr>
          <a:lstStyle/>
          <a:p>
            <a:pPr lvl="2" eaLnBrk="1" hangingPunct="1">
              <a:lnSpc>
                <a:spcPct val="90000"/>
              </a:lnSpc>
            </a:pPr>
            <a:endParaRPr lang="en-US" sz="28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/>
              <a:t>E</a:t>
            </a:r>
            <a:r>
              <a:rPr lang="en-US" sz="2800" baseline="-25000" dirty="0" smtClean="0"/>
              <a:t>x</a:t>
            </a:r>
            <a:r>
              <a:rPr lang="en-US" sz="2800" dirty="0" smtClean="0"/>
              <a:t>=-0.2208 Z</a:t>
            </a:r>
            <a:r>
              <a:rPr lang="en-US" sz="2800" baseline="30000" dirty="0" smtClean="0"/>
              <a:t>5/3</a:t>
            </a:r>
            <a:r>
              <a:rPr lang="en-US" sz="2800" dirty="0" smtClean="0"/>
              <a:t>-.195 Z + …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/>
              <a:t>Schwinger proved first term exact for LDA exchange.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/>
              <a:t>With GEA, get almost exactly ½ second coefficient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/>
              <a:t>All commonly-used GGA’s get second coefficient  about right!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/>
              <a:t>Assuming equal contributions, </a:t>
            </a:r>
            <a:r>
              <a:rPr lang="en-US" sz="2800" dirty="0" err="1" smtClean="0"/>
              <a:t>Becke’s</a:t>
            </a:r>
            <a:r>
              <a:rPr lang="en-US" sz="2800" dirty="0" smtClean="0"/>
              <a:t> parameter in B88: </a:t>
            </a:r>
            <a:r>
              <a:rPr lang="en-US" sz="2800" dirty="0" smtClean="0">
                <a:latin typeface="Symbol" pitchFamily="18" charset="2"/>
              </a:rPr>
              <a:t>b</a:t>
            </a:r>
            <a:r>
              <a:rPr lang="en-US" sz="2800" dirty="0" smtClean="0"/>
              <a:t>=5/(216 (6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baseline="30000" dirty="0" smtClean="0"/>
              <a:t>5</a:t>
            </a:r>
            <a:r>
              <a:rPr lang="en-US" sz="2800" dirty="0" smtClean="0"/>
              <a:t>)</a:t>
            </a:r>
            <a:r>
              <a:rPr lang="en-US" sz="2800" baseline="30000" dirty="0" smtClean="0"/>
              <a:t>1/3</a:t>
            </a:r>
            <a:r>
              <a:rPr lang="en-US" sz="2800" dirty="0" smtClean="0"/>
              <a:t>) =.00378 </a:t>
            </a:r>
          </a:p>
          <a:p>
            <a:pPr lvl="2" eaLnBrk="1" hangingPunct="1"/>
            <a:r>
              <a:rPr lang="en-US" sz="2800" dirty="0" smtClean="0"/>
              <a:t>compare with .0042 from </a:t>
            </a:r>
            <a:r>
              <a:rPr lang="en-US" sz="2800" dirty="0" err="1" smtClean="0"/>
              <a:t>Becke’s</a:t>
            </a:r>
            <a:r>
              <a:rPr lang="en-US" sz="2800" dirty="0" smtClean="0"/>
              <a:t> fit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sz="3200" dirty="0" smtClean="0"/>
          </a:p>
        </p:txBody>
      </p:sp>
      <p:sp>
        <p:nvSpPr>
          <p:cNvPr id="25602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133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June 10, 2008</a:t>
            </a:r>
            <a:endParaRPr lang="en-US" dirty="0" smtClean="0"/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A3090-C53A-4A5B-942B-34ACF51E118A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Princeton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894586"/>
      </p:ext>
    </p:extLst>
  </p:cSld>
  <p:clrMapOvr>
    <a:masterClrMapping/>
  </p:clrMapOvr>
  <p:transition xmlns:p14="http://schemas.microsoft.com/office/powerpoint/2010/main" advTm="966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PBEsol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Most important idea:  Restore gradient expansion for exchange!</a:t>
            </a:r>
          </a:p>
          <a:p>
            <a:pPr eaLnBrk="1" hangingPunct="1"/>
            <a:r>
              <a:rPr lang="en-US" dirty="0" smtClean="0"/>
              <a:t>Correlation fixed from </a:t>
            </a:r>
            <a:r>
              <a:rPr lang="en-US" dirty="0" err="1" smtClean="0"/>
              <a:t>jellium</a:t>
            </a:r>
            <a:r>
              <a:rPr lang="en-US" dirty="0" smtClean="0"/>
              <a:t> surface energy.</a:t>
            </a:r>
          </a:p>
          <a:p>
            <a:pPr eaLnBrk="1" hangingPunct="1"/>
            <a:r>
              <a:rPr lang="en-US" dirty="0" smtClean="0"/>
              <a:t>Screws up typical atomization energies, but reduces overcorrection of bond length.</a:t>
            </a:r>
          </a:p>
          <a:p>
            <a:pPr eaLnBrk="1" hangingPunct="1"/>
            <a:r>
              <a:rPr lang="en-US" dirty="0" smtClean="0"/>
              <a:t>AM05 gives comparable result with very different derivation.</a:t>
            </a:r>
          </a:p>
        </p:txBody>
      </p:sp>
      <p:sp>
        <p:nvSpPr>
          <p:cNvPr id="2765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133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June 10, 2008</a:t>
            </a:r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D4384-4A9A-4AE7-8D37-7FFA25A6424D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Princeton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55898"/>
      </p:ext>
    </p:extLst>
  </p:cSld>
  <p:clrMapOvr>
    <a:masterClrMapping/>
  </p:clrMapOvr>
  <p:transition xmlns:p14="http://schemas.microsoft.com/office/powerpoint/2010/main" advTm="422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at equilibrium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Can tackle with traditional QC methods or DFT</a:t>
            </a:r>
          </a:p>
          <a:p>
            <a:r>
              <a:rPr lang="en-US" dirty="0" smtClean="0"/>
              <a:t>Want highly accurate energetic differences (within .05 </a:t>
            </a:r>
            <a:r>
              <a:rPr lang="en-US" dirty="0" err="1" smtClean="0"/>
              <a:t>eV</a:t>
            </a:r>
            <a:r>
              <a:rPr lang="en-US" dirty="0" smtClean="0"/>
              <a:t>) and bond lengths (within 1pm)</a:t>
            </a:r>
          </a:p>
          <a:p>
            <a:r>
              <a:rPr lang="en-US" dirty="0" smtClean="0"/>
              <a:t>QC is </a:t>
            </a:r>
            <a:r>
              <a:rPr lang="en-US" dirty="0" err="1" smtClean="0"/>
              <a:t>redproducible</a:t>
            </a:r>
            <a:r>
              <a:rPr lang="en-US" dirty="0" smtClean="0"/>
              <a:t>: Give method and basis, and everyone gets same  result (to </a:t>
            </a:r>
            <a:r>
              <a:rPr lang="en-US" dirty="0" err="1" smtClean="0"/>
              <a:t>meV</a:t>
            </a:r>
            <a:r>
              <a:rPr lang="en-US" dirty="0" smtClean="0"/>
              <a:t>).</a:t>
            </a:r>
          </a:p>
          <a:p>
            <a:r>
              <a:rPr lang="en-US" dirty="0" smtClean="0"/>
              <a:t>DFT less accurate and systematic, but inexpensive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8721" b="-287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203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Part I:  Basic rules of exact DFT</a:t>
            </a:r>
          </a:p>
          <a:p>
            <a:r>
              <a:rPr lang="en-US" dirty="0" smtClean="0"/>
              <a:t>Part II:  Ways to approach strong correlation</a:t>
            </a:r>
          </a:p>
          <a:p>
            <a:pPr lvl="1"/>
            <a:r>
              <a:rPr lang="en-US" dirty="0" smtClean="0"/>
              <a:t>DMRG in 1d but with real-space</a:t>
            </a:r>
          </a:p>
          <a:p>
            <a:pPr lvl="1"/>
            <a:r>
              <a:rPr lang="en-US" dirty="0" smtClean="0"/>
              <a:t>Anderson junction tells us accurate </a:t>
            </a:r>
            <a:r>
              <a:rPr lang="en-US" dirty="0" err="1" smtClean="0"/>
              <a:t>functionals</a:t>
            </a:r>
            <a:r>
              <a:rPr lang="en-US" dirty="0" smtClean="0"/>
              <a:t> can give much useful info</a:t>
            </a:r>
          </a:p>
          <a:p>
            <a:pPr lvl="1"/>
            <a:r>
              <a:rPr lang="en-US" dirty="0" smtClean="0"/>
              <a:t>Partition theory: How to define U </a:t>
            </a:r>
          </a:p>
          <a:p>
            <a:pPr lvl="1"/>
            <a:r>
              <a:rPr lang="en-US" dirty="0" smtClean="0"/>
              <a:t>Continuum limit: Derive </a:t>
            </a:r>
            <a:r>
              <a:rPr lang="en-US" dirty="0" err="1" smtClean="0"/>
              <a:t>functionals</a:t>
            </a:r>
            <a:r>
              <a:rPr lang="en-US" dirty="0" smtClean="0"/>
              <a:t> </a:t>
            </a:r>
            <a:r>
              <a:rPr lang="en-US" smtClean="0"/>
              <a:t>to understand </a:t>
            </a:r>
            <a:r>
              <a:rPr lang="en-US" dirty="0" smtClean="0"/>
              <a:t>limits</a:t>
            </a:r>
          </a:p>
          <a:p>
            <a:r>
              <a:rPr lang="en-US" dirty="0" smtClean="0"/>
              <a:t>Thanks to funders (mostly DOE) and students/collaborators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3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1d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n</a:t>
            </a:r>
            <a:r>
              <a:rPr lang="en-US" dirty="0" smtClean="0"/>
              <a:t> chain at equilibrium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>
          <a:blip r:embed="rId2"/>
          <a:srcRect t="-27554" b="-27554"/>
          <a:stretch>
            <a:fillRect/>
          </a:stretch>
        </p:blipFill>
        <p:spPr>
          <a:xfrm>
            <a:off x="5181600" y="3200400"/>
            <a:ext cx="3535722" cy="396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Classic example for band theory</a:t>
            </a:r>
          </a:p>
          <a:p>
            <a:r>
              <a:rPr lang="en-US" dirty="0" smtClean="0"/>
              <a:t>One e</a:t>
            </a:r>
            <a:r>
              <a:rPr lang="en-US" baseline="30000" dirty="0" smtClean="0"/>
              <a:t>-</a:t>
            </a:r>
            <a:r>
              <a:rPr lang="en-US" dirty="0" smtClean="0"/>
              <a:t> per site, so half-filled band</a:t>
            </a:r>
          </a:p>
          <a:p>
            <a:r>
              <a:rPr lang="en-US" dirty="0" smtClean="0"/>
              <a:t>Appears to be a metal, regardless of bond length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5826" b="-25826"/>
          <a:stretch>
            <a:fillRect/>
          </a:stretch>
        </p:blipFill>
        <p:spPr>
          <a:xfrm>
            <a:off x="4648200" y="7620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86542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Stretched H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As R-&gt;∞, electrons localize</a:t>
            </a:r>
          </a:p>
          <a:p>
            <a:r>
              <a:rPr lang="en-US" dirty="0" smtClean="0"/>
              <a:t>All single determinant methods fail to dissociate to right limit</a:t>
            </a:r>
          </a:p>
          <a:p>
            <a:r>
              <a:rPr lang="en-US" dirty="0" smtClean="0"/>
              <a:t>Can break spin-symmetry to get right energies</a:t>
            </a:r>
          </a:p>
          <a:p>
            <a:r>
              <a:rPr lang="en-US" dirty="0" smtClean="0"/>
              <a:t>Simple 2-site Hubbard model (U), but this is minimal basis model, so not chemically accurate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106" b="-261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280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1d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n</a:t>
            </a:r>
            <a:r>
              <a:rPr lang="en-US" dirty="0" smtClean="0"/>
              <a:t> stretched chain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20,2012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As </a:t>
            </a:r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dirty="0" smtClean="0"/>
              <a:t> grows, get Mott-Hubbard transition</a:t>
            </a:r>
          </a:p>
          <a:p>
            <a:r>
              <a:rPr lang="en-US" dirty="0" smtClean="0"/>
              <a:t>Always have zero gap in band theory, but finite gap in reality</a:t>
            </a:r>
          </a:p>
          <a:p>
            <a:r>
              <a:rPr lang="en-US" dirty="0" smtClean="0"/>
              <a:t>Fundamental gap: I-A, I=ionization potential, A=electron affinity.</a:t>
            </a:r>
          </a:p>
          <a:p>
            <a:r>
              <a:rPr lang="en-US" dirty="0" smtClean="0"/>
              <a:t>Need strong correlation, or electron localization, to make this happen.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2456" b="-32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189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5|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60766</TotalTime>
  <Words>2391</Words>
  <Application>Microsoft Macintosh PowerPoint</Application>
  <PresentationFormat>On-screen Show (4:3)</PresentationFormat>
  <Paragraphs>473</Paragraphs>
  <Slides>60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Office Theme</vt:lpstr>
      <vt:lpstr>Custom Design</vt:lpstr>
      <vt:lpstr>Equation</vt:lpstr>
      <vt:lpstr>DFT and strong correlation?</vt:lpstr>
      <vt:lpstr>Outline</vt:lpstr>
      <vt:lpstr>Better Li batteries?</vt:lpstr>
      <vt:lpstr>Materials genome from first principles?</vt:lpstr>
      <vt:lpstr>Strong correlation</vt:lpstr>
      <vt:lpstr>H2 at equilibrium</vt:lpstr>
      <vt:lpstr>1d Hn chain at equilibrium</vt:lpstr>
      <vt:lpstr>Stretched H2</vt:lpstr>
      <vt:lpstr>1d Hn stretched chain</vt:lpstr>
      <vt:lpstr>Definition of strong correlation?</vt:lpstr>
      <vt:lpstr>Weak     versus     Strong</vt:lpstr>
      <vt:lpstr>DFT</vt:lpstr>
      <vt:lpstr>Background in density functional theory (DFT)</vt:lpstr>
      <vt:lpstr>Kohn-Sham equations (1965)</vt:lpstr>
      <vt:lpstr>He atom in Kohn-Sham DFT</vt:lpstr>
      <vt:lpstr>Two different gaps</vt:lpstr>
      <vt:lpstr>Band gap ‘problem’ in ground-state DFT</vt:lpstr>
      <vt:lpstr>HF versus EXX</vt:lpstr>
      <vt:lpstr>Gaps with orbital-dependent functionals</vt:lpstr>
      <vt:lpstr>What is or is not DFT?</vt:lpstr>
      <vt:lpstr>Part II</vt:lpstr>
      <vt:lpstr>1d world and DMRG</vt:lpstr>
      <vt:lpstr>Basic idea</vt:lpstr>
      <vt:lpstr>Problems with DFT</vt:lpstr>
      <vt:lpstr>Basic ingredients</vt:lpstr>
      <vt:lpstr>Basic advance: DMRG in real-space</vt:lpstr>
      <vt:lpstr>Three types of things to do</vt:lpstr>
      <vt:lpstr>Example of long chains</vt:lpstr>
      <vt:lpstr>Eg KS gap versus real gap</vt:lpstr>
      <vt:lpstr>First ever KS calculation with exact EXC[n]</vt:lpstr>
      <vt:lpstr>Conduction through single molecules</vt:lpstr>
      <vt:lpstr>Standard approach: Combine ground-state DFT with Landauer</vt:lpstr>
      <vt:lpstr>And…where’s Coulomb blockade?</vt:lpstr>
      <vt:lpstr>Hamiltonian for Anderson junction</vt:lpstr>
      <vt:lpstr>Effects in Anderson junction</vt:lpstr>
      <vt:lpstr>Exact Transmission from Bethe Ansatz (T=0)</vt:lpstr>
      <vt:lpstr>Exact spectrum from BA</vt:lpstr>
      <vt:lpstr>Exact spectrum from BA and from KS system</vt:lpstr>
      <vt:lpstr>Transmission in HF and exact</vt:lpstr>
      <vt:lpstr>KS on-site potential</vt:lpstr>
      <vt:lpstr>KS potential as function of U</vt:lpstr>
      <vt:lpstr>How general is this?</vt:lpstr>
      <vt:lpstr>A hot topic</vt:lpstr>
      <vt:lpstr>Performance of approximations</vt:lpstr>
      <vt:lpstr>Summary of Anderson junction</vt:lpstr>
      <vt:lpstr>Partition theory</vt:lpstr>
      <vt:lpstr>Basic partition theory</vt:lpstr>
      <vt:lpstr>Partition potential</vt:lpstr>
      <vt:lpstr>Why DFT approximations work at all?</vt:lpstr>
      <vt:lpstr>Major ongoing project</vt:lpstr>
      <vt:lpstr>The unreasonable utility of asymptotic estimates:  Why density functional theory works</vt:lpstr>
      <vt:lpstr>Leading corrections to local approximations</vt:lpstr>
      <vt:lpstr>Lieb</vt:lpstr>
      <vt:lpstr>H from asymptotic corrections to Bohr atoms</vt:lpstr>
      <vt:lpstr>What is role of gradient expansion?</vt:lpstr>
      <vt:lpstr>Return to stretched H2</vt:lpstr>
      <vt:lpstr>Quantum chemistry</vt:lpstr>
      <vt:lpstr>Ex  for neutral atoms</vt:lpstr>
      <vt:lpstr>PBEsol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Kieron Burke</dc:creator>
  <cp:lastModifiedBy>Kieron Burke</cp:lastModifiedBy>
  <cp:revision>151</cp:revision>
  <cp:lastPrinted>2012-03-21T01:53:10Z</cp:lastPrinted>
  <dcterms:created xsi:type="dcterms:W3CDTF">2008-03-06T17:39:06Z</dcterms:created>
  <dcterms:modified xsi:type="dcterms:W3CDTF">2012-03-21T18:23:43Z</dcterms:modified>
</cp:coreProperties>
</file>